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360" r:id="rId2"/>
    <p:sldId id="353" r:id="rId3"/>
    <p:sldId id="354" r:id="rId4"/>
    <p:sldId id="355" r:id="rId5"/>
    <p:sldId id="356" r:id="rId6"/>
    <p:sldId id="380" r:id="rId7"/>
    <p:sldId id="381" r:id="rId8"/>
    <p:sldId id="357" r:id="rId9"/>
    <p:sldId id="358" r:id="rId10"/>
    <p:sldId id="315" r:id="rId11"/>
  </p:sldIdLst>
  <p:sldSz cx="12192000" cy="6858000"/>
  <p:notesSz cx="6858000" cy="9144000"/>
  <p:embeddedFontLst>
    <p:embeddedFont>
      <p:font typeface="Source Sans Pro" panose="020B0503030403020204" pitchFamily="34" charset="0"/>
      <p:regular r:id="rId13"/>
      <p:bold r:id="rId14"/>
      <p:italic r:id="rId15"/>
      <p:boldItalic r:id="rId16"/>
    </p:embeddedFont>
    <p:embeddedFont>
      <p:font typeface="Source Sans Pro Semibold"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79"/>
    <p:restoredTop sz="92192"/>
  </p:normalViewPr>
  <p:slideViewPr>
    <p:cSldViewPr snapToGrid="0" snapToObjects="1">
      <p:cViewPr varScale="1">
        <p:scale>
          <a:sx n="112" d="100"/>
          <a:sy n="112" d="100"/>
        </p:scale>
        <p:origin x="656"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1</a:t>
            </a:fld>
            <a:endParaRPr lang="en-US"/>
          </a:p>
        </p:txBody>
      </p:sp>
    </p:spTree>
    <p:extLst>
      <p:ext uri="{BB962C8B-B14F-4D97-AF65-F5344CB8AC3E}">
        <p14:creationId xmlns:p14="http://schemas.microsoft.com/office/powerpoint/2010/main" val="110362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3</a:t>
            </a:fld>
            <a:endParaRPr lang="en-US"/>
          </a:p>
        </p:txBody>
      </p:sp>
    </p:spTree>
    <p:extLst>
      <p:ext uri="{BB962C8B-B14F-4D97-AF65-F5344CB8AC3E}">
        <p14:creationId xmlns:p14="http://schemas.microsoft.com/office/powerpoint/2010/main" val="3581215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10</a:t>
            </a:fld>
            <a:endParaRPr lang="en-US"/>
          </a:p>
        </p:txBody>
      </p:sp>
    </p:spTree>
    <p:extLst>
      <p:ext uri="{BB962C8B-B14F-4D97-AF65-F5344CB8AC3E}">
        <p14:creationId xmlns:p14="http://schemas.microsoft.com/office/powerpoint/2010/main" val="1156245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hyperlink" Target="https://github.com/UO-OACISS/tau2" TargetMode="External"/><Relationship Id="rId5" Type="http://schemas.openxmlformats.org/officeDocument/2006/relationships/hyperlink" Target="https://tau.uoregon.edu/" TargetMode="External"/><Relationship Id="rId4" Type="http://schemas.openxmlformats.org/officeDocument/2006/relationships/hyperlink" Target="mailto:tau-bugs@cs.uoregon.edu"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hyperlink" Target="https://github.com/UO-OACISS/tau2" TargetMode="External"/><Relationship Id="rId5" Type="http://schemas.openxmlformats.org/officeDocument/2006/relationships/hyperlink" Target="https://tau.uoregon.edu/" TargetMode="External"/><Relationship Id="rId4" Type="http://schemas.openxmlformats.org/officeDocument/2006/relationships/hyperlink" Target="mailto:tau-bugs@cs.uoregon.ed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hyperlink" Target="https://github.com/UO-OACISS/tau2"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tau.uoregon.edu/" TargetMode="External"/><Relationship Id="rId5" Type="http://schemas.openxmlformats.org/officeDocument/2006/relationships/hyperlink" Target="mailto:tau-bugs@cs.uoregon.edu" TargetMode="Externa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7AB82-CBCD-8C51-0CEE-BC6F83ADDC51}"/>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B5441DA-BBC6-51BC-3441-813A3999BF6C}"/>
              </a:ext>
            </a:extLst>
          </p:cNvPr>
          <p:cNvSpPr txBox="1"/>
          <p:nvPr userDrawn="1"/>
        </p:nvSpPr>
        <p:spPr>
          <a:xfrm>
            <a:off x="2787643" y="6556643"/>
            <a:ext cx="8380628" cy="307777"/>
          </a:xfrm>
          <a:prstGeom prst="rect">
            <a:avLst/>
          </a:prstGeom>
          <a:noFill/>
        </p:spPr>
        <p:txBody>
          <a:bodyPr wrap="none" rtlCol="0">
            <a:spAutoFit/>
          </a:bodyPr>
          <a:lstStyle/>
          <a:p>
            <a:r>
              <a:rPr lang="en-US" sz="1400" dirty="0"/>
              <a:t>Contact for more info: </a:t>
            </a:r>
            <a:r>
              <a:rPr lang="en-US" sz="1400" dirty="0">
                <a:hlinkClick r:id="rId4"/>
              </a:rPr>
              <a:t>tau-bugs@cs.uoregon.edu</a:t>
            </a:r>
            <a:r>
              <a:rPr lang="en-US" sz="1400" dirty="0"/>
              <a:t>, </a:t>
            </a:r>
            <a:r>
              <a:rPr lang="en-US" sz="1400" dirty="0">
                <a:hlinkClick r:id="rId5"/>
              </a:rPr>
              <a:t>https://tau.uoregon.edu</a:t>
            </a:r>
            <a:r>
              <a:rPr lang="en-US" sz="1400" dirty="0"/>
              <a:t>, </a:t>
            </a:r>
            <a:r>
              <a:rPr lang="en-US" sz="1400" dirty="0">
                <a:hlinkClick r:id="rId6"/>
              </a:rPr>
              <a:t>https://github.com/UO-OACISS/tau2</a:t>
            </a:r>
            <a:r>
              <a:rPr lang="en-US" sz="1400" dirty="0"/>
              <a:t> </a:t>
            </a:r>
          </a:p>
        </p:txBody>
      </p:sp>
    </p:spTree>
    <p:extLst>
      <p:ext uri="{BB962C8B-B14F-4D97-AF65-F5344CB8AC3E}">
        <p14:creationId xmlns:p14="http://schemas.microsoft.com/office/powerpoint/2010/main" val="319687806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8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sp>
        <p:nvSpPr>
          <p:cNvPr id="4" name="TextBox 3">
            <a:extLst>
              <a:ext uri="{FF2B5EF4-FFF2-40B4-BE49-F238E27FC236}">
                <a16:creationId xmlns:a16="http://schemas.microsoft.com/office/drawing/2014/main" id="{7E66026C-060C-1147-2A47-852795E7784F}"/>
              </a:ext>
            </a:extLst>
          </p:cNvPr>
          <p:cNvSpPr txBox="1"/>
          <p:nvPr userDrawn="1"/>
        </p:nvSpPr>
        <p:spPr>
          <a:xfrm>
            <a:off x="2787643" y="6556643"/>
            <a:ext cx="8420703" cy="307777"/>
          </a:xfrm>
          <a:prstGeom prst="rect">
            <a:avLst/>
          </a:prstGeom>
          <a:noFill/>
        </p:spPr>
        <p:txBody>
          <a:bodyPr wrap="none" rtlCol="0">
            <a:spAutoFit/>
          </a:bodyPr>
          <a:lstStyle/>
          <a:p>
            <a:r>
              <a:rPr lang="en-US" sz="1400" dirty="0"/>
              <a:t>Contact for more info: </a:t>
            </a:r>
            <a:r>
              <a:rPr lang="en-US" sz="1400" dirty="0">
                <a:hlinkClick r:id="rId4"/>
              </a:rPr>
              <a:t>tau-bugs@cs.uoregon.edu</a:t>
            </a:r>
            <a:r>
              <a:rPr lang="en-US" sz="1400" dirty="0"/>
              <a:t>, </a:t>
            </a:r>
            <a:r>
              <a:rPr lang="en-US" sz="1400" dirty="0">
                <a:hlinkClick r:id="rId5"/>
              </a:rPr>
              <a:t>https://tau.uoregon.edu</a:t>
            </a:r>
            <a:r>
              <a:rPr lang="en-US" sz="1400" dirty="0"/>
              <a:t>, </a:t>
            </a:r>
            <a:r>
              <a:rPr lang="en-US" sz="1400" dirty="0">
                <a:hlinkClick r:id="rId6"/>
              </a:rPr>
              <a:t>https://github.com/UO-OACISS/tau2</a:t>
            </a:r>
            <a:r>
              <a:rPr lang="en-US" sz="1400" dirty="0"/>
              <a:t> </a:t>
            </a:r>
          </a:p>
        </p:txBody>
      </p:sp>
    </p:spTree>
    <p:extLst>
      <p:ext uri="{BB962C8B-B14F-4D97-AF65-F5344CB8AC3E}">
        <p14:creationId xmlns:p14="http://schemas.microsoft.com/office/powerpoint/2010/main" val="165132146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8" name="TextBox 7">
            <a:extLst>
              <a:ext uri="{FF2B5EF4-FFF2-40B4-BE49-F238E27FC236}">
                <a16:creationId xmlns:a16="http://schemas.microsoft.com/office/drawing/2014/main" id="{111AF342-F0B4-603A-C04A-DC107E76DE1C}"/>
              </a:ext>
            </a:extLst>
          </p:cNvPr>
          <p:cNvSpPr txBox="1"/>
          <p:nvPr userDrawn="1"/>
        </p:nvSpPr>
        <p:spPr>
          <a:xfrm>
            <a:off x="2787643" y="6556643"/>
            <a:ext cx="8420703" cy="307777"/>
          </a:xfrm>
          <a:prstGeom prst="rect">
            <a:avLst/>
          </a:prstGeom>
          <a:solidFill>
            <a:schemeClr val="bg1">
              <a:lumMod val="85000"/>
            </a:schemeClr>
          </a:solidFill>
        </p:spPr>
        <p:txBody>
          <a:bodyPr wrap="none" rtlCol="0">
            <a:spAutoFit/>
          </a:bodyPr>
          <a:lstStyle/>
          <a:p>
            <a:r>
              <a:rPr lang="en-US" sz="1400" dirty="0"/>
              <a:t>Contact for more info: </a:t>
            </a:r>
            <a:r>
              <a:rPr lang="en-US" sz="1400" dirty="0">
                <a:hlinkClick r:id="rId5"/>
              </a:rPr>
              <a:t>tau-bugs@cs.uoregon.edu</a:t>
            </a:r>
            <a:r>
              <a:rPr lang="en-US" sz="1400" dirty="0"/>
              <a:t>, </a:t>
            </a:r>
            <a:r>
              <a:rPr lang="en-US" sz="1400" dirty="0">
                <a:hlinkClick r:id="rId6"/>
              </a:rPr>
              <a:t>https://tau.uoregon.edu</a:t>
            </a:r>
            <a:r>
              <a:rPr lang="en-US" sz="1400" dirty="0"/>
              <a:t>, </a:t>
            </a:r>
            <a:r>
              <a:rPr lang="en-US" sz="1400" dirty="0">
                <a:hlinkClick r:id="rId7"/>
              </a:rPr>
              <a:t>https://github.com/UO-OACISS/tau2</a:t>
            </a:r>
            <a:r>
              <a:rPr lang="en-US" sz="1400" dirty="0"/>
              <a:t> </a:t>
            </a:r>
          </a:p>
        </p:txBody>
      </p:sp>
    </p:spTree>
    <p:extLst>
      <p:ext uri="{BB962C8B-B14F-4D97-AF65-F5344CB8AC3E}">
        <p14:creationId xmlns:p14="http://schemas.microsoft.com/office/powerpoint/2010/main" val="9925232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79" r:id="rId1"/>
    <p:sldLayoutId id="2147483665" r:id="rId2"/>
    <p:sldLayoutId id="2147483675" r:id="rId3"/>
    <p:sldLayoutId id="2147483681" r:id="rId4"/>
  </p:sldLayoutIdLst>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u-bugs@cs.uorego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github.com/UO-OACISS/tau2" TargetMode="External"/><Relationship Id="rId4" Type="http://schemas.openxmlformats.org/officeDocument/2006/relationships/hyperlink" Target="https://tau.uoregon.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UO-OACISS/tau2" TargetMode="External"/><Relationship Id="rId2" Type="http://schemas.openxmlformats.org/officeDocument/2006/relationships/hyperlink" Target="https://tau.uoregon.edu/" TargetMode="Externa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vampir.eu/"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7F08-A6E2-50D1-AF2F-25FA1896854E}"/>
            </a:ext>
          </a:extLst>
        </p:cNvPr>
        <p:cNvGrpSpPr/>
        <p:nvPr/>
      </p:nvGrpSpPr>
      <p:grpSpPr>
        <a:xfrm>
          <a:off x="0" y="0"/>
          <a:ext cx="0" cy="0"/>
          <a:chOff x="0" y="0"/>
          <a:chExt cx="0" cy="0"/>
        </a:xfrm>
      </p:grpSpPr>
      <p:sp>
        <p:nvSpPr>
          <p:cNvPr id="2" name="Text Placeholder 5">
            <a:extLst>
              <a:ext uri="{FF2B5EF4-FFF2-40B4-BE49-F238E27FC236}">
                <a16:creationId xmlns:a16="http://schemas.microsoft.com/office/drawing/2014/main" id="{6D0DC22C-E110-9022-DB87-9DDAD379E02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TAU:</a:t>
            </a:r>
          </a:p>
        </p:txBody>
      </p:sp>
      <p:sp>
        <p:nvSpPr>
          <p:cNvPr id="3" name="Text Placeholder 7">
            <a:extLst>
              <a:ext uri="{FF2B5EF4-FFF2-40B4-BE49-F238E27FC236}">
                <a16:creationId xmlns:a16="http://schemas.microsoft.com/office/drawing/2014/main" id="{737B3578-8120-3254-821A-85006C4354C2}"/>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Portable performance measurement toolkit for HPC</a:t>
            </a:r>
          </a:p>
        </p:txBody>
      </p:sp>
      <p:sp>
        <p:nvSpPr>
          <p:cNvPr id="4" name="Text Placeholder 9">
            <a:extLst>
              <a:ext uri="{FF2B5EF4-FFF2-40B4-BE49-F238E27FC236}">
                <a16:creationId xmlns:a16="http://schemas.microsoft.com/office/drawing/2014/main" id="{D77CF6A1-B2CF-A68C-64CC-5DB86548C2FC}"/>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Allen </a:t>
            </a:r>
            <a:r>
              <a:rPr lang="en-US" dirty="0" err="1"/>
              <a:t>Malony</a:t>
            </a:r>
            <a:r>
              <a:rPr lang="en-US" dirty="0"/>
              <a:t>, Sameer Shende, Kevin A. Huck, Wyatt Spear, </a:t>
            </a:r>
            <a:r>
              <a:rPr lang="en-US"/>
              <a:t>Jordi Alcaraz, </a:t>
            </a:r>
            <a:r>
              <a:rPr lang="en-US" dirty="0"/>
              <a:t>Luke </a:t>
            </a:r>
            <a:r>
              <a:rPr lang="en-US" dirty="0" err="1"/>
              <a:t>Peyralans</a:t>
            </a:r>
            <a:r>
              <a:rPr lang="en-US" dirty="0"/>
              <a:t>, Erik Keever</a:t>
            </a:r>
          </a:p>
          <a:p>
            <a:pPr lvl="0"/>
            <a:r>
              <a:rPr lang="en-US" dirty="0"/>
              <a:t>Oregon Advanced Computing Institute for Science and Society (OACISS)</a:t>
            </a:r>
          </a:p>
        </p:txBody>
      </p:sp>
      <p:sp>
        <p:nvSpPr>
          <p:cNvPr id="5" name="TextBox 4">
            <a:extLst>
              <a:ext uri="{FF2B5EF4-FFF2-40B4-BE49-F238E27FC236}">
                <a16:creationId xmlns:a16="http://schemas.microsoft.com/office/drawing/2014/main" id="{A9E34C9B-AB95-247B-80F2-7173D3F90F4C}"/>
              </a:ext>
            </a:extLst>
          </p:cNvPr>
          <p:cNvSpPr txBox="1"/>
          <p:nvPr/>
        </p:nvSpPr>
        <p:spPr>
          <a:xfrm>
            <a:off x="6479822" y="5531556"/>
            <a:ext cx="5119735" cy="923330"/>
          </a:xfrm>
          <a:prstGeom prst="rect">
            <a:avLst/>
          </a:prstGeom>
          <a:noFill/>
        </p:spPr>
        <p:txBody>
          <a:bodyPr wrap="none" rtlCol="0">
            <a:spAutoFit/>
          </a:bodyPr>
          <a:lstStyle/>
          <a:p>
            <a:r>
              <a:rPr lang="en-US" dirty="0">
                <a:solidFill>
                  <a:schemeClr val="bg1"/>
                </a:solidFill>
              </a:rPr>
              <a:t>For more information:</a:t>
            </a:r>
          </a:p>
          <a:p>
            <a:r>
              <a:rPr lang="en-US" dirty="0">
                <a:solidFill>
                  <a:schemeClr val="bg1"/>
                </a:solidFill>
                <a:hlinkClick r:id="rId3">
                  <a:extLst>
                    <a:ext uri="{A12FA001-AC4F-418D-AE19-62706E023703}">
                      <ahyp:hlinkClr xmlns:ahyp="http://schemas.microsoft.com/office/drawing/2018/hyperlinkcolor" val="tx"/>
                    </a:ext>
                  </a:extLst>
                </a:hlinkClick>
              </a:rPr>
              <a:t>tau-bugs@cs.uoregon.edu</a:t>
            </a:r>
            <a:r>
              <a:rPr lang="en-US">
                <a:solidFill>
                  <a:schemeClr val="bg1"/>
                </a:solidFill>
              </a:rPr>
              <a:t>, </a:t>
            </a:r>
            <a:r>
              <a:rPr lang="en-US" dirty="0">
                <a:solidFill>
                  <a:schemeClr val="bg1"/>
                </a:solidFill>
                <a:hlinkClick r:id="rId4">
                  <a:extLst>
                    <a:ext uri="{A12FA001-AC4F-418D-AE19-62706E023703}">
                      <ahyp:hlinkClr xmlns:ahyp="http://schemas.microsoft.com/office/drawing/2018/hyperlinkcolor" val="tx"/>
                    </a:ext>
                  </a:extLst>
                </a:hlinkClick>
              </a:rPr>
              <a:t>https://tau.uoregon.edu</a:t>
            </a:r>
            <a:r>
              <a:rPr lang="en-US" dirty="0">
                <a:solidFill>
                  <a:schemeClr val="bg1"/>
                </a:solidFill>
              </a:rPr>
              <a:t>,</a:t>
            </a:r>
          </a:p>
          <a:p>
            <a:r>
              <a:rPr lang="en-US" dirty="0">
                <a:solidFill>
                  <a:schemeClr val="bg1"/>
                </a:solidFill>
                <a:hlinkClick r:id="rId5">
                  <a:extLst>
                    <a:ext uri="{A12FA001-AC4F-418D-AE19-62706E023703}">
                      <ahyp:hlinkClr xmlns:ahyp="http://schemas.microsoft.com/office/drawing/2018/hyperlinkcolor" val="tx"/>
                    </a:ext>
                  </a:extLst>
                </a:hlinkClick>
              </a:rPr>
              <a:t>https://github.com/UO-OACISS/tau2</a:t>
            </a:r>
            <a:r>
              <a:rPr lang="en-US" dirty="0">
                <a:solidFill>
                  <a:schemeClr val="bg1"/>
                </a:solidFill>
              </a:rPr>
              <a:t> </a:t>
            </a:r>
          </a:p>
        </p:txBody>
      </p:sp>
    </p:spTree>
    <p:extLst>
      <p:ext uri="{BB962C8B-B14F-4D97-AF65-F5344CB8AC3E}">
        <p14:creationId xmlns:p14="http://schemas.microsoft.com/office/powerpoint/2010/main" val="132825694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CF6796-A0C4-637D-D968-D9BF3B5BFEB7}"/>
              </a:ext>
            </a:extLst>
          </p:cNvPr>
          <p:cNvSpPr/>
          <p:nvPr/>
        </p:nvSpPr>
        <p:spPr>
          <a:xfrm>
            <a:off x="1868468" y="4587391"/>
            <a:ext cx="8404261" cy="1253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pPr marL="50800" indent="0">
              <a:buNone/>
            </a:pPr>
            <a:r>
              <a:rPr lang="en-US" sz="1800" dirty="0"/>
              <a:t>This work was supported by the Scientific Discovery through Advanced Computing (</a:t>
            </a:r>
            <a:r>
              <a:rPr lang="en-US" sz="1800" dirty="0" err="1"/>
              <a:t>SciDAC</a:t>
            </a:r>
            <a:r>
              <a:rPr lang="en-US" sz="1800" dirty="0"/>
              <a:t>) program funded by U.S. Department of Energy, Office of Science, Advanced Scientific Computing Research (ASCR) under contract DE-SC0021299. </a:t>
            </a:r>
          </a:p>
          <a:p>
            <a:pPr marL="50800" indent="0">
              <a:buNone/>
            </a:pPr>
            <a:r>
              <a:rPr lang="en-US" sz="1800" dirty="0"/>
              <a:t>Parts of this research was supported by the Exascale Computing Project (17-SC-20-SC), a joint project of the U.S. Department of Energy’s Office of Science and National Nuclear Security Administration, responsible for delivering a capable exascale ecosystem, including software, applications, and hardware technology, to support the nation’s exascale computing imperative. </a:t>
            </a:r>
          </a:p>
          <a:p>
            <a:pPr marL="50800" indent="0">
              <a:buNone/>
            </a:pPr>
            <a:r>
              <a:rPr lang="en-US" sz="1800" dirty="0"/>
              <a:t>This research used resources of the Oak Ridge Leadership Computing Facility at the Oak Ridge National Laboratory, which is supported by the Office of Science of the U.S. Department of Energy under Contract No. DE-AC05-00OR22725.</a:t>
            </a:r>
          </a:p>
          <a:p>
            <a:pPr marL="50800" indent="0">
              <a:buNone/>
            </a:pPr>
            <a:r>
              <a:rPr lang="en-US" sz="1800" dirty="0"/>
              <a:t>This material is based upon work supported by the U.S. Department of Energy, Office of Science, Office of Advanced Scientific Computing Research, Next-Generation Scientific Software Technologies program, under contract number DE-AC05-00OR22725.</a:t>
            </a:r>
          </a:p>
        </p:txBody>
      </p:sp>
      <p:pic>
        <p:nvPicPr>
          <p:cNvPr id="2" name="Google Shape;26;p13" descr="DOE_SC_Horizontal.png">
            <a:extLst>
              <a:ext uri="{FF2B5EF4-FFF2-40B4-BE49-F238E27FC236}">
                <a16:creationId xmlns:a16="http://schemas.microsoft.com/office/drawing/2014/main" id="{5E114C38-09AB-4FBF-220B-867CA8ABFC1E}"/>
              </a:ext>
            </a:extLst>
          </p:cNvPr>
          <p:cNvPicPr preferRelativeResize="0"/>
          <p:nvPr/>
        </p:nvPicPr>
        <p:blipFill rotWithShape="1">
          <a:blip r:embed="rId3">
            <a:alphaModFix/>
          </a:blip>
          <a:srcRect/>
          <a:stretch/>
        </p:blipFill>
        <p:spPr>
          <a:xfrm>
            <a:off x="2027793" y="4986467"/>
            <a:ext cx="2910023" cy="50424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CC133558-9C1C-A2C7-71D6-68953FB2D14F}"/>
              </a:ext>
            </a:extLst>
          </p:cNvPr>
          <p:cNvPicPr>
            <a:picLocks noChangeAspect="1"/>
          </p:cNvPicPr>
          <p:nvPr/>
        </p:nvPicPr>
        <p:blipFill>
          <a:blip r:embed="rId4"/>
          <a:stretch>
            <a:fillRect/>
          </a:stretch>
        </p:blipFill>
        <p:spPr>
          <a:xfrm>
            <a:off x="8120180" y="4783397"/>
            <a:ext cx="1643704" cy="861435"/>
          </a:xfrm>
          <a:prstGeom prst="rect">
            <a:avLst/>
          </a:prstGeom>
        </p:spPr>
      </p:pic>
      <p:pic>
        <p:nvPicPr>
          <p:cNvPr id="6" name="Picture 2">
            <a:extLst>
              <a:ext uri="{FF2B5EF4-FFF2-40B4-BE49-F238E27FC236}">
                <a16:creationId xmlns:a16="http://schemas.microsoft.com/office/drawing/2014/main" id="{D6BEFE72-4DA3-17DE-C0E5-050AD324F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8851" y="4960836"/>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003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C1D-82D7-A5DE-EADC-2CC4E0BEE65D}"/>
              </a:ext>
            </a:extLst>
          </p:cNvPr>
          <p:cNvSpPr>
            <a:spLocks noGrp="1"/>
          </p:cNvSpPr>
          <p:nvPr>
            <p:ph type="ctrTitle"/>
          </p:nvPr>
        </p:nvSpPr>
        <p:spPr/>
        <p:txBody>
          <a:bodyPr/>
          <a:lstStyle/>
          <a:p>
            <a:r>
              <a:rPr lang="en-US" dirty="0"/>
              <a:t>TAU Performance System</a:t>
            </a:r>
          </a:p>
        </p:txBody>
      </p:sp>
      <p:sp>
        <p:nvSpPr>
          <p:cNvPr id="3" name="Text Placeholder 2">
            <a:extLst>
              <a:ext uri="{FF2B5EF4-FFF2-40B4-BE49-F238E27FC236}">
                <a16:creationId xmlns:a16="http://schemas.microsoft.com/office/drawing/2014/main" id="{4EC1AC77-E991-1269-F6BE-CB33B8628DFB}"/>
              </a:ext>
            </a:extLst>
          </p:cNvPr>
          <p:cNvSpPr>
            <a:spLocks noGrp="1"/>
          </p:cNvSpPr>
          <p:nvPr>
            <p:ph type="body" sz="quarter" idx="10"/>
          </p:nvPr>
        </p:nvSpPr>
        <p:spPr/>
        <p:txBody>
          <a:bodyPr/>
          <a:lstStyle/>
          <a:p>
            <a:pPr marL="457200" indent="-457200"/>
            <a:r>
              <a:rPr lang="en-US" b="1" u="sng" dirty="0"/>
              <a:t>T</a:t>
            </a:r>
            <a:r>
              <a:rPr lang="en-US" dirty="0"/>
              <a:t>uning and </a:t>
            </a:r>
            <a:r>
              <a:rPr lang="en-US" b="1" u="sng" dirty="0"/>
              <a:t>A</a:t>
            </a:r>
            <a:r>
              <a:rPr lang="en-US" dirty="0"/>
              <a:t>nalysis </a:t>
            </a:r>
            <a:r>
              <a:rPr lang="en-US" b="1" u="sng" dirty="0"/>
              <a:t>U</a:t>
            </a:r>
            <a:r>
              <a:rPr lang="en-US" dirty="0"/>
              <a:t>tilities (29+ year project)</a:t>
            </a:r>
          </a:p>
          <a:p>
            <a:pPr marL="457200" indent="-457200"/>
            <a:r>
              <a:rPr lang="en-US" dirty="0"/>
              <a:t>Integrated performance toolkit:</a:t>
            </a:r>
          </a:p>
          <a:p>
            <a:pPr marL="969962" lvl="1" indent="-457200"/>
            <a:r>
              <a:rPr lang="en-US" dirty="0"/>
              <a:t>Multi-level performance instrumentation</a:t>
            </a:r>
          </a:p>
          <a:p>
            <a:pPr marL="969962" lvl="1" indent="-457200"/>
            <a:r>
              <a:rPr lang="en-US" dirty="0"/>
              <a:t>Highly configurable</a:t>
            </a:r>
          </a:p>
          <a:p>
            <a:pPr marL="969962" lvl="1" indent="-457200"/>
            <a:r>
              <a:rPr lang="en-US" dirty="0"/>
              <a:t>Widely ported performance profiling / tracing system</a:t>
            </a:r>
          </a:p>
          <a:p>
            <a:pPr marL="969962" lvl="1" indent="-457200"/>
            <a:r>
              <a:rPr lang="en-US" dirty="0"/>
              <a:t>Portable (java, python) visualization / exploration / analysis tools</a:t>
            </a:r>
          </a:p>
          <a:p>
            <a:pPr marL="457200" indent="-457200"/>
            <a:r>
              <a:rPr lang="en-US" dirty="0"/>
              <a:t>Supports all major HPC programming models</a:t>
            </a:r>
          </a:p>
          <a:p>
            <a:pPr marL="457200" indent="-457200"/>
            <a:r>
              <a:rPr lang="en-US" dirty="0"/>
              <a:t>MPI/SHMEM, OpenMP, </a:t>
            </a:r>
            <a:r>
              <a:rPr lang="en-US" dirty="0" err="1"/>
              <a:t>OpenACC</a:t>
            </a:r>
            <a:r>
              <a:rPr lang="en-US" dirty="0"/>
              <a:t>, CUDA, HIP, SYCL/</a:t>
            </a:r>
            <a:r>
              <a:rPr lang="en-US" dirty="0" err="1"/>
              <a:t>OneAPI</a:t>
            </a:r>
            <a:r>
              <a:rPr lang="en-US" dirty="0"/>
              <a:t>, </a:t>
            </a:r>
            <a:r>
              <a:rPr lang="en-US" dirty="0" err="1"/>
              <a:t>Kokkos</a:t>
            </a:r>
            <a:r>
              <a:rPr lang="en-US" dirty="0"/>
              <a:t>...</a:t>
            </a:r>
          </a:p>
          <a:p>
            <a:pPr marL="457200" indent="-457200"/>
            <a:r>
              <a:rPr lang="en-US" dirty="0"/>
              <a:t>Support for ML/AI frameworks: TensorFlow, </a:t>
            </a:r>
            <a:r>
              <a:rPr lang="en-US" dirty="0" err="1"/>
              <a:t>pyTorch</a:t>
            </a:r>
            <a:r>
              <a:rPr lang="en-US" dirty="0"/>
              <a:t>, </a:t>
            </a:r>
            <a:r>
              <a:rPr lang="en-US" dirty="0" err="1"/>
              <a:t>Horovod</a:t>
            </a:r>
            <a:r>
              <a:rPr lang="en-US" dirty="0"/>
              <a:t>, Python</a:t>
            </a:r>
          </a:p>
          <a:p>
            <a:pPr marL="457200" indent="-457200"/>
            <a:r>
              <a:rPr lang="en-US" dirty="0"/>
              <a:t>Integrated with PAPI, LIKWID for hardware counter support</a:t>
            </a:r>
          </a:p>
          <a:p>
            <a:pPr marL="457200" indent="-457200"/>
            <a:r>
              <a:rPr lang="en-US" dirty="0">
                <a:hlinkClick r:id="rId2"/>
              </a:rPr>
              <a:t>https://tau.uoregon.edu</a:t>
            </a:r>
            <a:r>
              <a:rPr lang="en-US" dirty="0"/>
              <a:t> or </a:t>
            </a:r>
            <a:r>
              <a:rPr lang="en-US" dirty="0">
                <a:hlinkClick r:id="rId3"/>
              </a:rPr>
              <a:t>https://github.com/UO-OACISS/tau2</a:t>
            </a:r>
            <a:endParaRPr lang="en-US" dirty="0"/>
          </a:p>
        </p:txBody>
      </p:sp>
      <p:pic>
        <p:nvPicPr>
          <p:cNvPr id="4" name="Picture 10" descr="tau-logo.gif">
            <a:extLst>
              <a:ext uri="{FF2B5EF4-FFF2-40B4-BE49-F238E27FC236}">
                <a16:creationId xmlns:a16="http://schemas.microsoft.com/office/drawing/2014/main" id="{DAE455D0-9EE8-61E5-99A4-6384DCF88BE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8737" y="1019020"/>
            <a:ext cx="1962852" cy="1654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573528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FD031-2CAE-B691-69AF-CAA52B39AD7C}"/>
              </a:ext>
            </a:extLst>
          </p:cNvPr>
          <p:cNvSpPr>
            <a:spLocks noGrp="1"/>
          </p:cNvSpPr>
          <p:nvPr>
            <p:ph type="ctrTitle"/>
          </p:nvPr>
        </p:nvSpPr>
        <p:spPr/>
        <p:txBody>
          <a:bodyPr/>
          <a:lstStyle/>
          <a:p>
            <a:r>
              <a:rPr lang="en-US" dirty="0"/>
              <a:t>Performance Measurement</a:t>
            </a:r>
          </a:p>
        </p:txBody>
      </p:sp>
      <p:sp>
        <p:nvSpPr>
          <p:cNvPr id="3" name="Text Placeholder 2">
            <a:extLst>
              <a:ext uri="{FF2B5EF4-FFF2-40B4-BE49-F238E27FC236}">
                <a16:creationId xmlns:a16="http://schemas.microsoft.com/office/drawing/2014/main" id="{5DC95B40-08CB-4CC9-2EE6-0A0FBB04F451}"/>
              </a:ext>
            </a:extLst>
          </p:cNvPr>
          <p:cNvSpPr>
            <a:spLocks noGrp="1"/>
          </p:cNvSpPr>
          <p:nvPr>
            <p:ph type="body" sz="quarter" idx="10"/>
          </p:nvPr>
        </p:nvSpPr>
        <p:spPr/>
        <p:txBody>
          <a:bodyPr/>
          <a:lstStyle/>
          <a:p>
            <a:r>
              <a:rPr lang="en-US" b="1" dirty="0"/>
              <a:t>Timers</a:t>
            </a:r>
          </a:p>
          <a:p>
            <a:pPr lvl="1"/>
            <a:r>
              <a:rPr lang="en-US" dirty="0"/>
              <a:t>Requires instrumentation of some kind</a:t>
            </a:r>
          </a:p>
          <a:p>
            <a:pPr lvl="2"/>
            <a:r>
              <a:rPr lang="en-US" dirty="0"/>
              <a:t>Manual, automated </a:t>
            </a:r>
          </a:p>
          <a:p>
            <a:pPr lvl="2"/>
            <a:r>
              <a:rPr lang="en-US" dirty="0"/>
              <a:t>Source, compiler provided, binary</a:t>
            </a:r>
          </a:p>
          <a:p>
            <a:pPr lvl="2"/>
            <a:r>
              <a:rPr lang="en-US" b="1" u="sng" dirty="0"/>
              <a:t>Library callbacks</a:t>
            </a:r>
            <a:r>
              <a:rPr lang="en-US" dirty="0"/>
              <a:t>, API wrappers, weak symbol replacement</a:t>
            </a:r>
          </a:p>
          <a:p>
            <a:pPr lvl="1"/>
            <a:r>
              <a:rPr lang="en-US" dirty="0"/>
              <a:t>Simple to implement</a:t>
            </a:r>
          </a:p>
          <a:p>
            <a:r>
              <a:rPr lang="en-US" b="1" dirty="0"/>
              <a:t>Sampling</a:t>
            </a:r>
          </a:p>
          <a:p>
            <a:pPr lvl="1"/>
            <a:r>
              <a:rPr lang="en-US" dirty="0"/>
              <a:t>Requires specialized system libraries / support (nearly universal)</a:t>
            </a:r>
          </a:p>
          <a:p>
            <a:pPr lvl="2"/>
            <a:r>
              <a:rPr lang="en-US" dirty="0"/>
              <a:t>Periodic signals, signal handler</a:t>
            </a:r>
          </a:p>
          <a:p>
            <a:pPr lvl="2"/>
            <a:r>
              <a:rPr lang="en-US" dirty="0"/>
              <a:t>Call stack unwinding</a:t>
            </a:r>
          </a:p>
          <a:p>
            <a:pPr lvl="1"/>
            <a:r>
              <a:rPr lang="en-US" dirty="0"/>
              <a:t>No modification to executable/library needed</a:t>
            </a:r>
          </a:p>
          <a:p>
            <a:pPr lvl="1"/>
            <a:r>
              <a:rPr lang="en-US" dirty="0"/>
              <a:t>Potential to interfere with system support (signal handlers)</a:t>
            </a:r>
          </a:p>
          <a:p>
            <a:pPr lvl="1"/>
            <a:r>
              <a:rPr lang="en-US" dirty="0"/>
              <a:t>Can mix with timers to generate a hybrid profile</a:t>
            </a:r>
          </a:p>
        </p:txBody>
      </p:sp>
    </p:spTree>
    <p:extLst>
      <p:ext uri="{BB962C8B-B14F-4D97-AF65-F5344CB8AC3E}">
        <p14:creationId xmlns:p14="http://schemas.microsoft.com/office/powerpoint/2010/main" val="298039936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107B-D538-A45D-54A8-14D5CB8E651D}"/>
              </a:ext>
            </a:extLst>
          </p:cNvPr>
          <p:cNvSpPr>
            <a:spLocks noGrp="1"/>
          </p:cNvSpPr>
          <p:nvPr>
            <p:ph type="ctrTitle"/>
          </p:nvPr>
        </p:nvSpPr>
        <p:spPr/>
        <p:txBody>
          <a:bodyPr/>
          <a:lstStyle/>
          <a:p>
            <a:r>
              <a:rPr lang="en-US" dirty="0"/>
              <a:t>Profiling and Tracing</a:t>
            </a:r>
          </a:p>
        </p:txBody>
      </p:sp>
      <p:sp>
        <p:nvSpPr>
          <p:cNvPr id="3" name="Text Placeholder 2">
            <a:extLst>
              <a:ext uri="{FF2B5EF4-FFF2-40B4-BE49-F238E27FC236}">
                <a16:creationId xmlns:a16="http://schemas.microsoft.com/office/drawing/2014/main" id="{4E179C99-7215-91A0-0B71-300141B9AC2C}"/>
              </a:ext>
            </a:extLst>
          </p:cNvPr>
          <p:cNvSpPr>
            <a:spLocks noGrp="1"/>
          </p:cNvSpPr>
          <p:nvPr>
            <p:ph type="body" sz="quarter" idx="10"/>
          </p:nvPr>
        </p:nvSpPr>
        <p:spPr>
          <a:xfrm>
            <a:off x="328129" y="930159"/>
            <a:ext cx="8302163" cy="5005111"/>
          </a:xfrm>
        </p:spPr>
        <p:txBody>
          <a:bodyPr/>
          <a:lstStyle/>
          <a:p>
            <a:r>
              <a:rPr lang="en-US" b="1" dirty="0"/>
              <a:t>Profiling</a:t>
            </a:r>
            <a:r>
              <a:rPr lang="en-US" dirty="0"/>
              <a:t>: how much time was spent in each measured function on each thread in each process?</a:t>
            </a:r>
          </a:p>
          <a:p>
            <a:pPr lvl="1"/>
            <a:r>
              <a:rPr lang="en-US" dirty="0"/>
              <a:t>Collapses the time axis</a:t>
            </a:r>
          </a:p>
          <a:p>
            <a:pPr lvl="1"/>
            <a:r>
              <a:rPr lang="en-US" dirty="0"/>
              <a:t>No ordering or causal event information</a:t>
            </a:r>
          </a:p>
          <a:p>
            <a:pPr lvl="1"/>
            <a:r>
              <a:rPr lang="en-US" dirty="0"/>
              <a:t>Small summary per thread/process, regardless of execution time – only grows with number of timers &amp; threads/processes</a:t>
            </a:r>
          </a:p>
          <a:p>
            <a:r>
              <a:rPr lang="en-US" b="1" dirty="0"/>
              <a:t>Tracing</a:t>
            </a:r>
            <a:r>
              <a:rPr lang="en-US" dirty="0"/>
              <a:t>: record all function entry &amp; exit events on a timeline</a:t>
            </a:r>
          </a:p>
          <a:p>
            <a:pPr lvl="1"/>
            <a:r>
              <a:rPr lang="en-US" dirty="0"/>
              <a:t>Detailed view of what happened</a:t>
            </a:r>
          </a:p>
          <a:p>
            <a:pPr lvl="1"/>
            <a:r>
              <a:rPr lang="en-US" dirty="0"/>
              <a:t>The longer the program runs, the bigger the trace</a:t>
            </a:r>
          </a:p>
          <a:p>
            <a:endParaRPr lang="en-US" dirty="0"/>
          </a:p>
        </p:txBody>
      </p:sp>
      <p:pic>
        <p:nvPicPr>
          <p:cNvPr id="4" name="Content Placeholder 6" descr="ParaProfScreenSnapz015.png">
            <a:extLst>
              <a:ext uri="{FF2B5EF4-FFF2-40B4-BE49-F238E27FC236}">
                <a16:creationId xmlns:a16="http://schemas.microsoft.com/office/drawing/2014/main" id="{F54286C3-77F8-7650-7672-7490552D41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48281" y="922730"/>
            <a:ext cx="3200400" cy="2369448"/>
          </a:xfrm>
          <a:prstGeom prst="rect">
            <a:avLst/>
          </a:prstGeom>
        </p:spPr>
      </p:pic>
      <p:pic>
        <p:nvPicPr>
          <p:cNvPr id="5" name="Content Placeholder 7" descr="FirstFrameScreenSnapz001.png">
            <a:extLst>
              <a:ext uri="{FF2B5EF4-FFF2-40B4-BE49-F238E27FC236}">
                <a16:creationId xmlns:a16="http://schemas.microsoft.com/office/drawing/2014/main" id="{7C34C1E6-30FE-5B8F-A48C-6C00B5676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8281" y="3565823"/>
            <a:ext cx="3200400" cy="2309274"/>
          </a:xfrm>
          <a:prstGeom prst="rect">
            <a:avLst/>
          </a:prstGeom>
        </p:spPr>
      </p:pic>
      <p:sp>
        <p:nvSpPr>
          <p:cNvPr id="6" name="TextBox 5">
            <a:extLst>
              <a:ext uri="{FF2B5EF4-FFF2-40B4-BE49-F238E27FC236}">
                <a16:creationId xmlns:a16="http://schemas.microsoft.com/office/drawing/2014/main" id="{790FF380-75A8-238C-8763-8FB59CFAE870}"/>
              </a:ext>
            </a:extLst>
          </p:cNvPr>
          <p:cNvSpPr txBox="1"/>
          <p:nvPr/>
        </p:nvSpPr>
        <p:spPr>
          <a:xfrm>
            <a:off x="6730981" y="1938177"/>
            <a:ext cx="2305670" cy="338554"/>
          </a:xfrm>
          <a:prstGeom prst="rect">
            <a:avLst/>
          </a:prstGeom>
          <a:solidFill>
            <a:schemeClr val="bg1"/>
          </a:solidFill>
          <a:ln w="15875">
            <a:solidFill>
              <a:schemeClr val="tx1"/>
            </a:solidFill>
          </a:ln>
        </p:spPr>
        <p:txBody>
          <a:bodyPr wrap="square" rtlCol="0">
            <a:spAutoFit/>
          </a:bodyPr>
          <a:lstStyle/>
          <a:p>
            <a:r>
              <a:rPr lang="en-US" sz="1600" b="1" dirty="0" err="1">
                <a:latin typeface="Source Sans Pro" panose="020B0503030403020204" pitchFamily="34" charset="0"/>
                <a:ea typeface="Source Sans Pro" panose="020B0503030403020204" pitchFamily="34" charset="0"/>
              </a:rPr>
              <a:t>ParaProf</a:t>
            </a:r>
            <a:r>
              <a:rPr lang="en-US" sz="1600" b="1" dirty="0">
                <a:latin typeface="Source Sans Pro" panose="020B0503030403020204" pitchFamily="34" charset="0"/>
                <a:ea typeface="Source Sans Pro" panose="020B0503030403020204" pitchFamily="34" charset="0"/>
              </a:rPr>
              <a:t> profile viewer</a:t>
            </a:r>
          </a:p>
        </p:txBody>
      </p:sp>
      <p:sp>
        <p:nvSpPr>
          <p:cNvPr id="7" name="TextBox 6">
            <a:extLst>
              <a:ext uri="{FF2B5EF4-FFF2-40B4-BE49-F238E27FC236}">
                <a16:creationId xmlns:a16="http://schemas.microsoft.com/office/drawing/2014/main" id="{57E8FB16-D6C9-BB1B-658E-69EB2C71F6CD}"/>
              </a:ext>
            </a:extLst>
          </p:cNvPr>
          <p:cNvSpPr txBox="1"/>
          <p:nvPr/>
        </p:nvSpPr>
        <p:spPr>
          <a:xfrm>
            <a:off x="6461300" y="5445578"/>
            <a:ext cx="2305670" cy="338554"/>
          </a:xfrm>
          <a:prstGeom prst="rect">
            <a:avLst/>
          </a:prstGeom>
          <a:solidFill>
            <a:schemeClr val="bg1"/>
          </a:solidFill>
          <a:ln w="15875">
            <a:solidFill>
              <a:schemeClr val="tx1"/>
            </a:solidFill>
          </a:ln>
        </p:spPr>
        <p:txBody>
          <a:bodyPr wrap="square" rtlCol="0">
            <a:spAutoFit/>
          </a:bodyPr>
          <a:lstStyle/>
          <a:p>
            <a:r>
              <a:rPr lang="en-US" sz="1600" b="1" dirty="0" err="1">
                <a:latin typeface="Source Sans Pro" panose="020B0503030403020204" pitchFamily="34" charset="0"/>
                <a:ea typeface="Source Sans Pro" panose="020B0503030403020204" pitchFamily="34" charset="0"/>
              </a:rPr>
              <a:t>JumpShot</a:t>
            </a:r>
            <a:r>
              <a:rPr lang="en-US" sz="1600" b="1" dirty="0">
                <a:latin typeface="Source Sans Pro" panose="020B0503030403020204" pitchFamily="34" charset="0"/>
                <a:ea typeface="Source Sans Pro" panose="020B0503030403020204" pitchFamily="34" charset="0"/>
              </a:rPr>
              <a:t> trace viewer</a:t>
            </a:r>
          </a:p>
        </p:txBody>
      </p:sp>
    </p:spTree>
    <p:extLst>
      <p:ext uri="{BB962C8B-B14F-4D97-AF65-F5344CB8AC3E}">
        <p14:creationId xmlns:p14="http://schemas.microsoft.com/office/powerpoint/2010/main" val="175995949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DBAF-DF5E-5657-9814-62107185D472}"/>
              </a:ext>
            </a:extLst>
          </p:cNvPr>
          <p:cNvSpPr>
            <a:spLocks noGrp="1"/>
          </p:cNvSpPr>
          <p:nvPr>
            <p:ph type="ctrTitle"/>
          </p:nvPr>
        </p:nvSpPr>
        <p:spPr/>
        <p:txBody>
          <a:bodyPr/>
          <a:lstStyle/>
          <a:p>
            <a:r>
              <a:rPr lang="en-US" dirty="0"/>
              <a:t>TAU Analysis Tools: </a:t>
            </a:r>
            <a:r>
              <a:rPr lang="en-US" dirty="0" err="1"/>
              <a:t>ParaProf</a:t>
            </a:r>
            <a:r>
              <a:rPr lang="en-US" dirty="0"/>
              <a:t>, </a:t>
            </a:r>
            <a:r>
              <a:rPr lang="en-US" dirty="0" err="1"/>
              <a:t>Vampir</a:t>
            </a:r>
            <a:r>
              <a:rPr lang="en-US" dirty="0"/>
              <a:t> </a:t>
            </a:r>
          </a:p>
        </p:txBody>
      </p:sp>
      <p:pic>
        <p:nvPicPr>
          <p:cNvPr id="6" name="Picture 5" descr="ParaProfScreenSnapz059.png">
            <a:extLst>
              <a:ext uri="{FF2B5EF4-FFF2-40B4-BE49-F238E27FC236}">
                <a16:creationId xmlns:a16="http://schemas.microsoft.com/office/drawing/2014/main" id="{6132069A-5E2C-2E4E-6438-1FAD6BB4C5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189" y="828014"/>
            <a:ext cx="5493954" cy="2957454"/>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DE20A2E-F4B0-055B-8598-017293E4827E}"/>
              </a:ext>
            </a:extLst>
          </p:cNvPr>
          <p:cNvPicPr/>
          <p:nvPr/>
        </p:nvPicPr>
        <p:blipFill>
          <a:blip r:embed="rId3" cstate="screen">
            <a:extLst>
              <a:ext uri="{28A0092B-C50C-407E-A947-70E740481C1C}">
                <a14:useLocalDpi xmlns:a14="http://schemas.microsoft.com/office/drawing/2010/main"/>
              </a:ext>
            </a:extLst>
          </a:blip>
          <a:stretch>
            <a:fillRect/>
          </a:stretch>
        </p:blipFill>
        <p:spPr>
          <a:xfrm>
            <a:off x="5191564" y="3649705"/>
            <a:ext cx="5898078" cy="2905966"/>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C6CDBD-E8FF-AF78-6CA8-D9CA032D2226}"/>
              </a:ext>
            </a:extLst>
          </p:cNvPr>
          <p:cNvPicPr/>
          <p:nvPr/>
        </p:nvPicPr>
        <p:blipFill>
          <a:blip r:embed="rId4" cstate="screen">
            <a:extLst>
              <a:ext uri="{28A0092B-C50C-407E-A947-70E740481C1C}">
                <a14:useLocalDpi xmlns:a14="http://schemas.microsoft.com/office/drawing/2010/main"/>
              </a:ext>
            </a:extLst>
          </a:blip>
          <a:stretch>
            <a:fillRect/>
          </a:stretch>
        </p:blipFill>
        <p:spPr>
          <a:xfrm>
            <a:off x="6316401" y="879836"/>
            <a:ext cx="5456499" cy="2691725"/>
          </a:xfrm>
          <a:prstGeom prst="rect">
            <a:avLst/>
          </a:prstGeom>
        </p:spPr>
      </p:pic>
      <p:pic>
        <p:nvPicPr>
          <p:cNvPr id="4" name="Picture 3" descr="X11ScreenSnapz040.png">
            <a:extLst>
              <a:ext uri="{FF2B5EF4-FFF2-40B4-BE49-F238E27FC236}">
                <a16:creationId xmlns:a16="http://schemas.microsoft.com/office/drawing/2014/main" id="{E21CDDAC-C5C1-3917-62C6-520222F789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3212" y="4074481"/>
            <a:ext cx="3844241" cy="1731706"/>
          </a:xfrm>
          <a:prstGeom prst="rect">
            <a:avLst/>
          </a:prstGeom>
        </p:spPr>
      </p:pic>
      <p:sp>
        <p:nvSpPr>
          <p:cNvPr id="9" name="TextBox 8">
            <a:extLst>
              <a:ext uri="{FF2B5EF4-FFF2-40B4-BE49-F238E27FC236}">
                <a16:creationId xmlns:a16="http://schemas.microsoft.com/office/drawing/2014/main" id="{A8970F7B-A2AA-73AA-251D-4BB67ED731A9}"/>
              </a:ext>
            </a:extLst>
          </p:cNvPr>
          <p:cNvSpPr txBox="1"/>
          <p:nvPr/>
        </p:nvSpPr>
        <p:spPr>
          <a:xfrm>
            <a:off x="8998878" y="4846616"/>
            <a:ext cx="2774022" cy="369332"/>
          </a:xfrm>
          <a:prstGeom prst="rect">
            <a:avLst/>
          </a:prstGeom>
          <a:solidFill>
            <a:schemeClr val="bg1"/>
          </a:solidFill>
          <a:ln>
            <a:solidFill>
              <a:schemeClr val="tx1"/>
            </a:solidFill>
          </a:ln>
        </p:spPr>
        <p:txBody>
          <a:bodyPr wrap="square">
            <a:spAutoFit/>
          </a:bodyPr>
          <a:lstStyle/>
          <a:p>
            <a:r>
              <a:rPr lang="en-US" b="1" dirty="0" err="1"/>
              <a:t>Vampir</a:t>
            </a:r>
            <a:r>
              <a:rPr lang="en-US" b="1" dirty="0"/>
              <a:t>: </a:t>
            </a:r>
            <a:r>
              <a:rPr lang="en-US" b="1" dirty="0">
                <a:hlinkClick r:id="rId6"/>
              </a:rPr>
              <a:t>https://vampir.eu</a:t>
            </a:r>
            <a:r>
              <a:rPr lang="en-US" b="1" dirty="0"/>
              <a:t>  </a:t>
            </a:r>
          </a:p>
        </p:txBody>
      </p:sp>
      <p:sp>
        <p:nvSpPr>
          <p:cNvPr id="3" name="TextBox 2">
            <a:extLst>
              <a:ext uri="{FF2B5EF4-FFF2-40B4-BE49-F238E27FC236}">
                <a16:creationId xmlns:a16="http://schemas.microsoft.com/office/drawing/2014/main" id="{BDECBD11-112E-6502-1A42-769366176D70}"/>
              </a:ext>
            </a:extLst>
          </p:cNvPr>
          <p:cNvSpPr txBox="1"/>
          <p:nvPr/>
        </p:nvSpPr>
        <p:spPr>
          <a:xfrm>
            <a:off x="975664" y="3117162"/>
            <a:ext cx="262406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MPI Communication Matrix</a:t>
            </a:r>
          </a:p>
        </p:txBody>
      </p:sp>
      <p:sp>
        <p:nvSpPr>
          <p:cNvPr id="8" name="TextBox 7">
            <a:extLst>
              <a:ext uri="{FF2B5EF4-FFF2-40B4-BE49-F238E27FC236}">
                <a16:creationId xmlns:a16="http://schemas.microsoft.com/office/drawing/2014/main" id="{A023ADE1-7BAB-91AB-5ACE-48BA210D38FC}"/>
              </a:ext>
            </a:extLst>
          </p:cNvPr>
          <p:cNvSpPr txBox="1"/>
          <p:nvPr/>
        </p:nvSpPr>
        <p:spPr>
          <a:xfrm>
            <a:off x="1996166" y="5303267"/>
            <a:ext cx="1314194"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Profile view</a:t>
            </a:r>
          </a:p>
        </p:txBody>
      </p:sp>
      <p:sp>
        <p:nvSpPr>
          <p:cNvPr id="10" name="TextBox 9">
            <a:extLst>
              <a:ext uri="{FF2B5EF4-FFF2-40B4-BE49-F238E27FC236}">
                <a16:creationId xmlns:a16="http://schemas.microsoft.com/office/drawing/2014/main" id="{AEC665D9-F35E-C6F3-300F-3C4A32B7156A}"/>
              </a:ext>
            </a:extLst>
          </p:cNvPr>
          <p:cNvSpPr txBox="1"/>
          <p:nvPr/>
        </p:nvSpPr>
        <p:spPr>
          <a:xfrm>
            <a:off x="7633036" y="3064111"/>
            <a:ext cx="159198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3D Profile view</a:t>
            </a:r>
          </a:p>
        </p:txBody>
      </p:sp>
      <p:sp>
        <p:nvSpPr>
          <p:cNvPr id="11" name="TextBox 10">
            <a:extLst>
              <a:ext uri="{FF2B5EF4-FFF2-40B4-BE49-F238E27FC236}">
                <a16:creationId xmlns:a16="http://schemas.microsoft.com/office/drawing/2014/main" id="{422CA451-8C29-C3C7-D922-7BB8819BD96C}"/>
              </a:ext>
            </a:extLst>
          </p:cNvPr>
          <p:cNvSpPr txBox="1"/>
          <p:nvPr/>
        </p:nvSpPr>
        <p:spPr>
          <a:xfrm>
            <a:off x="6600961" y="5978164"/>
            <a:ext cx="2033754" cy="338554"/>
          </a:xfrm>
          <a:prstGeom prst="rect">
            <a:avLst/>
          </a:prstGeom>
          <a:solidFill>
            <a:schemeClr val="bg1"/>
          </a:solidFill>
          <a:ln w="15875">
            <a:solidFill>
              <a:schemeClr val="tx1"/>
            </a:solidFill>
          </a:ln>
        </p:spPr>
        <p:txBody>
          <a:bodyPr wrap="square" rtlCol="0">
            <a:spAutoFit/>
          </a:bodyPr>
          <a:lstStyle/>
          <a:p>
            <a:r>
              <a:rPr lang="en-US" sz="1600" b="1" dirty="0" err="1">
                <a:latin typeface="Source Sans Pro" panose="020B0503030403020204" pitchFamily="34" charset="0"/>
                <a:ea typeface="Source Sans Pro" panose="020B0503030403020204" pitchFamily="34" charset="0"/>
              </a:rPr>
              <a:t>Vampir</a:t>
            </a:r>
            <a:r>
              <a:rPr lang="en-US" sz="1600" b="1" dirty="0">
                <a:latin typeface="Source Sans Pro" panose="020B0503030403020204" pitchFamily="34" charset="0"/>
                <a:ea typeface="Source Sans Pro" panose="020B0503030403020204" pitchFamily="34" charset="0"/>
              </a:rPr>
              <a:t> trace viewer</a:t>
            </a:r>
          </a:p>
        </p:txBody>
      </p:sp>
    </p:spTree>
    <p:extLst>
      <p:ext uri="{BB962C8B-B14F-4D97-AF65-F5344CB8AC3E}">
        <p14:creationId xmlns:p14="http://schemas.microsoft.com/office/powerpoint/2010/main" val="300376075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12DD2B-05E9-93A7-5A2C-C9FC1FEC13CC}"/>
              </a:ext>
            </a:extLst>
          </p:cNvPr>
          <p:cNvSpPr>
            <a:spLocks noGrp="1"/>
          </p:cNvSpPr>
          <p:nvPr>
            <p:ph type="ctrTitle"/>
          </p:nvPr>
        </p:nvSpPr>
        <p:spPr/>
        <p:txBody>
          <a:bodyPr/>
          <a:lstStyle/>
          <a:p>
            <a:r>
              <a:rPr lang="en-US" dirty="0"/>
              <a:t>Programming Model Support in TAU</a:t>
            </a:r>
          </a:p>
        </p:txBody>
      </p:sp>
      <p:sp>
        <p:nvSpPr>
          <p:cNvPr id="4" name="Text Placeholder 3">
            <a:extLst>
              <a:ext uri="{FF2B5EF4-FFF2-40B4-BE49-F238E27FC236}">
                <a16:creationId xmlns:a16="http://schemas.microsoft.com/office/drawing/2014/main" id="{33F4ADF3-4431-201A-CF5C-34CA12570E62}"/>
              </a:ext>
            </a:extLst>
          </p:cNvPr>
          <p:cNvSpPr>
            <a:spLocks noGrp="1"/>
          </p:cNvSpPr>
          <p:nvPr>
            <p:ph type="body" sz="quarter" idx="10"/>
          </p:nvPr>
        </p:nvSpPr>
        <p:spPr/>
        <p:txBody>
          <a:bodyPr/>
          <a:lstStyle/>
          <a:p>
            <a:r>
              <a:rPr lang="en-US" dirty="0"/>
              <a:t>MPI, SHMEM – interposition library to intercept all MPI calls</a:t>
            </a:r>
          </a:p>
          <a:p>
            <a:r>
              <a:rPr lang="en-US" dirty="0"/>
              <a:t>OpenMP – OMPT support (provided by all compilers except GCC), including target offload support</a:t>
            </a:r>
          </a:p>
          <a:p>
            <a:r>
              <a:rPr lang="en-US" dirty="0" err="1"/>
              <a:t>OpenACC</a:t>
            </a:r>
            <a:r>
              <a:rPr lang="en-US" dirty="0"/>
              <a:t> – callback API similar to OpenMP</a:t>
            </a:r>
          </a:p>
          <a:p>
            <a:r>
              <a:rPr lang="en-US" dirty="0"/>
              <a:t>CUDA – measurement support through CUPTI, NVML libraries</a:t>
            </a:r>
          </a:p>
          <a:p>
            <a:r>
              <a:rPr lang="en-US" dirty="0"/>
              <a:t>HIP – measurement support through </a:t>
            </a:r>
            <a:r>
              <a:rPr lang="en-US" dirty="0" err="1"/>
              <a:t>Rocprofiler</a:t>
            </a:r>
            <a:r>
              <a:rPr lang="en-US" dirty="0"/>
              <a:t>, </a:t>
            </a:r>
            <a:r>
              <a:rPr lang="en-US" dirty="0" err="1"/>
              <a:t>Roctracer</a:t>
            </a:r>
            <a:r>
              <a:rPr lang="en-US" dirty="0"/>
              <a:t>, </a:t>
            </a:r>
            <a:r>
              <a:rPr lang="en-US" dirty="0" err="1"/>
              <a:t>Rocm</a:t>
            </a:r>
            <a:r>
              <a:rPr lang="en-US" dirty="0"/>
              <a:t>-SMI libraries</a:t>
            </a:r>
          </a:p>
          <a:p>
            <a:r>
              <a:rPr lang="en-US" dirty="0"/>
              <a:t>SYCL/Level0 – support provided through SYCL, Level0 APIs</a:t>
            </a:r>
          </a:p>
          <a:p>
            <a:r>
              <a:rPr lang="en-US" dirty="0"/>
              <a:t>Python – integration with </a:t>
            </a:r>
            <a:r>
              <a:rPr lang="en-US" dirty="0" err="1"/>
              <a:t>cProfile</a:t>
            </a:r>
            <a:r>
              <a:rPr lang="en-US" dirty="0"/>
              <a:t>, updated support in latest release for Python 3.12+ using low-overhead profiling API</a:t>
            </a:r>
          </a:p>
        </p:txBody>
      </p:sp>
    </p:spTree>
    <p:extLst>
      <p:ext uri="{BB962C8B-B14F-4D97-AF65-F5344CB8AC3E}">
        <p14:creationId xmlns:p14="http://schemas.microsoft.com/office/powerpoint/2010/main" val="206471250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0530-18AA-A6A6-A73A-026EE443F215}"/>
              </a:ext>
            </a:extLst>
          </p:cNvPr>
          <p:cNvSpPr>
            <a:spLocks noGrp="1"/>
          </p:cNvSpPr>
          <p:nvPr>
            <p:ph type="ctrTitle"/>
          </p:nvPr>
        </p:nvSpPr>
        <p:spPr/>
        <p:txBody>
          <a:bodyPr/>
          <a:lstStyle/>
          <a:p>
            <a:r>
              <a:rPr lang="en-US" dirty="0"/>
              <a:t>Using TAU on Frontier</a:t>
            </a:r>
          </a:p>
        </p:txBody>
      </p:sp>
      <p:sp>
        <p:nvSpPr>
          <p:cNvPr id="3" name="Text Placeholder 2">
            <a:extLst>
              <a:ext uri="{FF2B5EF4-FFF2-40B4-BE49-F238E27FC236}">
                <a16:creationId xmlns:a16="http://schemas.microsoft.com/office/drawing/2014/main" id="{3B2ED7B8-C75F-757C-AC6D-55B09917E9D0}"/>
              </a:ext>
            </a:extLst>
          </p:cNvPr>
          <p:cNvSpPr>
            <a:spLocks noGrp="1"/>
          </p:cNvSpPr>
          <p:nvPr>
            <p:ph type="body" sz="quarter" idx="10"/>
          </p:nvPr>
        </p:nvSpPr>
        <p:spPr/>
        <p:txBody>
          <a:bodyPr/>
          <a:lstStyle/>
          <a:p>
            <a:r>
              <a:rPr lang="en-US" dirty="0">
                <a:latin typeface="Courier New" panose="02070309020205020404" pitchFamily="49" charset="0"/>
                <a:cs typeface="Courier New" panose="02070309020205020404" pitchFamily="49" charset="0"/>
              </a:rPr>
              <a:t>module load tau</a:t>
            </a:r>
          </a:p>
          <a:p>
            <a:r>
              <a:rPr lang="en-US" sz="2000" dirty="0" err="1">
                <a:latin typeface="Courier New" panose="02070309020205020404" pitchFamily="49" charset="0"/>
                <a:cs typeface="Courier New" panose="02070309020205020404" pitchFamily="49" charset="0"/>
              </a:rPr>
              <a:t>srun</a:t>
            </a:r>
            <a:r>
              <a:rPr lang="en-US" sz="2000" dirty="0">
                <a:latin typeface="Courier New" panose="02070309020205020404" pitchFamily="49" charset="0"/>
                <a:cs typeface="Courier New" panose="02070309020205020404" pitchFamily="49" charset="0"/>
              </a:rPr>
              <a:t> &lt;</a:t>
            </a:r>
            <a:r>
              <a:rPr lang="en-US" sz="2000" dirty="0" err="1">
                <a:latin typeface="Courier New" panose="02070309020205020404" pitchFamily="49" charset="0"/>
                <a:cs typeface="Courier New" panose="02070309020205020404" pitchFamily="49" charset="0"/>
              </a:rPr>
              <a:t>srun</a:t>
            </a:r>
            <a:r>
              <a:rPr lang="en-US" sz="2000" dirty="0">
                <a:latin typeface="Courier New" panose="02070309020205020404" pitchFamily="49" charset="0"/>
                <a:cs typeface="Courier New" panose="02070309020205020404" pitchFamily="49" charset="0"/>
              </a:rPr>
              <a:t> options&gt; </a:t>
            </a:r>
            <a:r>
              <a:rPr lang="en-US" sz="2000" dirty="0" err="1">
                <a:latin typeface="Courier New" panose="02070309020205020404" pitchFamily="49" charset="0"/>
                <a:cs typeface="Courier New" panose="02070309020205020404" pitchFamily="49" charset="0"/>
              </a:rPr>
              <a:t>tau_exec</a:t>
            </a:r>
            <a:r>
              <a:rPr lang="en-US" sz="2000" dirty="0">
                <a:latin typeface="Courier New" panose="02070309020205020404" pitchFamily="49" charset="0"/>
                <a:cs typeface="Courier New" panose="02070309020205020404" pitchFamily="49" charset="0"/>
              </a:rPr>
              <a:t> -T &lt;config&gt; &lt;options&gt; </a:t>
            </a:r>
            <a:r>
              <a:rPr lang="en-US" sz="2000" dirty="0" err="1">
                <a:latin typeface="Courier New" panose="02070309020205020404" pitchFamily="49" charset="0"/>
                <a:cs typeface="Courier New" panose="02070309020205020404" pitchFamily="49" charset="0"/>
              </a:rPr>
              <a:t>your_executable</a:t>
            </a:r>
            <a:endParaRPr lang="en-US" sz="2000" dirty="0">
              <a:latin typeface="Courier New" panose="02070309020205020404" pitchFamily="49" charset="0"/>
              <a:cs typeface="Courier New" panose="02070309020205020404" pitchFamily="49" charset="0"/>
            </a:endParaRPr>
          </a:p>
          <a:p>
            <a:r>
              <a:rPr lang="en-US" dirty="0"/>
              <a:t>Useful options:</a:t>
            </a:r>
          </a:p>
          <a:p>
            <a:pPr marL="457200" lvl="1" indent="0">
              <a:buNone/>
            </a:pPr>
            <a:r>
              <a:rPr lang="en-US" dirty="0">
                <a:latin typeface="Courier New" panose="02070309020205020404" pitchFamily="49" charset="0"/>
                <a:cs typeface="Courier New" panose="02070309020205020404" pitchFamily="49" charset="0"/>
              </a:rPr>
              <a:t>-io</a:t>
            </a:r>
            <a:r>
              <a:rPr lang="en-US" dirty="0"/>
              <a:t> : track I/O operations</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rocm</a:t>
            </a:r>
            <a:r>
              <a:rPr lang="en-US" dirty="0"/>
              <a:t> : enables HIP profiling support</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cuda</a:t>
            </a:r>
            <a:r>
              <a:rPr lang="en-US" dirty="0"/>
              <a:t> : enables CUDA profiling support</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ompt</a:t>
            </a:r>
            <a:r>
              <a:rPr lang="en-US" dirty="0"/>
              <a:t> : enables OpenMP Tools support (most compilers, not GCC)</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ebs</a:t>
            </a:r>
            <a:r>
              <a:rPr lang="en-US" dirty="0"/>
              <a:t> : enables sampling support</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ebs_period</a:t>
            </a:r>
            <a:r>
              <a:rPr lang="en-US" dirty="0">
                <a:latin typeface="Courier New" panose="02070309020205020404" pitchFamily="49" charset="0"/>
                <a:cs typeface="Courier New" panose="02070309020205020404" pitchFamily="49" charset="0"/>
              </a:rPr>
              <a:t>=&lt;count&gt;</a:t>
            </a:r>
            <a:r>
              <a:rPr lang="en-US" dirty="0"/>
              <a:t> : Sampling period in microseconds (default 10000)</a:t>
            </a:r>
          </a:p>
          <a:p>
            <a:pPr marL="457200" lvl="1" indent="0">
              <a:buNone/>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ebs_resolution</a:t>
            </a:r>
            <a:r>
              <a:rPr lang="en-US" dirty="0">
                <a:latin typeface="Courier New" panose="02070309020205020404" pitchFamily="49" charset="0"/>
                <a:cs typeface="Courier New" panose="02070309020205020404" pitchFamily="49" charset="0"/>
              </a:rPr>
              <a:t>=&lt;</a:t>
            </a:r>
            <a:r>
              <a:rPr lang="en-US" dirty="0" err="1">
                <a:latin typeface="Courier New" panose="02070309020205020404" pitchFamily="49" charset="0"/>
                <a:cs typeface="Courier New" panose="02070309020205020404" pitchFamily="49" charset="0"/>
              </a:rPr>
              <a:t>file|function|line</a:t>
            </a:r>
            <a:r>
              <a:rPr lang="en-US" dirty="0">
                <a:latin typeface="Courier New" panose="02070309020205020404" pitchFamily="49" charset="0"/>
                <a:cs typeface="Courier New" panose="02070309020205020404" pitchFamily="49" charset="0"/>
              </a:rPr>
              <a:t>&gt;</a:t>
            </a:r>
            <a:r>
              <a:rPr lang="en-US" dirty="0"/>
              <a:t> : choose sampling granularity</a:t>
            </a:r>
          </a:p>
          <a:p>
            <a:pPr marL="457200" lvl="1" indent="0">
              <a:buNone/>
            </a:pPr>
            <a:r>
              <a:rPr lang="en-US" dirty="0">
                <a:latin typeface="Courier New" panose="02070309020205020404" pitchFamily="49" charset="0"/>
                <a:cs typeface="Courier New" panose="02070309020205020404" pitchFamily="49" charset="0"/>
              </a:rPr>
              <a:t>-monitoring</a:t>
            </a:r>
            <a:r>
              <a:rPr lang="en-US" dirty="0"/>
              <a:t> : enables periodic monitoring of system resources (a la </a:t>
            </a:r>
            <a:r>
              <a:rPr lang="en-US" dirty="0" err="1"/>
              <a:t>ZeroSum</a:t>
            </a:r>
            <a:r>
              <a:rPr lang="en-US" dirty="0"/>
              <a:t>)</a:t>
            </a:r>
          </a:p>
          <a:p>
            <a:r>
              <a:rPr lang="en-US" dirty="0">
                <a:latin typeface="Courier New" panose="02070309020205020404" pitchFamily="49" charset="0"/>
                <a:cs typeface="Courier New" panose="02070309020205020404" pitchFamily="49" charset="0"/>
              </a:rPr>
              <a:t>tau-config --list-matching</a:t>
            </a:r>
            <a:r>
              <a:rPr lang="en-US" dirty="0"/>
              <a:t> : shows installed TAU configurations</a:t>
            </a:r>
          </a:p>
          <a:p>
            <a:endParaRPr lang="en-US" dirty="0"/>
          </a:p>
        </p:txBody>
      </p:sp>
    </p:spTree>
    <p:extLst>
      <p:ext uri="{BB962C8B-B14F-4D97-AF65-F5344CB8AC3E}">
        <p14:creationId xmlns:p14="http://schemas.microsoft.com/office/powerpoint/2010/main" val="307678182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A372-1F46-10BF-F283-38444B96D421}"/>
              </a:ext>
            </a:extLst>
          </p:cNvPr>
          <p:cNvSpPr>
            <a:spLocks noGrp="1"/>
          </p:cNvSpPr>
          <p:nvPr>
            <p:ph type="ctrTitle"/>
          </p:nvPr>
        </p:nvSpPr>
        <p:spPr/>
        <p:txBody>
          <a:bodyPr/>
          <a:lstStyle/>
          <a:p>
            <a:r>
              <a:rPr lang="en-US" dirty="0" err="1"/>
              <a:t>Kokkos</a:t>
            </a:r>
            <a:r>
              <a:rPr lang="en-US" dirty="0"/>
              <a:t> support in TAU</a:t>
            </a:r>
          </a:p>
        </p:txBody>
      </p:sp>
      <p:sp>
        <p:nvSpPr>
          <p:cNvPr id="3" name="Text Placeholder 2">
            <a:extLst>
              <a:ext uri="{FF2B5EF4-FFF2-40B4-BE49-F238E27FC236}">
                <a16:creationId xmlns:a16="http://schemas.microsoft.com/office/drawing/2014/main" id="{A063D198-23EB-1FE7-1DC9-A67D12E106BC}"/>
              </a:ext>
            </a:extLst>
          </p:cNvPr>
          <p:cNvSpPr>
            <a:spLocks noGrp="1"/>
          </p:cNvSpPr>
          <p:nvPr>
            <p:ph type="body" sz="quarter" idx="10"/>
          </p:nvPr>
        </p:nvSpPr>
        <p:spPr>
          <a:xfrm>
            <a:off x="328129" y="965771"/>
            <a:ext cx="11444768" cy="4969499"/>
          </a:xfrm>
        </p:spPr>
        <p:txBody>
          <a:bodyPr/>
          <a:lstStyle/>
          <a:p>
            <a:r>
              <a:rPr lang="en-US" sz="2400" dirty="0"/>
              <a:t>TAU implements the </a:t>
            </a:r>
            <a:r>
              <a:rPr lang="en-US" sz="2400" dirty="0" err="1"/>
              <a:t>Kokkos</a:t>
            </a:r>
            <a:r>
              <a:rPr lang="en-US" sz="2400" dirty="0"/>
              <a:t> Profiling API (</a:t>
            </a:r>
            <a:r>
              <a:rPr lang="en-US" sz="2400" dirty="0" err="1">
                <a:latin typeface="Courier New" panose="02070309020205020404" pitchFamily="49" charset="0"/>
                <a:cs typeface="Courier New" panose="02070309020205020404" pitchFamily="49" charset="0"/>
              </a:rPr>
              <a:t>Kokkos_Profiling_C_Interface.h</a:t>
            </a:r>
            <a:r>
              <a:rPr lang="en-US" sz="2400" dirty="0"/>
              <a:t>)</a:t>
            </a:r>
          </a:p>
          <a:p>
            <a:r>
              <a:rPr lang="en-US" sz="2400" dirty="0"/>
              <a:t>TAU sets an environment variable KOKKOS_TOOLS_LIBS to tell </a:t>
            </a:r>
            <a:r>
              <a:rPr lang="en-US" sz="2400" dirty="0" err="1"/>
              <a:t>Kokkos</a:t>
            </a:r>
            <a:r>
              <a:rPr lang="en-US" sz="2400" dirty="0"/>
              <a:t> that it should enable profiling and enable function callbacks to the TAU implementations</a:t>
            </a:r>
          </a:p>
          <a:p>
            <a:r>
              <a:rPr lang="en-US" sz="2400" dirty="0"/>
              <a:t>TAU implements</a:t>
            </a:r>
          </a:p>
          <a:p>
            <a:pPr lvl="1"/>
            <a:r>
              <a:rPr lang="en-US" dirty="0" err="1">
                <a:latin typeface="Courier New" panose="02070309020205020404" pitchFamily="49" charset="0"/>
                <a:cs typeface="Courier New" panose="02070309020205020404" pitchFamily="49" charset="0"/>
              </a:rPr>
              <a:t>kokkosp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init|finalize</a:t>
            </a:r>
            <a:r>
              <a:rPr lang="en-US" dirty="0">
                <a:latin typeface="Courier New" panose="02070309020205020404" pitchFamily="49" charset="0"/>
                <a:cs typeface="Courier New" panose="02070309020205020404" pitchFamily="49" charset="0"/>
              </a:rPr>
              <a:t>]_library</a:t>
            </a:r>
          </a:p>
          <a:p>
            <a:pPr lvl="1"/>
            <a:r>
              <a:rPr lang="en-US" dirty="0" err="1">
                <a:latin typeface="Courier New" panose="02070309020205020404" pitchFamily="49" charset="0"/>
                <a:cs typeface="Courier New" panose="02070309020205020404" pitchFamily="49" charset="0"/>
              </a:rPr>
              <a:t>kokkosp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begin|end</a:t>
            </a:r>
            <a:r>
              <a:rPr lang="en-US" dirty="0">
                <a:latin typeface="Courier New" panose="02070309020205020404" pitchFamily="49" charset="0"/>
                <a:cs typeface="Courier New" panose="02070309020205020404" pitchFamily="49" charset="0"/>
              </a:rPr>
              <a:t>]_parallel_[</a:t>
            </a:r>
            <a:r>
              <a:rPr lang="en-US" dirty="0" err="1">
                <a:latin typeface="Courier New" panose="02070309020205020404" pitchFamily="49" charset="0"/>
                <a:cs typeface="Courier New" panose="02070309020205020404" pitchFamily="49" charset="0"/>
              </a:rPr>
              <a:t>for|scan|reduce</a:t>
            </a:r>
            <a:r>
              <a:rPr lang="en-US" dirty="0">
                <a:latin typeface="Courier New" panose="02070309020205020404" pitchFamily="49" charset="0"/>
                <a:cs typeface="Courier New" panose="02070309020205020404" pitchFamily="49" charset="0"/>
              </a:rPr>
              <a:t>]</a:t>
            </a:r>
          </a:p>
          <a:p>
            <a:pPr lvl="1"/>
            <a:r>
              <a:rPr lang="en-US" dirty="0" err="1">
                <a:latin typeface="Courier New" panose="02070309020205020404" pitchFamily="49" charset="0"/>
                <a:cs typeface="Courier New" panose="02070309020205020404" pitchFamily="49" charset="0"/>
              </a:rPr>
              <a:t>kokkosp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push|pop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profile_region</a:t>
            </a:r>
            <a:endParaRPr lang="en-US" dirty="0">
              <a:latin typeface="Courier New" panose="02070309020205020404" pitchFamily="49" charset="0"/>
              <a:cs typeface="Courier New" panose="02070309020205020404" pitchFamily="49" charset="0"/>
            </a:endParaRPr>
          </a:p>
          <a:p>
            <a:r>
              <a:rPr lang="en-US" sz="2400" dirty="0">
                <a:ea typeface="Source Sans Pro" panose="020B0503030403020204" pitchFamily="34" charset="0"/>
                <a:cs typeface="Courier New" panose="02070309020205020404" pitchFamily="49" charset="0"/>
              </a:rPr>
              <a:t>Names for regions are passed to the tools to provide intelligent labels</a:t>
            </a:r>
          </a:p>
          <a:p>
            <a:r>
              <a:rPr lang="en-US" sz="2400" dirty="0">
                <a:ea typeface="Source Sans Pro" panose="020B0503030403020204" pitchFamily="34" charset="0"/>
                <a:cs typeface="Courier New" panose="02070309020205020404" pitchFamily="49" charset="0"/>
              </a:rPr>
              <a:t>In addition, TAU also implements support for native </a:t>
            </a:r>
            <a:r>
              <a:rPr lang="en-US" sz="2400" dirty="0" err="1">
                <a:ea typeface="Source Sans Pro" panose="020B0503030403020204" pitchFamily="34" charset="0"/>
                <a:cs typeface="Courier New" panose="02070309020205020404" pitchFamily="49" charset="0"/>
              </a:rPr>
              <a:t>Pthreads</a:t>
            </a:r>
            <a:r>
              <a:rPr lang="en-US" sz="2400" dirty="0">
                <a:ea typeface="Source Sans Pro" panose="020B0503030403020204" pitchFamily="34" charset="0"/>
                <a:cs typeface="Courier New" panose="02070309020205020404" pitchFamily="49" charset="0"/>
              </a:rPr>
              <a:t>, OpenMP, </a:t>
            </a:r>
            <a:r>
              <a:rPr lang="en-US" sz="2400" dirty="0" err="1">
                <a:ea typeface="Source Sans Pro" panose="020B0503030403020204" pitchFamily="34" charset="0"/>
                <a:cs typeface="Courier New" panose="02070309020205020404" pitchFamily="49" charset="0"/>
              </a:rPr>
              <a:t>OpenACC</a:t>
            </a:r>
            <a:r>
              <a:rPr lang="en-US" sz="2400" dirty="0">
                <a:ea typeface="Source Sans Pro" panose="020B0503030403020204" pitchFamily="34" charset="0"/>
                <a:cs typeface="Courier New" panose="02070309020205020404" pitchFamily="49" charset="0"/>
              </a:rPr>
              <a:t>, CUDA, HIP, SYCL back-end measurement – no code changes necessary</a:t>
            </a:r>
          </a:p>
          <a:p>
            <a:r>
              <a:rPr lang="en-US" sz="2400" dirty="0"/>
              <a:t>Raja support: if you have a Raja application, and Raja is configured with                                        </a:t>
            </a:r>
            <a:r>
              <a:rPr lang="en-US" sz="2400" dirty="0">
                <a:latin typeface="Courier New" panose="02070309020205020404" pitchFamily="49" charset="0"/>
                <a:cs typeface="Courier New" panose="02070309020205020404" pitchFamily="49" charset="0"/>
              </a:rPr>
              <a:t>-DRAJA_ENABLE_RUNTIME_PLUGINS</a:t>
            </a:r>
            <a:r>
              <a:rPr lang="en-US" sz="2400" dirty="0"/>
              <a:t>, Raja implements the same callback API</a:t>
            </a:r>
          </a:p>
        </p:txBody>
      </p:sp>
    </p:spTree>
    <p:extLst>
      <p:ext uri="{BB962C8B-B14F-4D97-AF65-F5344CB8AC3E}">
        <p14:creationId xmlns:p14="http://schemas.microsoft.com/office/powerpoint/2010/main" val="366312441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9A6-8C33-BA50-36A9-436E877C21C4}"/>
              </a:ext>
            </a:extLst>
          </p:cNvPr>
          <p:cNvSpPr>
            <a:spLocks noGrp="1"/>
          </p:cNvSpPr>
          <p:nvPr>
            <p:ph type="ctrTitle"/>
          </p:nvPr>
        </p:nvSpPr>
        <p:spPr/>
        <p:txBody>
          <a:bodyPr/>
          <a:lstStyle/>
          <a:p>
            <a:r>
              <a:rPr lang="en-US" dirty="0"/>
              <a:t>TAU Example – </a:t>
            </a:r>
            <a:r>
              <a:rPr lang="en-US" dirty="0" err="1"/>
              <a:t>Kokkos</a:t>
            </a:r>
            <a:r>
              <a:rPr lang="en-US" dirty="0"/>
              <a:t> </a:t>
            </a:r>
            <a:r>
              <a:rPr lang="en-US" dirty="0" err="1"/>
              <a:t>Lulesh</a:t>
            </a:r>
            <a:r>
              <a:rPr lang="en-US" dirty="0"/>
              <a:t> (from </a:t>
            </a:r>
            <a:r>
              <a:rPr lang="en-US" dirty="0" err="1"/>
              <a:t>kokkos-miniapps</a:t>
            </a:r>
            <a:r>
              <a:rPr lang="en-US" dirty="0"/>
              <a:t>)</a:t>
            </a:r>
          </a:p>
        </p:txBody>
      </p:sp>
      <p:pic>
        <p:nvPicPr>
          <p:cNvPr id="5" name="Picture 4">
            <a:extLst>
              <a:ext uri="{FF2B5EF4-FFF2-40B4-BE49-F238E27FC236}">
                <a16:creationId xmlns:a16="http://schemas.microsoft.com/office/drawing/2014/main" id="{EA1D0F17-2669-8D6F-83E4-89DB711DBE5B}"/>
              </a:ext>
            </a:extLst>
          </p:cNvPr>
          <p:cNvPicPr>
            <a:picLocks noChangeAspect="1"/>
          </p:cNvPicPr>
          <p:nvPr/>
        </p:nvPicPr>
        <p:blipFill>
          <a:blip r:embed="rId2"/>
          <a:stretch>
            <a:fillRect/>
          </a:stretch>
        </p:blipFill>
        <p:spPr>
          <a:xfrm>
            <a:off x="6096000" y="1104900"/>
            <a:ext cx="6096000" cy="4112671"/>
          </a:xfrm>
          <a:prstGeom prst="rect">
            <a:avLst/>
          </a:prstGeom>
        </p:spPr>
      </p:pic>
      <p:pic>
        <p:nvPicPr>
          <p:cNvPr id="7" name="Picture 6">
            <a:extLst>
              <a:ext uri="{FF2B5EF4-FFF2-40B4-BE49-F238E27FC236}">
                <a16:creationId xmlns:a16="http://schemas.microsoft.com/office/drawing/2014/main" id="{8C9E8AAE-62CF-B0C0-6E1C-AE64737FA4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1" y="1104900"/>
            <a:ext cx="6070289" cy="4074129"/>
          </a:xfrm>
          <a:prstGeom prst="rect">
            <a:avLst/>
          </a:prstGeom>
        </p:spPr>
      </p:pic>
      <p:sp>
        <p:nvSpPr>
          <p:cNvPr id="8" name="TextBox 7">
            <a:extLst>
              <a:ext uri="{FF2B5EF4-FFF2-40B4-BE49-F238E27FC236}">
                <a16:creationId xmlns:a16="http://schemas.microsoft.com/office/drawing/2014/main" id="{CDBA2D6B-D323-AC95-E625-64658C397223}"/>
              </a:ext>
            </a:extLst>
          </p:cNvPr>
          <p:cNvSpPr txBox="1"/>
          <p:nvPr/>
        </p:nvSpPr>
        <p:spPr>
          <a:xfrm>
            <a:off x="1600074" y="5507623"/>
            <a:ext cx="2921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Main thread launching kernels</a:t>
            </a:r>
          </a:p>
        </p:txBody>
      </p:sp>
      <p:sp>
        <p:nvSpPr>
          <p:cNvPr id="9" name="TextBox 8">
            <a:extLst>
              <a:ext uri="{FF2B5EF4-FFF2-40B4-BE49-F238E27FC236}">
                <a16:creationId xmlns:a16="http://schemas.microsoft.com/office/drawing/2014/main" id="{AC523427-9CA6-DD62-980A-3AD185C0B8DB}"/>
              </a:ext>
            </a:extLst>
          </p:cNvPr>
          <p:cNvSpPr txBox="1"/>
          <p:nvPr/>
        </p:nvSpPr>
        <p:spPr>
          <a:xfrm>
            <a:off x="7558476" y="5498465"/>
            <a:ext cx="317104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Virtual thread with CUDA activity</a:t>
            </a:r>
          </a:p>
        </p:txBody>
      </p:sp>
      <p:sp>
        <p:nvSpPr>
          <p:cNvPr id="10" name="TextBox 9">
            <a:extLst>
              <a:ext uri="{FF2B5EF4-FFF2-40B4-BE49-F238E27FC236}">
                <a16:creationId xmlns:a16="http://schemas.microsoft.com/office/drawing/2014/main" id="{E5254A1E-CE67-F56C-DA0A-6EB6F9838CA6}"/>
              </a:ext>
            </a:extLst>
          </p:cNvPr>
          <p:cNvSpPr txBox="1"/>
          <p:nvPr/>
        </p:nvSpPr>
        <p:spPr>
          <a:xfrm>
            <a:off x="3174438" y="6174771"/>
            <a:ext cx="6455699"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Intel Xeon system with NVIDIA A100, size 256, 100 iterations, one rank</a:t>
            </a:r>
          </a:p>
        </p:txBody>
      </p:sp>
    </p:spTree>
    <p:extLst>
      <p:ext uri="{BB962C8B-B14F-4D97-AF65-F5344CB8AC3E}">
        <p14:creationId xmlns:p14="http://schemas.microsoft.com/office/powerpoint/2010/main" val="342861780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25059</TotalTime>
  <Words>938</Words>
  <Application>Microsoft Macintosh PowerPoint</Application>
  <PresentationFormat>Widescreen</PresentationFormat>
  <Paragraphs>92</Paragraphs>
  <Slides>10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System Font Regular</vt:lpstr>
      <vt:lpstr>Arial</vt:lpstr>
      <vt:lpstr>Source Sans Pro</vt:lpstr>
      <vt:lpstr>Calibri</vt:lpstr>
      <vt:lpstr>Source Sans Pro Semibold</vt:lpstr>
      <vt:lpstr>Wingdings</vt:lpstr>
      <vt:lpstr>Courier New</vt:lpstr>
      <vt:lpstr>Office Theme</vt:lpstr>
      <vt:lpstr>PowerPoint Presentation</vt:lpstr>
      <vt:lpstr>TAU Performance System</vt:lpstr>
      <vt:lpstr>Performance Measurement</vt:lpstr>
      <vt:lpstr>Profiling and Tracing</vt:lpstr>
      <vt:lpstr>TAU Analysis Tools: ParaProf, Vampir </vt:lpstr>
      <vt:lpstr>Programming Model Support in TAU</vt:lpstr>
      <vt:lpstr>Using TAU on Frontier</vt:lpstr>
      <vt:lpstr>Kokkos support in TAU</vt:lpstr>
      <vt:lpstr>TAU Example – Kokkos Lulesh (from kokkos-miniapps)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Kevin Huck</cp:lastModifiedBy>
  <cp:revision>292</cp:revision>
  <dcterms:created xsi:type="dcterms:W3CDTF">2022-05-29T02:25:42Z</dcterms:created>
  <dcterms:modified xsi:type="dcterms:W3CDTF">2024-11-14T01:26:41Z</dcterms:modified>
</cp:coreProperties>
</file>