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99" r:id="rId2"/>
    <p:sldId id="328" r:id="rId3"/>
    <p:sldId id="306" r:id="rId4"/>
    <p:sldId id="317" r:id="rId5"/>
    <p:sldId id="327" r:id="rId6"/>
    <p:sldId id="324" r:id="rId7"/>
    <p:sldId id="331" r:id="rId8"/>
    <p:sldId id="323" r:id="rId9"/>
    <p:sldId id="325" r:id="rId10"/>
    <p:sldId id="345" r:id="rId11"/>
    <p:sldId id="346" r:id="rId12"/>
    <p:sldId id="344" r:id="rId13"/>
    <p:sldId id="332" r:id="rId14"/>
    <p:sldId id="335" r:id="rId15"/>
    <p:sldId id="336" r:id="rId16"/>
    <p:sldId id="347" r:id="rId17"/>
    <p:sldId id="348" r:id="rId18"/>
    <p:sldId id="315" r:id="rId19"/>
  </p:sldIdLst>
  <p:sldSz cx="12192000" cy="6858000"/>
  <p:notesSz cx="6858000" cy="9144000"/>
  <p:embeddedFontLst>
    <p:embeddedFont>
      <p:font typeface="Fira Sans" panose="020B0503050000020004" pitchFamily="34" charset="0"/>
      <p:regular r:id="rId21"/>
      <p:bold r:id="rId22"/>
      <p:italic r:id="rId23"/>
      <p:boldItalic r:id="rId24"/>
    </p:embeddedFont>
    <p:embeddedFont>
      <p:font typeface="Source Sans Pro" panose="020B0503030403020204" pitchFamily="34" charset="0"/>
      <p:regular r:id="rId25"/>
      <p:bold r:id="rId26"/>
      <p:italic r:id="rId27"/>
      <p:boldItalic r:id="rId28"/>
    </p:embeddedFont>
    <p:embeddedFont>
      <p:font typeface="Source Sans Pro Semibold" panose="020B0503030403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2192"/>
  </p:normalViewPr>
  <p:slideViewPr>
    <p:cSldViewPr snapToGrid="0" snapToObjects="1">
      <p:cViewPr varScale="1">
        <p:scale>
          <a:sx n="112" d="100"/>
          <a:sy n="112" d="100"/>
        </p:scale>
        <p:origin x="79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Happy to be here again. This is an updated version of a talk that I have given at both a </a:t>
            </a:r>
            <a:r>
              <a:rPr lang="en-US" dirty="0" err="1"/>
              <a:t>Dagstuhl</a:t>
            </a:r>
            <a:r>
              <a:rPr lang="en-US" dirty="0"/>
              <a:t> seminar (</a:t>
            </a:r>
            <a:r>
              <a:rPr lang="en-US" b="0" i="0" u="none" strike="noStrike" dirty="0">
                <a:solidFill>
                  <a:srgbClr val="212529"/>
                </a:solidFill>
                <a:effectLst/>
                <a:latin typeface="Fira Sans" panose="020B0503050000020004" pitchFamily="34" charset="0"/>
              </a:rPr>
              <a:t>23171</a:t>
            </a:r>
            <a:r>
              <a:rPr lang="en-US" b="0" i="0" u="none" strike="noStrike" dirty="0">
                <a:solidFill>
                  <a:srgbClr val="212529"/>
                </a:solidFill>
                <a:effectLst/>
                <a:latin typeface="Fira Sans" panose="020F0502020204030204" pitchFamily="34" charset="0"/>
              </a:rPr>
              <a:t>, Driving HPC Operations With Holistic Monitoring and Operational Data Analytics)</a:t>
            </a:r>
            <a:r>
              <a:rPr lang="en-US" dirty="0"/>
              <a:t> and the HUST workshop publication at SC23.</a:t>
            </a:r>
          </a:p>
        </p:txBody>
      </p:sp>
      <p:sp>
        <p:nvSpPr>
          <p:cNvPr id="4" name="Slide Number Placeholder 3"/>
          <p:cNvSpPr>
            <a:spLocks noGrp="1"/>
          </p:cNvSpPr>
          <p:nvPr>
            <p:ph type="sldNum" sz="quarter" idx="5"/>
          </p:nvPr>
        </p:nvSpPr>
        <p:spPr/>
        <p:txBody>
          <a:bodyPr/>
          <a:lstStyle/>
          <a:p>
            <a:fld id="{089AF333-573D-BF46-8E16-6740ADB639CC}" type="slidenum">
              <a:rPr lang="en-US" smtClean="0"/>
              <a:t>1</a:t>
            </a:fld>
            <a:endParaRPr lang="en-US"/>
          </a:p>
        </p:txBody>
      </p:sp>
    </p:spTree>
    <p:extLst>
      <p:ext uri="{BB962C8B-B14F-4D97-AF65-F5344CB8AC3E}">
        <p14:creationId xmlns:p14="http://schemas.microsoft.com/office/powerpoint/2010/main" val="232300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time-series data from GPUs… apologies for the small font. This shows min/mean/max and .25 and .75 quartiles across all ranks</a:t>
            </a:r>
          </a:p>
        </p:txBody>
      </p:sp>
      <p:sp>
        <p:nvSpPr>
          <p:cNvPr id="4" name="Slide Number Placeholder 3"/>
          <p:cNvSpPr>
            <a:spLocks noGrp="1"/>
          </p:cNvSpPr>
          <p:nvPr>
            <p:ph type="sldNum" sz="quarter" idx="5"/>
          </p:nvPr>
        </p:nvSpPr>
        <p:spPr/>
        <p:txBody>
          <a:bodyPr/>
          <a:lstStyle/>
          <a:p>
            <a:fld id="{089AF333-573D-BF46-8E16-6740ADB639CC}" type="slidenum">
              <a:rPr lang="en-US" smtClean="0"/>
              <a:t>10</a:t>
            </a:fld>
            <a:endParaRPr lang="en-US"/>
          </a:p>
        </p:txBody>
      </p:sp>
    </p:spTree>
    <p:extLst>
      <p:ext uri="{BB962C8B-B14F-4D97-AF65-F5344CB8AC3E}">
        <p14:creationId xmlns:p14="http://schemas.microsoft.com/office/powerpoint/2010/main" val="2740129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Averaging all 17 threads drags the means. However, looking at just main threads allows comparisons across ranks. Also, what's going on with the system times at exit?</a:t>
            </a:r>
          </a:p>
        </p:txBody>
      </p:sp>
      <p:sp>
        <p:nvSpPr>
          <p:cNvPr id="4" name="Slide Number Placeholder 3"/>
          <p:cNvSpPr>
            <a:spLocks noGrp="1"/>
          </p:cNvSpPr>
          <p:nvPr>
            <p:ph type="sldNum" sz="quarter" idx="5"/>
          </p:nvPr>
        </p:nvSpPr>
        <p:spPr/>
        <p:txBody>
          <a:bodyPr/>
          <a:lstStyle/>
          <a:p>
            <a:fld id="{089AF333-573D-BF46-8E16-6740ADB639CC}" type="slidenum">
              <a:rPr lang="en-US" smtClean="0"/>
              <a:t>11</a:t>
            </a:fld>
            <a:endParaRPr lang="en-US"/>
          </a:p>
        </p:txBody>
      </p:sp>
    </p:spTree>
    <p:extLst>
      <p:ext uri="{BB962C8B-B14F-4D97-AF65-F5344CB8AC3E}">
        <p14:creationId xmlns:p14="http://schemas.microsoft.com/office/powerpoint/2010/main" val="197510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CEEEB"/>
                </a:solidFill>
                <a:effectLst/>
                <a:highlight>
                  <a:srgbClr val="000000"/>
                </a:highlight>
                <a:latin typeface="Courier New" panose="02070309020205020404" pitchFamily="49" charset="0"/>
              </a:rPr>
              <a:t>For some weird systems (</a:t>
            </a:r>
            <a:r>
              <a:rPr lang="en-US" dirty="0" err="1">
                <a:solidFill>
                  <a:srgbClr val="2CEEEB"/>
                </a:solidFill>
                <a:effectLst/>
                <a:highlight>
                  <a:srgbClr val="000000"/>
                </a:highlight>
                <a:latin typeface="Courier New" panose="02070309020205020404" pitchFamily="49" charset="0"/>
              </a:rPr>
              <a:t>Fugaku</a:t>
            </a:r>
            <a:r>
              <a:rPr lang="en-US" dirty="0">
                <a:solidFill>
                  <a:srgbClr val="2CEEEB"/>
                </a:solidFill>
                <a:effectLst/>
                <a:highlight>
                  <a:srgbClr val="000000"/>
                </a:highlight>
                <a:latin typeface="Courier New" panose="02070309020205020404" pitchFamily="49" charset="0"/>
              </a:rPr>
              <a:t>), the first core is logically 0 but the OS sees it as 12. So there are 48 cores with logical indexes 0-47, but the OS reports them as 12-59. We need to map them so that we monitor the right CPU HWT from /proc/stat. Christopher Kelly at BNL did the Grid mapping work.</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13</a:t>
            </a:fld>
            <a:endParaRPr lang="en-US"/>
          </a:p>
        </p:txBody>
      </p:sp>
    </p:spTree>
    <p:extLst>
      <p:ext uri="{BB962C8B-B14F-4D97-AF65-F5344CB8AC3E}">
        <p14:creationId xmlns:p14="http://schemas.microsoft.com/office/powerpoint/2010/main" val="242636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the blah blah, jump right to the fact that many performance “bottlenecks” are misconfigurations – not research result worthy in most cases, just embarrassing</a:t>
            </a:r>
          </a:p>
        </p:txBody>
      </p:sp>
      <p:sp>
        <p:nvSpPr>
          <p:cNvPr id="4" name="Slide Number Placeholder 3"/>
          <p:cNvSpPr>
            <a:spLocks noGrp="1"/>
          </p:cNvSpPr>
          <p:nvPr>
            <p:ph type="sldNum" sz="quarter" idx="5"/>
          </p:nvPr>
        </p:nvSpPr>
        <p:spPr/>
        <p:txBody>
          <a:bodyPr/>
          <a:lstStyle/>
          <a:p>
            <a:fld id="{089AF333-573D-BF46-8E16-6740ADB639CC}" type="slidenum">
              <a:rPr lang="en-US" smtClean="0"/>
              <a:t>2</a:t>
            </a:fld>
            <a:endParaRPr lang="en-US"/>
          </a:p>
        </p:txBody>
      </p:sp>
    </p:spTree>
    <p:extLst>
      <p:ext uri="{BB962C8B-B14F-4D97-AF65-F5344CB8AC3E}">
        <p14:creationId xmlns:p14="http://schemas.microsoft.com/office/powerpoint/2010/main" val="241440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that </a:t>
            </a:r>
            <a:r>
              <a:rPr lang="en-US" i="1" dirty="0"/>
              <a:t>experienced</a:t>
            </a:r>
            <a:r>
              <a:rPr lang="en-US" i="0" dirty="0"/>
              <a:t> users know… but sometimes forget.</a:t>
            </a:r>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3</a:t>
            </a:fld>
            <a:endParaRPr lang="en-US"/>
          </a:p>
        </p:txBody>
      </p:sp>
    </p:spTree>
    <p:extLst>
      <p:ext uri="{BB962C8B-B14F-4D97-AF65-F5344CB8AC3E}">
        <p14:creationId xmlns:p14="http://schemas.microsoft.com/office/powerpoint/2010/main" val="422711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Prototype solution to two problems:</a:t>
            </a:r>
          </a:p>
          <a:p>
            <a:pPr lvl="1"/>
            <a:r>
              <a:rPr lang="en-US" i="1" dirty="0"/>
              <a:t>Configuration optimization</a:t>
            </a:r>
            <a:r>
              <a:rPr lang="en-US" dirty="0"/>
              <a:t> – help understand new system/software</a:t>
            </a:r>
          </a:p>
          <a:p>
            <a:pPr lvl="1"/>
            <a:r>
              <a:rPr lang="en-US" dirty="0"/>
              <a:t>Ongoing usage for monitoring</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4</a:t>
            </a:fld>
            <a:endParaRPr lang="en-US"/>
          </a:p>
        </p:txBody>
      </p:sp>
    </p:spTree>
    <p:extLst>
      <p:ext uri="{BB962C8B-B14F-4D97-AF65-F5344CB8AC3E}">
        <p14:creationId xmlns:p14="http://schemas.microsoft.com/office/powerpoint/2010/main" val="164839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5</a:t>
            </a:fld>
            <a:endParaRPr lang="en-US"/>
          </a:p>
        </p:txBody>
      </p:sp>
    </p:spTree>
    <p:extLst>
      <p:ext uri="{BB962C8B-B14F-4D97-AF65-F5344CB8AC3E}">
        <p14:creationId xmlns:p14="http://schemas.microsoft.com/office/powerpoint/2010/main" val="365502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little time here</a:t>
            </a:r>
          </a:p>
        </p:txBody>
      </p:sp>
      <p:sp>
        <p:nvSpPr>
          <p:cNvPr id="4" name="Slide Number Placeholder 3"/>
          <p:cNvSpPr>
            <a:spLocks noGrp="1"/>
          </p:cNvSpPr>
          <p:nvPr>
            <p:ph type="sldNum" sz="quarter" idx="5"/>
          </p:nvPr>
        </p:nvSpPr>
        <p:spPr/>
        <p:txBody>
          <a:bodyPr/>
          <a:lstStyle/>
          <a:p>
            <a:fld id="{089AF333-573D-BF46-8E16-6740ADB639CC}" type="slidenum">
              <a:rPr lang="en-US" smtClean="0"/>
              <a:t>6</a:t>
            </a:fld>
            <a:endParaRPr lang="en-US"/>
          </a:p>
        </p:txBody>
      </p:sp>
    </p:spTree>
    <p:extLst>
      <p:ext uri="{BB962C8B-B14F-4D97-AF65-F5344CB8AC3E}">
        <p14:creationId xmlns:p14="http://schemas.microsoft.com/office/powerpoint/2010/main" val="208943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static (metadata) attributes also captured for each device.</a:t>
            </a:r>
          </a:p>
        </p:txBody>
      </p:sp>
      <p:sp>
        <p:nvSpPr>
          <p:cNvPr id="4" name="Slide Number Placeholder 3"/>
          <p:cNvSpPr>
            <a:spLocks noGrp="1"/>
          </p:cNvSpPr>
          <p:nvPr>
            <p:ph type="sldNum" sz="quarter" idx="5"/>
          </p:nvPr>
        </p:nvSpPr>
        <p:spPr/>
        <p:txBody>
          <a:bodyPr/>
          <a:lstStyle/>
          <a:p>
            <a:fld id="{089AF333-573D-BF46-8E16-6740ADB639CC}" type="slidenum">
              <a:rPr lang="en-US" smtClean="0"/>
              <a:t>7</a:t>
            </a:fld>
            <a:endParaRPr lang="en-US"/>
          </a:p>
        </p:txBody>
      </p:sp>
    </p:spTree>
    <p:extLst>
      <p:ext uri="{BB962C8B-B14F-4D97-AF65-F5344CB8AC3E}">
        <p14:creationId xmlns:p14="http://schemas.microsoft.com/office/powerpoint/2010/main" val="896612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the HUST paper</a:t>
            </a:r>
          </a:p>
        </p:txBody>
      </p:sp>
      <p:sp>
        <p:nvSpPr>
          <p:cNvPr id="4" name="Slide Number Placeholder 3"/>
          <p:cNvSpPr>
            <a:spLocks noGrp="1"/>
          </p:cNvSpPr>
          <p:nvPr>
            <p:ph type="sldNum" sz="quarter" idx="5"/>
          </p:nvPr>
        </p:nvSpPr>
        <p:spPr/>
        <p:txBody>
          <a:bodyPr/>
          <a:lstStyle/>
          <a:p>
            <a:fld id="{089AF333-573D-BF46-8E16-6740ADB639CC}" type="slidenum">
              <a:rPr lang="en-US" smtClean="0"/>
              <a:t>8</a:t>
            </a:fld>
            <a:endParaRPr lang="en-US"/>
          </a:p>
        </p:txBody>
      </p:sp>
    </p:spTree>
    <p:extLst>
      <p:ext uri="{BB962C8B-B14F-4D97-AF65-F5344CB8AC3E}">
        <p14:creationId xmlns:p14="http://schemas.microsoft.com/office/powerpoint/2010/main" val="82583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a:t>
            </a:r>
            <a:r>
              <a:rPr lang="en-US" dirty="0" err="1"/>
              <a:t>miniapp</a:t>
            </a:r>
            <a:r>
              <a:rPr lang="en-US" dirty="0"/>
              <a:t> on one system, but should be representative.</a:t>
            </a:r>
          </a:p>
        </p:txBody>
      </p:sp>
      <p:sp>
        <p:nvSpPr>
          <p:cNvPr id="4" name="Slide Number Placeholder 3"/>
          <p:cNvSpPr>
            <a:spLocks noGrp="1"/>
          </p:cNvSpPr>
          <p:nvPr>
            <p:ph type="sldNum" sz="quarter" idx="5"/>
          </p:nvPr>
        </p:nvSpPr>
        <p:spPr/>
        <p:txBody>
          <a:bodyPr/>
          <a:lstStyle/>
          <a:p>
            <a:fld id="{089AF333-573D-BF46-8E16-6740ADB639CC}" type="slidenum">
              <a:rPr lang="en-US" smtClean="0"/>
              <a:t>9</a:t>
            </a:fld>
            <a:endParaRPr lang="en-US"/>
          </a:p>
        </p:txBody>
      </p:sp>
    </p:spTree>
    <p:extLst>
      <p:ext uri="{BB962C8B-B14F-4D97-AF65-F5344CB8AC3E}">
        <p14:creationId xmlns:p14="http://schemas.microsoft.com/office/powerpoint/2010/main" val="641956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github.com/UO-OACISS/zerosum" TargetMode="External"/><Relationship Id="rId5" Type="http://schemas.openxmlformats.org/officeDocument/2006/relationships/hyperlink" Target="mailto:tau-bugs@cs.uoregon.edu" TargetMode="External"/><Relationship Id="rId4" Type="http://schemas.openxmlformats.org/officeDocument/2006/relationships/hyperlink" Target="mailto:khuck@uoregon.edu"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github.com/UO-OACISS/zerosum" TargetMode="External"/><Relationship Id="rId5" Type="http://schemas.openxmlformats.org/officeDocument/2006/relationships/hyperlink" Target="mailto:tau-bugs@cs.uoregon.edu" TargetMode="External"/><Relationship Id="rId4" Type="http://schemas.openxmlformats.org/officeDocument/2006/relationships/hyperlink" Target="mailto:khuck@uoregon.ed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github.com/UO-OACISS/zerosu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mailto:tau-bugs@cs.uoregon.edu" TargetMode="External"/><Relationship Id="rId5" Type="http://schemas.openxmlformats.org/officeDocument/2006/relationships/hyperlink" Target="mailto:khuck@uoregon.edu"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06BF63-4935-3E7E-744B-7A792B04D10E}"/>
              </a:ext>
            </a:extLst>
          </p:cNvPr>
          <p:cNvSpPr txBox="1"/>
          <p:nvPr userDrawn="1"/>
        </p:nvSpPr>
        <p:spPr>
          <a:xfrm>
            <a:off x="2787643" y="6556643"/>
            <a:ext cx="8401659" cy="307777"/>
          </a:xfrm>
          <a:prstGeom prst="rect">
            <a:avLst/>
          </a:prstGeom>
          <a:noFill/>
        </p:spPr>
        <p:txBody>
          <a:bodyPr wrap="none" rtlCol="0">
            <a:spAutoFit/>
          </a:bodyPr>
          <a:lstStyle/>
          <a:p>
            <a:r>
              <a:rPr lang="en-US" sz="1400" dirty="0"/>
              <a:t>Contact for more info: </a:t>
            </a:r>
            <a:r>
              <a:rPr lang="en-US" sz="1400" dirty="0">
                <a:hlinkClick r:id="rId4"/>
              </a:rPr>
              <a:t>khuck@uoregon.edu</a:t>
            </a:r>
            <a:r>
              <a:rPr lang="en-US" sz="1400" dirty="0"/>
              <a:t>, </a:t>
            </a:r>
            <a:r>
              <a:rPr lang="en-US" sz="1400" dirty="0">
                <a:hlinkClick r:id="rId5"/>
              </a:rPr>
              <a:t>tau-bugs@cs.uoregon.edu</a:t>
            </a:r>
            <a:r>
              <a:rPr lang="en-US" sz="1400" dirty="0"/>
              <a:t>, </a:t>
            </a:r>
            <a:r>
              <a:rPr lang="en-US" sz="1400" dirty="0">
                <a:hlinkClick r:id="rId6"/>
              </a:rPr>
              <a:t>https://github.com/UO-OACISS/zerosum</a:t>
            </a:r>
            <a:r>
              <a:rPr lang="en-US" sz="1400" dirty="0"/>
              <a:t> </a:t>
            </a:r>
          </a:p>
        </p:txBody>
      </p:sp>
    </p:spTree>
    <p:extLst>
      <p:ext uri="{BB962C8B-B14F-4D97-AF65-F5344CB8AC3E}">
        <p14:creationId xmlns:p14="http://schemas.microsoft.com/office/powerpoint/2010/main" val="31968780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
        <p:nvSpPr>
          <p:cNvPr id="4" name="TextBox 3">
            <a:extLst>
              <a:ext uri="{FF2B5EF4-FFF2-40B4-BE49-F238E27FC236}">
                <a16:creationId xmlns:a16="http://schemas.microsoft.com/office/drawing/2014/main" id="{57A009A5-C899-FC4D-865D-F94D282D8DA1}"/>
              </a:ext>
            </a:extLst>
          </p:cNvPr>
          <p:cNvSpPr txBox="1"/>
          <p:nvPr userDrawn="1"/>
        </p:nvSpPr>
        <p:spPr>
          <a:xfrm>
            <a:off x="2787643" y="6556643"/>
            <a:ext cx="8401659" cy="307777"/>
          </a:xfrm>
          <a:prstGeom prst="rect">
            <a:avLst/>
          </a:prstGeom>
          <a:noFill/>
        </p:spPr>
        <p:txBody>
          <a:bodyPr wrap="none" rtlCol="0">
            <a:spAutoFit/>
          </a:bodyPr>
          <a:lstStyle/>
          <a:p>
            <a:r>
              <a:rPr lang="en-US" sz="1400" dirty="0"/>
              <a:t>Contact for more info: </a:t>
            </a:r>
            <a:r>
              <a:rPr lang="en-US" sz="1400" dirty="0">
                <a:hlinkClick r:id="rId4"/>
              </a:rPr>
              <a:t>khuck@uoregon.edu</a:t>
            </a:r>
            <a:r>
              <a:rPr lang="en-US" sz="1400" dirty="0"/>
              <a:t>, </a:t>
            </a:r>
            <a:r>
              <a:rPr lang="en-US" sz="1400" dirty="0">
                <a:hlinkClick r:id="rId5"/>
              </a:rPr>
              <a:t>tau-bugs@cs.uoregon.edu</a:t>
            </a:r>
            <a:r>
              <a:rPr lang="en-US" sz="1400" dirty="0"/>
              <a:t>, </a:t>
            </a:r>
            <a:r>
              <a:rPr lang="en-US" sz="1400" dirty="0">
                <a:hlinkClick r:id="rId6"/>
              </a:rPr>
              <a:t>https://github.com/UO-OACISS/zerosum</a:t>
            </a:r>
            <a:r>
              <a:rPr lang="en-US" sz="1400" dirty="0"/>
              <a:t> </a:t>
            </a:r>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2" name="TextBox 1">
            <a:extLst>
              <a:ext uri="{FF2B5EF4-FFF2-40B4-BE49-F238E27FC236}">
                <a16:creationId xmlns:a16="http://schemas.microsoft.com/office/drawing/2014/main" id="{C4E84028-0DCE-3736-B3B9-05AB5921C229}"/>
              </a:ext>
            </a:extLst>
          </p:cNvPr>
          <p:cNvSpPr txBox="1"/>
          <p:nvPr userDrawn="1"/>
        </p:nvSpPr>
        <p:spPr>
          <a:xfrm>
            <a:off x="2787643" y="6556643"/>
            <a:ext cx="8401659" cy="307777"/>
          </a:xfrm>
          <a:prstGeom prst="rect">
            <a:avLst/>
          </a:prstGeom>
          <a:solidFill>
            <a:schemeClr val="bg1">
              <a:lumMod val="85000"/>
            </a:schemeClr>
          </a:solidFill>
        </p:spPr>
        <p:txBody>
          <a:bodyPr wrap="none" rtlCol="0">
            <a:spAutoFit/>
          </a:bodyPr>
          <a:lstStyle/>
          <a:p>
            <a:r>
              <a:rPr lang="en-US" sz="1400" dirty="0"/>
              <a:t>Contact for more info: </a:t>
            </a:r>
            <a:r>
              <a:rPr lang="en-US" sz="1400" dirty="0">
                <a:hlinkClick r:id="rId5"/>
              </a:rPr>
              <a:t>khuck@uoregon.edu</a:t>
            </a:r>
            <a:r>
              <a:rPr lang="en-US" sz="1400" dirty="0"/>
              <a:t>, </a:t>
            </a:r>
            <a:r>
              <a:rPr lang="en-US" sz="1400" dirty="0">
                <a:hlinkClick r:id="rId6"/>
              </a:rPr>
              <a:t>tau-bugs@cs.uoregon.edu</a:t>
            </a:r>
            <a:r>
              <a:rPr lang="en-US" sz="1400" dirty="0"/>
              <a:t>, </a:t>
            </a:r>
            <a:r>
              <a:rPr lang="en-US" sz="1400" dirty="0">
                <a:hlinkClick r:id="rId7"/>
              </a:rPr>
              <a:t>https://github.com/UO-OACISS/zerosum</a:t>
            </a:r>
            <a:r>
              <a:rPr lang="en-US" sz="1400" dirty="0"/>
              <a:t> </a:t>
            </a:r>
          </a:p>
        </p:txBody>
      </p:sp>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65" r:id="rId2"/>
    <p:sldLayoutId id="2147483675" r:id="rId3"/>
    <p:sldLayoutId id="2147483681" r:id="rId4"/>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huck@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ithub.com/UO-OACISS/zerosum" TargetMode="External"/><Relationship Id="rId4" Type="http://schemas.openxmlformats.org/officeDocument/2006/relationships/hyperlink" Target="mailto:tau-bugs@cs.uoregon.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paboyle/Grid"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ode.ornl.gov/t4p/Hello_jsru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github.com/UO-OACISS/zerosu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ZeroSum</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User Space Monitoring of Resource Utilization and Contention on Heterogeneous HPC Systems</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 Allen D. </a:t>
            </a:r>
            <a:r>
              <a:rPr lang="en-US" dirty="0" err="1"/>
              <a:t>Malony</a:t>
            </a:r>
            <a:r>
              <a:rPr lang="en-US" dirty="0"/>
              <a:t>, Sameer Shende, Wyatt Spear, Jordi Alcaraz, Luke </a:t>
            </a:r>
            <a:r>
              <a:rPr lang="en-US" dirty="0" err="1"/>
              <a:t>Peyralans</a:t>
            </a:r>
            <a:r>
              <a:rPr lang="en-US" dirty="0"/>
              <a:t>, Erik Keever</a:t>
            </a:r>
          </a:p>
          <a:p>
            <a:pPr lvl="0"/>
            <a:r>
              <a:rPr lang="en-US" dirty="0"/>
              <a:t>Oregon Advanced Computing Institute for Science and Society (OACISS)</a:t>
            </a:r>
          </a:p>
        </p:txBody>
      </p:sp>
      <p:sp>
        <p:nvSpPr>
          <p:cNvPr id="5" name="TextBox 4">
            <a:extLst>
              <a:ext uri="{FF2B5EF4-FFF2-40B4-BE49-F238E27FC236}">
                <a16:creationId xmlns:a16="http://schemas.microsoft.com/office/drawing/2014/main" id="{4AAC8392-3BDB-493A-B9E4-0D59291C4A00}"/>
              </a:ext>
            </a:extLst>
          </p:cNvPr>
          <p:cNvSpPr txBox="1"/>
          <p:nvPr/>
        </p:nvSpPr>
        <p:spPr>
          <a:xfrm>
            <a:off x="6479822" y="5531556"/>
            <a:ext cx="4784451"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3">
                  <a:extLst>
                    <a:ext uri="{A12FA001-AC4F-418D-AE19-62706E023703}">
                      <ahyp:hlinkClr xmlns:ahyp="http://schemas.microsoft.com/office/drawing/2018/hyperlinkcolor" val="tx"/>
                    </a:ext>
                  </a:extLst>
                </a:hlinkClick>
              </a:rPr>
              <a:t>khuck@uoregon.edu</a:t>
            </a: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tau-bugs@cs.uoregon.edu</a:t>
            </a:r>
            <a:r>
              <a:rPr lang="en-US" dirty="0">
                <a:solidFill>
                  <a:schemeClr val="bg1"/>
                </a:solidFill>
              </a:rPr>
              <a:t> </a:t>
            </a:r>
          </a:p>
          <a:p>
            <a:r>
              <a:rPr lang="en-US" dirty="0">
                <a:solidFill>
                  <a:schemeClr val="bg1"/>
                </a:solidFill>
                <a:hlinkClick r:id="rId5">
                  <a:extLst>
                    <a:ext uri="{A12FA001-AC4F-418D-AE19-62706E023703}">
                      <ahyp:hlinkClr xmlns:ahyp="http://schemas.microsoft.com/office/drawing/2018/hyperlinkcolor" val="tx"/>
                    </a:ext>
                  </a:extLst>
                </a:hlinkClick>
              </a:rPr>
              <a:t>https://github.com/UO-OACISS/zerosum</a:t>
            </a:r>
            <a:endParaRPr lang="en-US" dirty="0">
              <a:solidFill>
                <a:schemeClr val="bg1"/>
              </a:solidFill>
            </a:endParaRPr>
          </a:p>
        </p:txBody>
      </p:sp>
    </p:spTree>
    <p:extLst>
      <p:ext uri="{BB962C8B-B14F-4D97-AF65-F5344CB8AC3E}">
        <p14:creationId xmlns:p14="http://schemas.microsoft.com/office/powerpoint/2010/main" val="289910632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7B2E-590C-E4B8-72B1-30EEBBF92BE4}"/>
              </a:ext>
            </a:extLst>
          </p:cNvPr>
          <p:cNvSpPr>
            <a:spLocks noGrp="1"/>
          </p:cNvSpPr>
          <p:nvPr>
            <p:ph type="ctrTitle"/>
          </p:nvPr>
        </p:nvSpPr>
        <p:spPr/>
        <p:txBody>
          <a:bodyPr/>
          <a:lstStyle/>
          <a:p>
            <a:r>
              <a:rPr lang="en-US" sz="2800" dirty="0"/>
              <a:t>Summary views of collected data – 64 GCDs, XGC running on Frontier</a:t>
            </a:r>
          </a:p>
        </p:txBody>
      </p:sp>
      <p:pic>
        <p:nvPicPr>
          <p:cNvPr id="4" name="Picture 3">
            <a:extLst>
              <a:ext uri="{FF2B5EF4-FFF2-40B4-BE49-F238E27FC236}">
                <a16:creationId xmlns:a16="http://schemas.microsoft.com/office/drawing/2014/main" id="{32509A39-8D5F-E0CB-878B-DA12642F9830}"/>
              </a:ext>
            </a:extLst>
          </p:cNvPr>
          <p:cNvPicPr>
            <a:picLocks noChangeAspect="1"/>
          </p:cNvPicPr>
          <p:nvPr/>
        </p:nvPicPr>
        <p:blipFill>
          <a:blip r:embed="rId3"/>
          <a:stretch>
            <a:fillRect/>
          </a:stretch>
        </p:blipFill>
        <p:spPr>
          <a:xfrm>
            <a:off x="419100" y="951128"/>
            <a:ext cx="3633858" cy="2514600"/>
          </a:xfrm>
          <a:prstGeom prst="rect">
            <a:avLst/>
          </a:prstGeom>
        </p:spPr>
      </p:pic>
      <p:pic>
        <p:nvPicPr>
          <p:cNvPr id="6" name="Picture 5">
            <a:extLst>
              <a:ext uri="{FF2B5EF4-FFF2-40B4-BE49-F238E27FC236}">
                <a16:creationId xmlns:a16="http://schemas.microsoft.com/office/drawing/2014/main" id="{B6804D2F-7791-DCC9-6823-84DCD3861D05}"/>
              </a:ext>
            </a:extLst>
          </p:cNvPr>
          <p:cNvPicPr>
            <a:picLocks noChangeAspect="1"/>
          </p:cNvPicPr>
          <p:nvPr/>
        </p:nvPicPr>
        <p:blipFill>
          <a:blip r:embed="rId4"/>
          <a:srcRect/>
          <a:stretch/>
        </p:blipFill>
        <p:spPr>
          <a:xfrm>
            <a:off x="419100" y="3552510"/>
            <a:ext cx="3589088" cy="2483619"/>
          </a:xfrm>
          <a:prstGeom prst="rect">
            <a:avLst/>
          </a:prstGeom>
        </p:spPr>
      </p:pic>
      <p:pic>
        <p:nvPicPr>
          <p:cNvPr id="8" name="Picture 7">
            <a:extLst>
              <a:ext uri="{FF2B5EF4-FFF2-40B4-BE49-F238E27FC236}">
                <a16:creationId xmlns:a16="http://schemas.microsoft.com/office/drawing/2014/main" id="{33EE9247-8F72-9649-C868-7E9E04BC758C}"/>
              </a:ext>
            </a:extLst>
          </p:cNvPr>
          <p:cNvPicPr>
            <a:picLocks noChangeAspect="1"/>
          </p:cNvPicPr>
          <p:nvPr/>
        </p:nvPicPr>
        <p:blipFill>
          <a:blip r:embed="rId5"/>
          <a:stretch>
            <a:fillRect/>
          </a:stretch>
        </p:blipFill>
        <p:spPr>
          <a:xfrm>
            <a:off x="4312648" y="3537020"/>
            <a:ext cx="3589088" cy="2514600"/>
          </a:xfrm>
          <a:prstGeom prst="rect">
            <a:avLst/>
          </a:prstGeom>
        </p:spPr>
      </p:pic>
      <p:pic>
        <p:nvPicPr>
          <p:cNvPr id="10" name="Picture 9">
            <a:extLst>
              <a:ext uri="{FF2B5EF4-FFF2-40B4-BE49-F238E27FC236}">
                <a16:creationId xmlns:a16="http://schemas.microsoft.com/office/drawing/2014/main" id="{DEB002E7-A561-30E1-355E-E3CB04D8B342}"/>
              </a:ext>
            </a:extLst>
          </p:cNvPr>
          <p:cNvPicPr>
            <a:picLocks noChangeAspect="1"/>
          </p:cNvPicPr>
          <p:nvPr/>
        </p:nvPicPr>
        <p:blipFill>
          <a:blip r:embed="rId6"/>
          <a:stretch>
            <a:fillRect/>
          </a:stretch>
        </p:blipFill>
        <p:spPr>
          <a:xfrm>
            <a:off x="4290263" y="951128"/>
            <a:ext cx="3611473" cy="2514600"/>
          </a:xfrm>
          <a:prstGeom prst="rect">
            <a:avLst/>
          </a:prstGeom>
        </p:spPr>
      </p:pic>
      <p:pic>
        <p:nvPicPr>
          <p:cNvPr id="12" name="Picture 11">
            <a:extLst>
              <a:ext uri="{FF2B5EF4-FFF2-40B4-BE49-F238E27FC236}">
                <a16:creationId xmlns:a16="http://schemas.microsoft.com/office/drawing/2014/main" id="{D1848900-7A4C-3ECF-02FA-1A733E502D26}"/>
              </a:ext>
            </a:extLst>
          </p:cNvPr>
          <p:cNvPicPr>
            <a:picLocks noChangeAspect="1"/>
          </p:cNvPicPr>
          <p:nvPr/>
        </p:nvPicPr>
        <p:blipFill>
          <a:blip r:embed="rId7"/>
          <a:stretch>
            <a:fillRect/>
          </a:stretch>
        </p:blipFill>
        <p:spPr>
          <a:xfrm>
            <a:off x="8139042" y="3537020"/>
            <a:ext cx="3633858" cy="2514600"/>
          </a:xfrm>
          <a:prstGeom prst="rect">
            <a:avLst/>
          </a:prstGeom>
        </p:spPr>
      </p:pic>
      <p:pic>
        <p:nvPicPr>
          <p:cNvPr id="14" name="Picture 13">
            <a:extLst>
              <a:ext uri="{FF2B5EF4-FFF2-40B4-BE49-F238E27FC236}">
                <a16:creationId xmlns:a16="http://schemas.microsoft.com/office/drawing/2014/main" id="{E78A871A-F4CB-EF6B-8E00-F55141071F5E}"/>
              </a:ext>
            </a:extLst>
          </p:cNvPr>
          <p:cNvPicPr>
            <a:picLocks noChangeAspect="1"/>
          </p:cNvPicPr>
          <p:nvPr/>
        </p:nvPicPr>
        <p:blipFill>
          <a:blip r:embed="rId8"/>
          <a:srcRect/>
          <a:stretch/>
        </p:blipFill>
        <p:spPr>
          <a:xfrm>
            <a:off x="8183813" y="951128"/>
            <a:ext cx="3589087" cy="2514600"/>
          </a:xfrm>
          <a:prstGeom prst="rect">
            <a:avLst/>
          </a:prstGeom>
        </p:spPr>
      </p:pic>
    </p:spTree>
    <p:extLst>
      <p:ext uri="{BB962C8B-B14F-4D97-AF65-F5344CB8AC3E}">
        <p14:creationId xmlns:p14="http://schemas.microsoft.com/office/powerpoint/2010/main" val="424965806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6EFE-9851-5FAE-1545-CA5AEFBF57CE}"/>
              </a:ext>
            </a:extLst>
          </p:cNvPr>
          <p:cNvSpPr>
            <a:spLocks noGrp="1"/>
          </p:cNvSpPr>
          <p:nvPr>
            <p:ph type="ctrTitle"/>
          </p:nvPr>
        </p:nvSpPr>
        <p:spPr/>
        <p:txBody>
          <a:bodyPr/>
          <a:lstStyle/>
          <a:p>
            <a:r>
              <a:rPr lang="en-US" sz="2800" dirty="0"/>
              <a:t>Summary views of collected data – 896 HWTs, XGC running on Frontier</a:t>
            </a:r>
          </a:p>
        </p:txBody>
      </p:sp>
      <p:pic>
        <p:nvPicPr>
          <p:cNvPr id="4" name="Picture 3">
            <a:extLst>
              <a:ext uri="{FF2B5EF4-FFF2-40B4-BE49-F238E27FC236}">
                <a16:creationId xmlns:a16="http://schemas.microsoft.com/office/drawing/2014/main" id="{0FCCF9D9-CB43-260C-DB8A-04002B6654B0}"/>
              </a:ext>
            </a:extLst>
          </p:cNvPr>
          <p:cNvPicPr>
            <a:picLocks noChangeAspect="1"/>
          </p:cNvPicPr>
          <p:nvPr/>
        </p:nvPicPr>
        <p:blipFill>
          <a:blip r:embed="rId3"/>
          <a:stretch>
            <a:fillRect/>
          </a:stretch>
        </p:blipFill>
        <p:spPr>
          <a:xfrm>
            <a:off x="8163755" y="996950"/>
            <a:ext cx="3633858" cy="2514600"/>
          </a:xfrm>
          <a:prstGeom prst="rect">
            <a:avLst/>
          </a:prstGeom>
        </p:spPr>
      </p:pic>
      <p:pic>
        <p:nvPicPr>
          <p:cNvPr id="6" name="Picture 5">
            <a:extLst>
              <a:ext uri="{FF2B5EF4-FFF2-40B4-BE49-F238E27FC236}">
                <a16:creationId xmlns:a16="http://schemas.microsoft.com/office/drawing/2014/main" id="{D650BF2B-51B5-BB4D-0DAE-412483C7FE83}"/>
              </a:ext>
            </a:extLst>
          </p:cNvPr>
          <p:cNvPicPr>
            <a:picLocks noChangeAspect="1"/>
          </p:cNvPicPr>
          <p:nvPr/>
        </p:nvPicPr>
        <p:blipFill>
          <a:blip r:embed="rId4"/>
          <a:stretch>
            <a:fillRect/>
          </a:stretch>
        </p:blipFill>
        <p:spPr>
          <a:xfrm>
            <a:off x="4279071" y="1021233"/>
            <a:ext cx="3633858" cy="2514600"/>
          </a:xfrm>
          <a:prstGeom prst="rect">
            <a:avLst/>
          </a:prstGeom>
        </p:spPr>
      </p:pic>
      <p:pic>
        <p:nvPicPr>
          <p:cNvPr id="8" name="Picture 7">
            <a:extLst>
              <a:ext uri="{FF2B5EF4-FFF2-40B4-BE49-F238E27FC236}">
                <a16:creationId xmlns:a16="http://schemas.microsoft.com/office/drawing/2014/main" id="{F9506964-1897-A83C-00FE-8FF95922ABEE}"/>
              </a:ext>
            </a:extLst>
          </p:cNvPr>
          <p:cNvPicPr>
            <a:picLocks noChangeAspect="1"/>
          </p:cNvPicPr>
          <p:nvPr/>
        </p:nvPicPr>
        <p:blipFill>
          <a:blip r:embed="rId5"/>
          <a:stretch>
            <a:fillRect/>
          </a:stretch>
        </p:blipFill>
        <p:spPr>
          <a:xfrm>
            <a:off x="419100" y="1021233"/>
            <a:ext cx="3633858" cy="2514600"/>
          </a:xfrm>
          <a:prstGeom prst="rect">
            <a:avLst/>
          </a:prstGeom>
        </p:spPr>
      </p:pic>
      <p:pic>
        <p:nvPicPr>
          <p:cNvPr id="10" name="Picture 9">
            <a:extLst>
              <a:ext uri="{FF2B5EF4-FFF2-40B4-BE49-F238E27FC236}">
                <a16:creationId xmlns:a16="http://schemas.microsoft.com/office/drawing/2014/main" id="{C7C93B5A-6476-5FC5-1F30-4D7B7ACD7134}"/>
              </a:ext>
            </a:extLst>
          </p:cNvPr>
          <p:cNvPicPr>
            <a:picLocks noChangeAspect="1"/>
          </p:cNvPicPr>
          <p:nvPr/>
        </p:nvPicPr>
        <p:blipFill>
          <a:blip r:embed="rId6"/>
          <a:stretch>
            <a:fillRect/>
          </a:stretch>
        </p:blipFill>
        <p:spPr>
          <a:xfrm>
            <a:off x="8139042" y="3543880"/>
            <a:ext cx="3633858" cy="2514600"/>
          </a:xfrm>
          <a:prstGeom prst="rect">
            <a:avLst/>
          </a:prstGeom>
        </p:spPr>
      </p:pic>
      <p:pic>
        <p:nvPicPr>
          <p:cNvPr id="12" name="Picture 11">
            <a:extLst>
              <a:ext uri="{FF2B5EF4-FFF2-40B4-BE49-F238E27FC236}">
                <a16:creationId xmlns:a16="http://schemas.microsoft.com/office/drawing/2014/main" id="{AA13C7CA-F181-09BB-38E5-594640599E0F}"/>
              </a:ext>
            </a:extLst>
          </p:cNvPr>
          <p:cNvPicPr>
            <a:picLocks noChangeAspect="1"/>
          </p:cNvPicPr>
          <p:nvPr/>
        </p:nvPicPr>
        <p:blipFill>
          <a:blip r:embed="rId7"/>
          <a:stretch>
            <a:fillRect/>
          </a:stretch>
        </p:blipFill>
        <p:spPr>
          <a:xfrm>
            <a:off x="4279071" y="3543880"/>
            <a:ext cx="3633858" cy="2514600"/>
          </a:xfrm>
          <a:prstGeom prst="rect">
            <a:avLst/>
          </a:prstGeom>
        </p:spPr>
      </p:pic>
      <p:pic>
        <p:nvPicPr>
          <p:cNvPr id="14" name="Picture 13">
            <a:extLst>
              <a:ext uri="{FF2B5EF4-FFF2-40B4-BE49-F238E27FC236}">
                <a16:creationId xmlns:a16="http://schemas.microsoft.com/office/drawing/2014/main" id="{5C0BD653-4788-887B-1350-9A8D2CCB56C8}"/>
              </a:ext>
            </a:extLst>
          </p:cNvPr>
          <p:cNvPicPr>
            <a:picLocks noChangeAspect="1"/>
          </p:cNvPicPr>
          <p:nvPr/>
        </p:nvPicPr>
        <p:blipFill>
          <a:blip r:embed="rId8"/>
          <a:stretch>
            <a:fillRect/>
          </a:stretch>
        </p:blipFill>
        <p:spPr>
          <a:xfrm>
            <a:off x="419100" y="3543880"/>
            <a:ext cx="3633858" cy="2514600"/>
          </a:xfrm>
          <a:prstGeom prst="rect">
            <a:avLst/>
          </a:prstGeom>
        </p:spPr>
      </p:pic>
      <p:sp>
        <p:nvSpPr>
          <p:cNvPr id="15" name="TextBox 14">
            <a:extLst>
              <a:ext uri="{FF2B5EF4-FFF2-40B4-BE49-F238E27FC236}">
                <a16:creationId xmlns:a16="http://schemas.microsoft.com/office/drawing/2014/main" id="{3683F617-7DD2-294F-075B-60643399EA36}"/>
              </a:ext>
            </a:extLst>
          </p:cNvPr>
          <p:cNvSpPr txBox="1"/>
          <p:nvPr/>
        </p:nvSpPr>
        <p:spPr>
          <a:xfrm>
            <a:off x="4052958" y="799520"/>
            <a:ext cx="4035079" cy="369332"/>
          </a:xfrm>
          <a:prstGeom prst="rect">
            <a:avLst/>
          </a:prstGeom>
          <a:noFill/>
        </p:spPr>
        <p:txBody>
          <a:bodyPr wrap="none" rtlCol="0">
            <a:spAutoFit/>
          </a:bodyPr>
          <a:lstStyle/>
          <a:p>
            <a:r>
              <a:rPr lang="en-US" dirty="0"/>
              <a:t>↙️ All hardware threads from all ranks ↘️</a:t>
            </a:r>
          </a:p>
        </p:txBody>
      </p:sp>
      <p:sp>
        <p:nvSpPr>
          <p:cNvPr id="16" name="TextBox 15">
            <a:extLst>
              <a:ext uri="{FF2B5EF4-FFF2-40B4-BE49-F238E27FC236}">
                <a16:creationId xmlns:a16="http://schemas.microsoft.com/office/drawing/2014/main" id="{75EC3A49-0B98-CC98-CB23-840299F18A4D}"/>
              </a:ext>
            </a:extLst>
          </p:cNvPr>
          <p:cNvSpPr txBox="1"/>
          <p:nvPr/>
        </p:nvSpPr>
        <p:spPr>
          <a:xfrm>
            <a:off x="3740372" y="6199877"/>
            <a:ext cx="4660250" cy="369332"/>
          </a:xfrm>
          <a:prstGeom prst="rect">
            <a:avLst/>
          </a:prstGeom>
          <a:noFill/>
        </p:spPr>
        <p:txBody>
          <a:bodyPr wrap="none" rtlCol="0">
            <a:spAutoFit/>
          </a:bodyPr>
          <a:lstStyle/>
          <a:p>
            <a:r>
              <a:rPr lang="en-US" dirty="0"/>
              <a:t>↖️ Only main hardware thread from all ranks ↗️</a:t>
            </a:r>
          </a:p>
        </p:txBody>
      </p:sp>
    </p:spTree>
    <p:extLst>
      <p:ext uri="{BB962C8B-B14F-4D97-AF65-F5344CB8AC3E}">
        <p14:creationId xmlns:p14="http://schemas.microsoft.com/office/powerpoint/2010/main" val="289076980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dirty="0"/>
              <a:t>MPI P2P data</a:t>
            </a:r>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a:xfrm>
            <a:off x="328130" y="930159"/>
            <a:ext cx="5063267" cy="4940063"/>
          </a:xfrm>
          <a:solidFill>
            <a:schemeClr val="bg1"/>
          </a:solidFill>
        </p:spPr>
        <p:txBody>
          <a:bodyPr/>
          <a:lstStyle/>
          <a:p>
            <a:r>
              <a:rPr lang="en-US" dirty="0"/>
              <a:t>MPI implementation includes wrappers for </a:t>
            </a:r>
            <a:r>
              <a:rPr lang="en-US" dirty="0" err="1">
                <a:latin typeface="Courier New" panose="02070309020205020404" pitchFamily="49" charset="0"/>
                <a:cs typeface="Courier New" panose="02070309020205020404" pitchFamily="49" charset="0"/>
              </a:rPr>
              <a:t>MPI_Recv</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Irecv</a:t>
            </a:r>
            <a:r>
              <a:rPr lang="en-US" dirty="0"/>
              <a:t>, </a:t>
            </a:r>
            <a:r>
              <a:rPr lang="en-US" dirty="0" err="1">
                <a:latin typeface="Courier New" panose="02070309020205020404" pitchFamily="49" charset="0"/>
                <a:cs typeface="Courier New" panose="02070309020205020404" pitchFamily="49" charset="0"/>
              </a:rPr>
              <a:t>MPI_Sendrecv</a:t>
            </a:r>
            <a:r>
              <a:rPr lang="en-US" dirty="0">
                <a:ea typeface="Source Sans Pro" panose="020B0503030403020204" pitchFamily="34"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MPI_Send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Bsend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Isend</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Rsend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Ssend</a:t>
            </a:r>
            <a:r>
              <a:rPr lang="en-US" dirty="0">
                <a:ea typeface="Source Sans Pro" panose="020B0503030403020204" pitchFamily="34" charset="0"/>
                <a:cs typeface="Courier New" panose="02070309020205020404" pitchFamily="49" charset="0"/>
              </a:rPr>
              <a:t> to capture P2P frequency, volume</a:t>
            </a:r>
          </a:p>
          <a:p>
            <a:r>
              <a:rPr lang="en-US" dirty="0">
                <a:ea typeface="Source Sans Pro" panose="020B0503030403020204" pitchFamily="34" charset="0"/>
                <a:cs typeface="Courier New" panose="02070309020205020404" pitchFamily="49" charset="0"/>
              </a:rPr>
              <a:t>Obviously can be done by other/better performance measurement tools, but for a quick view, can be useful</a:t>
            </a:r>
          </a:p>
        </p:txBody>
      </p:sp>
      <p:pic>
        <p:nvPicPr>
          <p:cNvPr id="4" name="Picture 3">
            <a:extLst>
              <a:ext uri="{FF2B5EF4-FFF2-40B4-BE49-F238E27FC236}">
                <a16:creationId xmlns:a16="http://schemas.microsoft.com/office/drawing/2014/main" id="{B35DDF65-E2D3-F5A5-0A63-5B0EC9EAE185}"/>
              </a:ext>
            </a:extLst>
          </p:cNvPr>
          <p:cNvPicPr>
            <a:picLocks noChangeAspect="1"/>
          </p:cNvPicPr>
          <p:nvPr/>
        </p:nvPicPr>
        <p:blipFill>
          <a:blip r:embed="rId2"/>
          <a:srcRect/>
          <a:stretch/>
        </p:blipFill>
        <p:spPr>
          <a:xfrm>
            <a:off x="5664530" y="930158"/>
            <a:ext cx="6527470" cy="5029079"/>
          </a:xfrm>
          <a:prstGeom prst="rect">
            <a:avLst/>
          </a:prstGeom>
        </p:spPr>
      </p:pic>
    </p:spTree>
    <p:extLst>
      <p:ext uri="{BB962C8B-B14F-4D97-AF65-F5344CB8AC3E}">
        <p14:creationId xmlns:p14="http://schemas.microsoft.com/office/powerpoint/2010/main" val="270548125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F8B5-7417-CF0F-E1BE-E887C5179539}"/>
              </a:ext>
            </a:extLst>
          </p:cNvPr>
          <p:cNvSpPr>
            <a:spLocks noGrp="1"/>
          </p:cNvSpPr>
          <p:nvPr>
            <p:ph type="ctrTitle"/>
          </p:nvPr>
        </p:nvSpPr>
        <p:spPr/>
        <p:txBody>
          <a:bodyPr/>
          <a:lstStyle/>
          <a:p>
            <a:r>
              <a:rPr lang="en-US" dirty="0"/>
              <a:t>Successful Use Cases</a:t>
            </a:r>
          </a:p>
        </p:txBody>
      </p:sp>
      <p:sp>
        <p:nvSpPr>
          <p:cNvPr id="3" name="Text Placeholder 2">
            <a:extLst>
              <a:ext uri="{FF2B5EF4-FFF2-40B4-BE49-F238E27FC236}">
                <a16:creationId xmlns:a16="http://schemas.microsoft.com/office/drawing/2014/main" id="{F3E7C725-4D74-AAB1-7386-8E7961393BCB}"/>
              </a:ext>
            </a:extLst>
          </p:cNvPr>
          <p:cNvSpPr>
            <a:spLocks noGrp="1"/>
          </p:cNvSpPr>
          <p:nvPr>
            <p:ph type="body" sz="quarter" idx="10"/>
          </p:nvPr>
        </p:nvSpPr>
        <p:spPr/>
        <p:txBody>
          <a:bodyPr/>
          <a:lstStyle/>
          <a:p>
            <a:r>
              <a:rPr lang="en-US" dirty="0"/>
              <a:t>Octo-Tiger (HPX) thread placement on </a:t>
            </a:r>
            <a:r>
              <a:rPr lang="en-US" dirty="0" err="1"/>
              <a:t>Fugaku</a:t>
            </a:r>
            <a:endParaRPr lang="en-US" dirty="0"/>
          </a:p>
          <a:p>
            <a:pPr lvl="1"/>
            <a:r>
              <a:rPr lang="en-US" dirty="0"/>
              <a:t>Detected unusual core indexing, needs to be mapped using </a:t>
            </a:r>
            <a:r>
              <a:rPr lang="en-US" dirty="0" err="1"/>
              <a:t>hwloc</a:t>
            </a:r>
            <a:r>
              <a:rPr lang="en-US" dirty="0"/>
              <a:t> information</a:t>
            </a:r>
          </a:p>
          <a:p>
            <a:r>
              <a:rPr lang="en-US" dirty="0" err="1"/>
              <a:t>Argobots</a:t>
            </a:r>
            <a:r>
              <a:rPr lang="en-US" dirty="0"/>
              <a:t> example</a:t>
            </a:r>
          </a:p>
          <a:p>
            <a:pPr lvl="1"/>
            <a:r>
              <a:rPr lang="en-US" dirty="0"/>
              <a:t>Detected that the user was running client &amp; server on same node with overlapping affinity lists</a:t>
            </a:r>
          </a:p>
          <a:p>
            <a:r>
              <a:rPr lang="en-US" dirty="0"/>
              <a:t>Grid (</a:t>
            </a:r>
            <a:r>
              <a:rPr lang="en-US" dirty="0">
                <a:hlinkClick r:id="rId3"/>
              </a:rPr>
              <a:t>https://github.com/paboyle/Grid</a:t>
            </a:r>
            <a:r>
              <a:rPr lang="en-US" dirty="0"/>
              <a:t>) on Frontier (lattice QCD library)</a:t>
            </a:r>
          </a:p>
          <a:p>
            <a:pPr lvl="1"/>
            <a:r>
              <a:rPr lang="en-US" dirty="0"/>
              <a:t>Helped find/understand ideal resource mapping with custom bind arguments </a:t>
            </a:r>
          </a:p>
          <a:p>
            <a:r>
              <a:rPr lang="en-US" dirty="0"/>
              <a:t>XGC on Frontier</a:t>
            </a:r>
          </a:p>
          <a:p>
            <a:pPr lvl="1"/>
            <a:r>
              <a:rPr lang="en-US" dirty="0"/>
              <a:t>Empirically demonstrated that 2 threads per core provided better performance than 1 thread per core</a:t>
            </a:r>
          </a:p>
          <a:p>
            <a:pPr lvl="1"/>
            <a:r>
              <a:rPr lang="en-US" dirty="0"/>
              <a:t>Helped detect deadlock in GPU-aware </a:t>
            </a:r>
            <a:r>
              <a:rPr lang="en-US" dirty="0" err="1"/>
              <a:t>libfabric</a:t>
            </a:r>
            <a:r>
              <a:rPr lang="en-US" dirty="0"/>
              <a:t>/MPI implementation</a:t>
            </a:r>
          </a:p>
          <a:p>
            <a:pPr lvl="1"/>
            <a:r>
              <a:rPr lang="en-US" dirty="0"/>
              <a:t>Helped detect algorithmic deadlock in MPI (application bug) </a:t>
            </a:r>
          </a:p>
          <a:p>
            <a:endParaRPr lang="en-US" dirty="0"/>
          </a:p>
        </p:txBody>
      </p:sp>
    </p:spTree>
    <p:extLst>
      <p:ext uri="{BB962C8B-B14F-4D97-AF65-F5344CB8AC3E}">
        <p14:creationId xmlns:p14="http://schemas.microsoft.com/office/powerpoint/2010/main" val="26397222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7C21-33A4-9EA6-28CB-FF0AA194A664}"/>
              </a:ext>
            </a:extLst>
          </p:cNvPr>
          <p:cNvSpPr>
            <a:spLocks noGrp="1"/>
          </p:cNvSpPr>
          <p:nvPr>
            <p:ph type="ctrTitle"/>
          </p:nvPr>
        </p:nvSpPr>
        <p:spPr/>
        <p:txBody>
          <a:bodyPr/>
          <a:lstStyle/>
          <a:p>
            <a:r>
              <a:rPr lang="en-US" dirty="0"/>
              <a:t>Deadlock detection – at scale</a:t>
            </a:r>
          </a:p>
        </p:txBody>
      </p:sp>
      <p:sp>
        <p:nvSpPr>
          <p:cNvPr id="3" name="Text Placeholder 2">
            <a:extLst>
              <a:ext uri="{FF2B5EF4-FFF2-40B4-BE49-F238E27FC236}">
                <a16:creationId xmlns:a16="http://schemas.microsoft.com/office/drawing/2014/main" id="{7DC5777A-DA45-555A-F895-243D40CFCF4D}"/>
              </a:ext>
            </a:extLst>
          </p:cNvPr>
          <p:cNvSpPr>
            <a:spLocks noGrp="1"/>
          </p:cNvSpPr>
          <p:nvPr>
            <p:ph type="body" sz="quarter" idx="10"/>
          </p:nvPr>
        </p:nvSpPr>
        <p:spPr/>
        <p:txBody>
          <a:bodyPr/>
          <a:lstStyle/>
          <a:p>
            <a:r>
              <a:rPr lang="en-US" dirty="0"/>
              <a:t>Runs application in </a:t>
            </a:r>
            <a:r>
              <a:rPr lang="en-US" dirty="0" err="1"/>
              <a:t>gdb</a:t>
            </a:r>
            <a:r>
              <a:rPr lang="en-US" dirty="0"/>
              <a:t>/</a:t>
            </a:r>
            <a:r>
              <a:rPr lang="en-US" dirty="0" err="1"/>
              <a:t>cuda-gdb</a:t>
            </a:r>
            <a:r>
              <a:rPr lang="en-US" dirty="0"/>
              <a:t>/</a:t>
            </a:r>
            <a:r>
              <a:rPr lang="en-US" dirty="0" err="1"/>
              <a:t>rocgdb</a:t>
            </a:r>
            <a:r>
              <a:rPr lang="en-US" dirty="0"/>
              <a:t>/</a:t>
            </a:r>
            <a:r>
              <a:rPr lang="en-US" dirty="0" err="1"/>
              <a:t>gdb-oneapi</a:t>
            </a:r>
            <a:r>
              <a:rPr lang="en-US" dirty="0"/>
              <a:t> in “batch” mode – sequence of commands are scripted</a:t>
            </a:r>
          </a:p>
          <a:p>
            <a:r>
              <a:rPr lang="en-US" dirty="0" err="1"/>
              <a:t>ZeroSum</a:t>
            </a:r>
            <a:r>
              <a:rPr lang="en-US" dirty="0"/>
              <a:t> monitors all threads during execution:</a:t>
            </a:r>
          </a:p>
          <a:p>
            <a:pPr lvl="1"/>
            <a:r>
              <a:rPr lang="en-US" dirty="0"/>
              <a:t>If all sleeping for X seconds (X is user-configurable):</a:t>
            </a:r>
          </a:p>
          <a:p>
            <a:pPr lvl="2"/>
            <a:r>
              <a:rPr lang="en-US" dirty="0" err="1"/>
              <a:t>pthread_kill</a:t>
            </a:r>
            <a:r>
              <a:rPr lang="en-US" dirty="0"/>
              <a:t>(SIGQUIT) the main thread</a:t>
            </a:r>
          </a:p>
          <a:p>
            <a:pPr lvl="1"/>
            <a:r>
              <a:rPr lang="en-US" dirty="0"/>
              <a:t>If all but 1 sleeping for X seconds, </a:t>
            </a:r>
            <a:r>
              <a:rPr lang="en-US" i="1" dirty="0"/>
              <a:t>and</a:t>
            </a:r>
            <a:r>
              <a:rPr lang="en-US" dirty="0"/>
              <a:t> that thread doesn’t have </a:t>
            </a:r>
            <a:r>
              <a:rPr lang="en-US" u="sng" dirty="0"/>
              <a:t>at least one</a:t>
            </a:r>
            <a:r>
              <a:rPr lang="en-US" dirty="0"/>
              <a:t> minor page fault during that time, it’s </a:t>
            </a:r>
            <a:r>
              <a:rPr lang="en-US" i="1" dirty="0"/>
              <a:t>probably</a:t>
            </a:r>
            <a:r>
              <a:rPr lang="en-US" dirty="0"/>
              <a:t> deadlocked at an MPI collective:</a:t>
            </a:r>
          </a:p>
          <a:p>
            <a:pPr lvl="2"/>
            <a:r>
              <a:rPr lang="en-US" dirty="0" err="1"/>
              <a:t>pthread_kill</a:t>
            </a:r>
            <a:r>
              <a:rPr lang="en-US" dirty="0"/>
              <a:t>(SIGQUIT) the main thread</a:t>
            </a:r>
          </a:p>
          <a:p>
            <a:r>
              <a:rPr lang="en-US" dirty="0" err="1"/>
              <a:t>Gdb</a:t>
            </a:r>
            <a:r>
              <a:rPr lang="en-US" dirty="0"/>
              <a:t> will intercept the signal and is scripted to get a backtrace from all threads</a:t>
            </a:r>
          </a:p>
          <a:p>
            <a:r>
              <a:rPr lang="en-US" dirty="0"/>
              <a:t>Post-process the threads and make a tree (just like STAT/Cray-STAT)</a:t>
            </a:r>
          </a:p>
          <a:p>
            <a:pPr lvl="1"/>
            <a:r>
              <a:rPr lang="en-US" i="1" dirty="0"/>
              <a:t>However,</a:t>
            </a:r>
            <a:r>
              <a:rPr lang="en-US" dirty="0"/>
              <a:t> </a:t>
            </a:r>
            <a:r>
              <a:rPr lang="en-US" dirty="0" err="1"/>
              <a:t>ZeroSum</a:t>
            </a:r>
            <a:r>
              <a:rPr lang="en-US" dirty="0"/>
              <a:t> is automated - queue times on Perlmutter were around 8 hours, user didn’t want to babysit the </a:t>
            </a:r>
            <a:r>
              <a:rPr lang="en-US" dirty="0" err="1"/>
              <a:t>slurm</a:t>
            </a:r>
            <a:r>
              <a:rPr lang="en-US" dirty="0"/>
              <a:t> request</a:t>
            </a:r>
            <a:endParaRPr lang="en-US" i="1" dirty="0"/>
          </a:p>
        </p:txBody>
      </p:sp>
    </p:spTree>
    <p:extLst>
      <p:ext uri="{BB962C8B-B14F-4D97-AF65-F5344CB8AC3E}">
        <p14:creationId xmlns:p14="http://schemas.microsoft.com/office/powerpoint/2010/main" val="88435849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10A-7D90-E64C-B429-C6E258030B18}"/>
              </a:ext>
            </a:extLst>
          </p:cNvPr>
          <p:cNvSpPr>
            <a:spLocks noGrp="1"/>
          </p:cNvSpPr>
          <p:nvPr>
            <p:ph type="ctrTitle"/>
          </p:nvPr>
        </p:nvSpPr>
        <p:spPr/>
        <p:txBody>
          <a:bodyPr/>
          <a:lstStyle/>
          <a:p>
            <a:r>
              <a:rPr lang="en-US" dirty="0"/>
              <a:t>Example: XGC deadlocked on Perlmutter with 512 ranks</a:t>
            </a:r>
          </a:p>
        </p:txBody>
      </p:sp>
      <p:pic>
        <p:nvPicPr>
          <p:cNvPr id="5" name="Picture 4">
            <a:extLst>
              <a:ext uri="{FF2B5EF4-FFF2-40B4-BE49-F238E27FC236}">
                <a16:creationId xmlns:a16="http://schemas.microsoft.com/office/drawing/2014/main" id="{F1589AFF-DA68-AC41-6B83-C340D133CB3C}"/>
              </a:ext>
            </a:extLst>
          </p:cNvPr>
          <p:cNvPicPr>
            <a:picLocks noChangeAspect="1"/>
          </p:cNvPicPr>
          <p:nvPr/>
        </p:nvPicPr>
        <p:blipFill>
          <a:blip r:embed="rId2"/>
          <a:srcRect/>
          <a:stretch/>
        </p:blipFill>
        <p:spPr>
          <a:xfrm>
            <a:off x="-33607" y="1046288"/>
            <a:ext cx="12192958" cy="3089285"/>
          </a:xfrm>
          <a:prstGeom prst="rect">
            <a:avLst/>
          </a:prstGeom>
        </p:spPr>
      </p:pic>
      <p:sp>
        <p:nvSpPr>
          <p:cNvPr id="8" name="Rectangle 7">
            <a:extLst>
              <a:ext uri="{FF2B5EF4-FFF2-40B4-BE49-F238E27FC236}">
                <a16:creationId xmlns:a16="http://schemas.microsoft.com/office/drawing/2014/main" id="{37954948-52CF-5306-87D1-5D57FC4097EE}"/>
              </a:ext>
            </a:extLst>
          </p:cNvPr>
          <p:cNvSpPr/>
          <p:nvPr/>
        </p:nvSpPr>
        <p:spPr>
          <a:xfrm>
            <a:off x="3979593" y="1587500"/>
            <a:ext cx="2049672" cy="115570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6B04F8-F691-69AF-1C64-3A918535B587}"/>
              </a:ext>
            </a:extLst>
          </p:cNvPr>
          <p:cNvPicPr>
            <a:picLocks noChangeAspect="1"/>
          </p:cNvPicPr>
          <p:nvPr/>
        </p:nvPicPr>
        <p:blipFill rotWithShape="1">
          <a:blip r:embed="rId3"/>
          <a:srcRect l="33018" t="18218" r="50473" b="45077"/>
          <a:stretch/>
        </p:blipFill>
        <p:spPr>
          <a:xfrm>
            <a:off x="2254250" y="879836"/>
            <a:ext cx="9080500" cy="5115201"/>
          </a:xfrm>
          <a:prstGeom prst="rect">
            <a:avLst/>
          </a:prstGeom>
          <a:solidFill>
            <a:schemeClr val="bg1"/>
          </a:solidFill>
          <a:ln w="6350">
            <a:solidFill>
              <a:schemeClr val="tx1"/>
            </a:solidFill>
          </a:ln>
        </p:spPr>
      </p:pic>
      <p:sp>
        <p:nvSpPr>
          <p:cNvPr id="9" name="Right Arrow 8">
            <a:extLst>
              <a:ext uri="{FF2B5EF4-FFF2-40B4-BE49-F238E27FC236}">
                <a16:creationId xmlns:a16="http://schemas.microsoft.com/office/drawing/2014/main" id="{1A99D7DA-32FE-2DF0-2B26-87456317F922}"/>
              </a:ext>
            </a:extLst>
          </p:cNvPr>
          <p:cNvSpPr/>
          <p:nvPr/>
        </p:nvSpPr>
        <p:spPr>
          <a:xfrm>
            <a:off x="1143000" y="5124450"/>
            <a:ext cx="3124200" cy="406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6B5D23-94E9-2A06-6EF1-BD8B2C4503E2}"/>
              </a:ext>
            </a:extLst>
          </p:cNvPr>
          <p:cNvSpPr txBox="1"/>
          <p:nvPr/>
        </p:nvSpPr>
        <p:spPr>
          <a:xfrm>
            <a:off x="258074" y="4252387"/>
            <a:ext cx="2656576" cy="923330"/>
          </a:xfrm>
          <a:prstGeom prst="rect">
            <a:avLst/>
          </a:prstGeom>
          <a:noFill/>
        </p:spPr>
        <p:txBody>
          <a:bodyPr wrap="square" rtlCol="0">
            <a:spAutoFit/>
          </a:bodyPr>
          <a:lstStyle/>
          <a:p>
            <a:r>
              <a:rPr lang="en-US" dirty="0"/>
              <a:t>Only 52 of 64 in communicator  participated in collective</a:t>
            </a:r>
          </a:p>
        </p:txBody>
      </p:sp>
    </p:spTree>
    <p:extLst>
      <p:ext uri="{BB962C8B-B14F-4D97-AF65-F5344CB8AC3E}">
        <p14:creationId xmlns:p14="http://schemas.microsoft.com/office/powerpoint/2010/main" val="123150496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5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50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E407-A031-AC5D-C670-BBBDE3DE93A1}"/>
              </a:ext>
            </a:extLst>
          </p:cNvPr>
          <p:cNvSpPr>
            <a:spLocks noGrp="1"/>
          </p:cNvSpPr>
          <p:nvPr>
            <p:ph type="ctrTitle"/>
          </p:nvPr>
        </p:nvSpPr>
        <p:spPr/>
        <p:txBody>
          <a:bodyPr/>
          <a:lstStyle/>
          <a:p>
            <a:r>
              <a:rPr lang="en-US" dirty="0"/>
              <a:t>HWLOC integration with utilization data</a:t>
            </a:r>
          </a:p>
        </p:txBody>
      </p:sp>
      <p:pic>
        <p:nvPicPr>
          <p:cNvPr id="3" name="Screen Recording 2024-11-12 at 1.47.40 PM.mov">
            <a:hlinkClick r:id="" action="ppaction://media"/>
            <a:extLst>
              <a:ext uri="{FF2B5EF4-FFF2-40B4-BE49-F238E27FC236}">
                <a16:creationId xmlns:a16="http://schemas.microsoft.com/office/drawing/2014/main" id="{CC0E4825-F410-FF35-7051-A1CBB7AA3E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3373" y="879836"/>
            <a:ext cx="7696934" cy="5716135"/>
          </a:xfrm>
          <a:prstGeom prst="rect">
            <a:avLst/>
          </a:prstGeom>
        </p:spPr>
      </p:pic>
      <p:sp>
        <p:nvSpPr>
          <p:cNvPr id="4" name="Text Placeholder 3">
            <a:extLst>
              <a:ext uri="{FF2B5EF4-FFF2-40B4-BE49-F238E27FC236}">
                <a16:creationId xmlns:a16="http://schemas.microsoft.com/office/drawing/2014/main" id="{5717A17C-31CC-93E8-A37D-FCAF4D75CBE4}"/>
              </a:ext>
            </a:extLst>
          </p:cNvPr>
          <p:cNvSpPr>
            <a:spLocks noGrp="1"/>
          </p:cNvSpPr>
          <p:nvPr>
            <p:ph type="body" sz="quarter" idx="10"/>
          </p:nvPr>
        </p:nvSpPr>
        <p:spPr>
          <a:xfrm>
            <a:off x="328129" y="930159"/>
            <a:ext cx="3866681" cy="5005111"/>
          </a:xfrm>
        </p:spPr>
        <p:txBody>
          <a:bodyPr/>
          <a:lstStyle/>
          <a:p>
            <a:r>
              <a:rPr lang="en-US" dirty="0"/>
              <a:t>32 rank, 4 node job on Frontier</a:t>
            </a:r>
          </a:p>
          <a:p>
            <a:r>
              <a:rPr lang="en-US" dirty="0"/>
              <a:t>14 threads per process, color coded by </a:t>
            </a:r>
            <a:r>
              <a:rPr lang="en-US" dirty="0" err="1"/>
              <a:t>shmrank</a:t>
            </a:r>
            <a:r>
              <a:rPr lang="en-US" dirty="0"/>
              <a:t> (local rank per node)</a:t>
            </a:r>
          </a:p>
          <a:p>
            <a:r>
              <a:rPr lang="en-US" dirty="0"/>
              <a:t>Segment color intensity relative to utilization</a:t>
            </a:r>
          </a:p>
          <a:p>
            <a:r>
              <a:rPr lang="en-US" dirty="0"/>
              <a:t>Validates that process threads are pinned where requested</a:t>
            </a:r>
          </a:p>
        </p:txBody>
      </p:sp>
    </p:spTree>
    <p:extLst>
      <p:ext uri="{BB962C8B-B14F-4D97-AF65-F5344CB8AC3E}">
        <p14:creationId xmlns:p14="http://schemas.microsoft.com/office/powerpoint/2010/main" val="343839091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2CEC-FDD8-A1C8-471B-ED7AC3900849}"/>
              </a:ext>
            </a:extLst>
          </p:cNvPr>
          <p:cNvSpPr>
            <a:spLocks noGrp="1"/>
          </p:cNvSpPr>
          <p:nvPr>
            <p:ph type="ctrTitle"/>
          </p:nvPr>
        </p:nvSpPr>
        <p:spPr/>
        <p:txBody>
          <a:bodyPr/>
          <a:lstStyle/>
          <a:p>
            <a:r>
              <a:rPr lang="en-US" dirty="0"/>
              <a:t>HWLOC integration with utilization data – GPU data</a:t>
            </a:r>
          </a:p>
        </p:txBody>
      </p:sp>
      <p:pic>
        <p:nvPicPr>
          <p:cNvPr id="4" name="Screen Recording 2024-11-12 at 1.49.47 PM.mov">
            <a:hlinkClick r:id="" action="ppaction://media"/>
            <a:extLst>
              <a:ext uri="{FF2B5EF4-FFF2-40B4-BE49-F238E27FC236}">
                <a16:creationId xmlns:a16="http://schemas.microsoft.com/office/drawing/2014/main" id="{6E48455C-1322-3C69-D56B-62F7230F26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3368" y="758708"/>
            <a:ext cx="7807080" cy="5797935"/>
          </a:xfrm>
          <a:prstGeom prst="rect">
            <a:avLst/>
          </a:prstGeom>
        </p:spPr>
      </p:pic>
      <p:sp>
        <p:nvSpPr>
          <p:cNvPr id="3" name="Text Placeholder 2">
            <a:extLst>
              <a:ext uri="{FF2B5EF4-FFF2-40B4-BE49-F238E27FC236}">
                <a16:creationId xmlns:a16="http://schemas.microsoft.com/office/drawing/2014/main" id="{EB87D318-375A-69F9-B19D-CB9F2BEF73BE}"/>
              </a:ext>
            </a:extLst>
          </p:cNvPr>
          <p:cNvSpPr>
            <a:spLocks noGrp="1"/>
          </p:cNvSpPr>
          <p:nvPr>
            <p:ph type="body" sz="quarter" idx="10"/>
          </p:nvPr>
        </p:nvSpPr>
        <p:spPr>
          <a:xfrm>
            <a:off x="328129" y="930159"/>
            <a:ext cx="4243871" cy="5005111"/>
          </a:xfrm>
        </p:spPr>
        <p:txBody>
          <a:bodyPr/>
          <a:lstStyle/>
          <a:p>
            <a:r>
              <a:rPr lang="en-US" dirty="0"/>
              <a:t>1 rank, 1 node </a:t>
            </a:r>
            <a:r>
              <a:rPr lang="en-US" dirty="0" err="1"/>
              <a:t>Kokkos</a:t>
            </a:r>
            <a:r>
              <a:rPr lang="en-US" dirty="0"/>
              <a:t> test on Frontier</a:t>
            </a:r>
          </a:p>
          <a:p>
            <a:r>
              <a:rPr lang="en-US" dirty="0"/>
              <a:t>1 GPU</a:t>
            </a:r>
          </a:p>
          <a:p>
            <a:r>
              <a:rPr lang="en-US" dirty="0"/>
              <a:t>Utilization data from </a:t>
            </a:r>
            <a:r>
              <a:rPr lang="en-US" dirty="0" err="1"/>
              <a:t>ROCm</a:t>
            </a:r>
            <a:r>
              <a:rPr lang="en-US" dirty="0"/>
              <a:t>-SMI mapped to device using PCI Bus ID</a:t>
            </a:r>
          </a:p>
          <a:p>
            <a:r>
              <a:rPr lang="en-US" dirty="0"/>
              <a:t>Segment color intensity relative to utilization</a:t>
            </a:r>
          </a:p>
          <a:p>
            <a:r>
              <a:rPr lang="en-US" dirty="0"/>
              <a:t>Validates that the process got the correct GPU (same L3 Cache region)</a:t>
            </a:r>
          </a:p>
        </p:txBody>
      </p:sp>
    </p:spTree>
    <p:extLst>
      <p:ext uri="{BB962C8B-B14F-4D97-AF65-F5344CB8AC3E}">
        <p14:creationId xmlns:p14="http://schemas.microsoft.com/office/powerpoint/2010/main" val="145780906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sz="2000" dirty="0"/>
              <a:t>This work was supported by the Scientific Discovery through Advanced Computing (</a:t>
            </a:r>
            <a:r>
              <a:rPr lang="en-US" sz="2000" dirty="0" err="1"/>
              <a:t>SciDAC</a:t>
            </a:r>
            <a:r>
              <a:rPr lang="en-US" sz="2000" dirty="0"/>
              <a:t>) program funded by U.S. Department of Energy, Office of Science, Advanced Scientific Computing Research (ASCR) under contract DE-SC0021299. </a:t>
            </a:r>
          </a:p>
          <a:p>
            <a:pPr marL="50800" indent="0">
              <a:buNone/>
            </a:pPr>
            <a:r>
              <a:rPr lang="en-US" sz="2000" dirty="0"/>
              <a:t>Parts of this research was supported by the Exascale Computing Project (17-SC-20-SC), a joint project of the U.S. Department of Energy’s Office of Science and National Nuclear Security Administration, responsible for delivering a capable exascale ecosystem, including software, applications, and hardware technology, to support the nation’s exascale computing imperative. </a:t>
            </a:r>
          </a:p>
          <a:p>
            <a:pPr marL="50800" indent="0">
              <a:buNone/>
            </a:pPr>
            <a:r>
              <a:rPr lang="en-US" sz="2000"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Performance Analysis Perspective on Monitoring</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0" indent="0">
              <a:buNone/>
            </a:pPr>
            <a:r>
              <a:rPr lang="en-US" b="1" dirty="0"/>
              <a:t>Three main classes of performance optimizations:</a:t>
            </a:r>
          </a:p>
          <a:p>
            <a:pPr marL="457200" indent="-457200">
              <a:buFont typeface="+mj-lt"/>
              <a:buAutoNum type="arabicPeriod"/>
            </a:pPr>
            <a:r>
              <a:rPr lang="en-US" dirty="0"/>
              <a:t>Algorithmic replacement (usually a high level of difficulty)</a:t>
            </a:r>
          </a:p>
          <a:p>
            <a:pPr marL="969962" lvl="1" indent="-457200"/>
            <a:r>
              <a:rPr lang="en-US" dirty="0"/>
              <a:t>E.g. replace O(n</a:t>
            </a:r>
            <a:r>
              <a:rPr lang="en-US" baseline="30000" dirty="0"/>
              <a:t>2</a:t>
            </a:r>
            <a:r>
              <a:rPr lang="en-US" dirty="0"/>
              <a:t>) with O(</a:t>
            </a:r>
            <a:r>
              <a:rPr lang="en-US" dirty="0" err="1"/>
              <a:t>nlogn</a:t>
            </a:r>
            <a:r>
              <a:rPr lang="en-US" dirty="0"/>
              <a:t>)</a:t>
            </a:r>
          </a:p>
          <a:p>
            <a:pPr marL="969962" lvl="1" indent="-457200"/>
            <a:r>
              <a:rPr lang="en-US" dirty="0"/>
              <a:t>Can involve data structure changes, new dependencies, major rewrites</a:t>
            </a:r>
          </a:p>
          <a:p>
            <a:pPr marL="457200" indent="-457200">
              <a:buFont typeface="+mj-lt"/>
              <a:buAutoNum type="arabicPeriod"/>
            </a:pPr>
            <a:r>
              <a:rPr lang="en-US" dirty="0"/>
              <a:t>Code optimization (usually a medium difficulty)</a:t>
            </a:r>
          </a:p>
          <a:p>
            <a:pPr marL="969962" lvl="1" indent="-457200"/>
            <a:r>
              <a:rPr lang="en-US" dirty="0"/>
              <a:t>Improve cache reuse, reduce stalls (branching, instructions, I/O, </a:t>
            </a:r>
            <a:r>
              <a:rPr lang="en-US" dirty="0" err="1"/>
              <a:t>etc</a:t>
            </a:r>
            <a:r>
              <a:rPr lang="en-US" dirty="0"/>
              <a:t>)</a:t>
            </a:r>
          </a:p>
          <a:p>
            <a:pPr marL="457200" indent="-457200">
              <a:buFont typeface="+mj-lt"/>
              <a:buAutoNum type="arabicPeriod"/>
            </a:pPr>
            <a:r>
              <a:rPr lang="en-US" dirty="0"/>
              <a:t>Optimized launch configuration (low difficulty, high embarrassment potential)</a:t>
            </a:r>
          </a:p>
          <a:p>
            <a:pPr marL="969962" lvl="1" indent="-457200"/>
            <a:r>
              <a:rPr lang="en-US" dirty="0"/>
              <a:t>Misconfiguration</a:t>
            </a:r>
          </a:p>
          <a:p>
            <a:pPr marL="969962" lvl="1" indent="-457200"/>
            <a:r>
              <a:rPr lang="en-US" dirty="0"/>
              <a:t>Wrong assumptions from another system/application</a:t>
            </a:r>
          </a:p>
          <a:p>
            <a:pPr marL="969962" lvl="1" indent="-457200"/>
            <a:r>
              <a:rPr lang="en-US" dirty="0"/>
              <a:t>Changes to system policies/defaults (e.g. reserved cores)</a:t>
            </a:r>
          </a:p>
        </p:txBody>
      </p:sp>
      <p:sp>
        <p:nvSpPr>
          <p:cNvPr id="4" name="Rectangle 3">
            <a:extLst>
              <a:ext uri="{FF2B5EF4-FFF2-40B4-BE49-F238E27FC236}">
                <a16:creationId xmlns:a16="http://schemas.microsoft.com/office/drawing/2014/main" id="{82DDD41B-4A7A-41FE-6CF2-773842E1A29F}"/>
              </a:ext>
            </a:extLst>
          </p:cNvPr>
          <p:cNvSpPr/>
          <p:nvPr/>
        </p:nvSpPr>
        <p:spPr>
          <a:xfrm>
            <a:off x="213755" y="3633849"/>
            <a:ext cx="11741177" cy="213755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8519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(Mis)Configuration – what could </a:t>
            </a:r>
            <a:r>
              <a:rPr lang="en-US" i="1" dirty="0"/>
              <a:t>possibly</a:t>
            </a:r>
            <a:r>
              <a:rPr lang="en-US" dirty="0"/>
              <a:t> go wrong?</a:t>
            </a:r>
          </a:p>
        </p:txBody>
      </p:sp>
      <p:sp>
        <p:nvSpPr>
          <p:cNvPr id="3" name="Text Placeholder 2">
            <a:extLst>
              <a:ext uri="{FF2B5EF4-FFF2-40B4-BE49-F238E27FC236}">
                <a16:creationId xmlns:a16="http://schemas.microsoft.com/office/drawing/2014/main" id="{A85D7726-9967-370B-5E8C-68C76897770C}"/>
              </a:ext>
            </a:extLst>
          </p:cNvPr>
          <p:cNvSpPr>
            <a:spLocks noGrp="1"/>
          </p:cNvSpPr>
          <p:nvPr>
            <p:ph type="body" sz="quarter" idx="10"/>
          </p:nvPr>
        </p:nvSpPr>
        <p:spPr/>
        <p:txBody>
          <a:bodyPr/>
          <a:lstStyle/>
          <a:p>
            <a:r>
              <a:rPr lang="en-US" u="sng" dirty="0"/>
              <a:t>Process placement</a:t>
            </a:r>
            <a:r>
              <a:rPr lang="en-US" dirty="0"/>
              <a:t>: </a:t>
            </a:r>
          </a:p>
          <a:p>
            <a:pPr lvl="1"/>
            <a:r>
              <a:rPr lang="en-US" dirty="0"/>
              <a:t>Logical/physical mappings, resources assigned/constrained to each process</a:t>
            </a:r>
          </a:p>
          <a:p>
            <a:pPr lvl="1"/>
            <a:r>
              <a:rPr lang="en-US" dirty="0"/>
              <a:t>Are there reserved core(s) for system? GPU mapping?</a:t>
            </a:r>
          </a:p>
          <a:p>
            <a:r>
              <a:rPr lang="en-US" u="sng" dirty="0"/>
              <a:t>Thread placement</a:t>
            </a:r>
            <a:r>
              <a:rPr lang="en-US" dirty="0"/>
              <a:t>: Socket, NUMA domain, core, thread (HWT)</a:t>
            </a:r>
          </a:p>
          <a:p>
            <a:r>
              <a:rPr lang="en-US" u="sng" dirty="0"/>
              <a:t>Undersubscribing</a:t>
            </a:r>
            <a:r>
              <a:rPr lang="en-US" dirty="0"/>
              <a:t>: Wasted hardware, energy, time (under-utilization)</a:t>
            </a:r>
          </a:p>
          <a:p>
            <a:pPr lvl="1"/>
            <a:r>
              <a:rPr lang="en-US" dirty="0"/>
              <a:t>Can provide better performance in some situations (memory-bound code)</a:t>
            </a:r>
          </a:p>
          <a:p>
            <a:r>
              <a:rPr lang="en-US" u="sng" dirty="0"/>
              <a:t>Oversubscribing</a:t>
            </a:r>
            <a:r>
              <a:rPr lang="en-US" dirty="0"/>
              <a:t>: Increased contention with no realized benefit</a:t>
            </a:r>
          </a:p>
          <a:p>
            <a:r>
              <a:rPr lang="en-US" u="sng" dirty="0"/>
              <a:t>Imbalances</a:t>
            </a:r>
            <a:endParaRPr lang="en-US" dirty="0"/>
          </a:p>
          <a:p>
            <a:pPr lvl="1"/>
            <a:r>
              <a:rPr lang="en-US" dirty="0"/>
              <a:t>What is the communication frequency/volume between pairwise MPI ranks?</a:t>
            </a:r>
          </a:p>
          <a:p>
            <a:r>
              <a:rPr lang="en-US" dirty="0" err="1"/>
              <a:t>Slurm</a:t>
            </a:r>
            <a:r>
              <a:rPr lang="en-US" dirty="0"/>
              <a:t>/PBS/Alps/Torque/Flux are </a:t>
            </a:r>
            <a:r>
              <a:rPr lang="en-US" i="1" dirty="0"/>
              <a:t>complicated to use</a:t>
            </a:r>
          </a:p>
          <a:p>
            <a:pPr lvl="1"/>
            <a:r>
              <a:rPr lang="en-US" dirty="0"/>
              <a:t>…especially when combined with MPI, OpenMP, GPUs, or other model settings</a:t>
            </a:r>
          </a:p>
          <a:p>
            <a:endParaRPr lang="en-US" dirty="0"/>
          </a:p>
        </p:txBody>
      </p:sp>
    </p:spTree>
    <p:extLst>
      <p:ext uri="{BB962C8B-B14F-4D97-AF65-F5344CB8AC3E}">
        <p14:creationId xmlns:p14="http://schemas.microsoft.com/office/powerpoint/2010/main" val="358285907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2A3AE-2A7C-C9D9-9E39-49DFC74368A8}"/>
              </a:ext>
            </a:extLst>
          </p:cNvPr>
          <p:cNvSpPr>
            <a:spLocks noGrp="1"/>
          </p:cNvSpPr>
          <p:nvPr>
            <p:ph type="ctrTitle"/>
          </p:nvPr>
        </p:nvSpPr>
        <p:spPr/>
        <p:txBody>
          <a:bodyPr/>
          <a:lstStyle/>
          <a:p>
            <a:r>
              <a:rPr lang="en-US" sz="2800" dirty="0" err="1"/>
              <a:t>ZeroSum</a:t>
            </a:r>
            <a:r>
              <a:rPr lang="en-US" sz="2800" dirty="0"/>
              <a:t>: User Space Monitoring of Resource Utilization and Contention</a:t>
            </a:r>
          </a:p>
        </p:txBody>
      </p:sp>
      <p:sp>
        <p:nvSpPr>
          <p:cNvPr id="4" name="Text Placeholder 3">
            <a:extLst>
              <a:ext uri="{FF2B5EF4-FFF2-40B4-BE49-F238E27FC236}">
                <a16:creationId xmlns:a16="http://schemas.microsoft.com/office/drawing/2014/main" id="{6B2956A8-43C9-E5DC-39F4-A7EEE3E7CAD5}"/>
              </a:ext>
            </a:extLst>
          </p:cNvPr>
          <p:cNvSpPr>
            <a:spLocks noGrp="1"/>
          </p:cNvSpPr>
          <p:nvPr>
            <p:ph type="body" sz="quarter" idx="10"/>
          </p:nvPr>
        </p:nvSpPr>
        <p:spPr/>
        <p:txBody>
          <a:bodyPr/>
          <a:lstStyle/>
          <a:p>
            <a:r>
              <a:rPr lang="en-US" dirty="0"/>
              <a:t>Inspired by the </a:t>
            </a:r>
            <a:r>
              <a:rPr lang="en-US" i="1" dirty="0" err="1"/>
              <a:t>hello_jsub</a:t>
            </a:r>
            <a:r>
              <a:rPr lang="en-US" dirty="0"/>
              <a:t> program from Tom </a:t>
            </a:r>
            <a:r>
              <a:rPr lang="en-US" dirty="0" err="1"/>
              <a:t>Papatheodore</a:t>
            </a:r>
            <a:r>
              <a:rPr lang="en-US" dirty="0"/>
              <a:t>: </a:t>
            </a:r>
            <a:r>
              <a:rPr lang="en-US" dirty="0">
                <a:hlinkClick r:id="rId3"/>
              </a:rPr>
              <a:t>https://code.ornl.gov/t4p/Hello_jsrun</a:t>
            </a:r>
            <a:endParaRPr lang="en-US" dirty="0"/>
          </a:p>
          <a:p>
            <a:r>
              <a:rPr lang="en-US" dirty="0"/>
              <a:t>Why “</a:t>
            </a:r>
            <a:r>
              <a:rPr lang="en-US" dirty="0" err="1"/>
              <a:t>ZeroSum</a:t>
            </a:r>
            <a:r>
              <a:rPr lang="en-US" dirty="0"/>
              <a:t>”? – An advantage for one side results in an equivalent loss for the other</a:t>
            </a:r>
          </a:p>
          <a:p>
            <a:pPr lvl="1"/>
            <a:r>
              <a:rPr lang="en-US" dirty="0"/>
              <a:t>the fixed number of resources available in an allocation – no elasticity</a:t>
            </a:r>
          </a:p>
          <a:p>
            <a:pPr lvl="1"/>
            <a:r>
              <a:rPr lang="en-US" dirty="0"/>
              <a:t>the need to periodically use </a:t>
            </a:r>
            <a:r>
              <a:rPr lang="en-US" i="1" dirty="0"/>
              <a:t>some</a:t>
            </a:r>
            <a:r>
              <a:rPr lang="en-US" dirty="0"/>
              <a:t> resources to monitor</a:t>
            </a:r>
          </a:p>
          <a:p>
            <a:r>
              <a:rPr lang="en-US" dirty="0"/>
              <a:t>Available on GitHub: </a:t>
            </a:r>
            <a:r>
              <a:rPr lang="en-US" dirty="0">
                <a:hlinkClick r:id="rId4"/>
              </a:rPr>
              <a:t>https://github.com/UO-OACISS/zerosum</a:t>
            </a:r>
            <a:r>
              <a:rPr lang="en-US" dirty="0"/>
              <a:t> </a:t>
            </a:r>
          </a:p>
          <a:p>
            <a:r>
              <a:rPr lang="en-US" dirty="0"/>
              <a:t>Monitors application threads (LWP), CPU hardware (HWT), Memory, and GPU hardware for all processes, all nodes in the allocation</a:t>
            </a:r>
          </a:p>
        </p:txBody>
      </p:sp>
    </p:spTree>
    <p:extLst>
      <p:ext uri="{BB962C8B-B14F-4D97-AF65-F5344CB8AC3E}">
        <p14:creationId xmlns:p14="http://schemas.microsoft.com/office/powerpoint/2010/main" val="97549532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20C20-A3FD-E3D2-FFD9-D518E5FAA739}"/>
              </a:ext>
            </a:extLst>
          </p:cNvPr>
          <p:cNvSpPr>
            <a:spLocks noGrp="1"/>
          </p:cNvSpPr>
          <p:nvPr>
            <p:ph type="ctrTitle"/>
          </p:nvPr>
        </p:nvSpPr>
        <p:spPr/>
        <p:txBody>
          <a:bodyPr/>
          <a:lstStyle/>
          <a:p>
            <a:r>
              <a:rPr lang="en-US" dirty="0" err="1"/>
              <a:t>ZeroSum</a:t>
            </a:r>
            <a:r>
              <a:rPr lang="en-US" dirty="0"/>
              <a:t> Functionality </a:t>
            </a:r>
          </a:p>
        </p:txBody>
      </p:sp>
      <p:sp>
        <p:nvSpPr>
          <p:cNvPr id="8" name="Text Placeholder 7">
            <a:extLst>
              <a:ext uri="{FF2B5EF4-FFF2-40B4-BE49-F238E27FC236}">
                <a16:creationId xmlns:a16="http://schemas.microsoft.com/office/drawing/2014/main" id="{356DC563-6AFE-2932-B606-AB38AF1F0B0F}"/>
              </a:ext>
            </a:extLst>
          </p:cNvPr>
          <p:cNvSpPr>
            <a:spLocks noGrp="1"/>
          </p:cNvSpPr>
          <p:nvPr>
            <p:ph type="body" sz="quarter" idx="10"/>
          </p:nvPr>
        </p:nvSpPr>
        <p:spPr/>
        <p:txBody>
          <a:bodyPr/>
          <a:lstStyle/>
          <a:p>
            <a:pPr>
              <a:buFont typeface="Wingdings" pitchFamily="2" charset="2"/>
              <a:buChar char="ü"/>
            </a:pPr>
            <a:r>
              <a:rPr lang="en-US" b="1" dirty="0"/>
              <a:t> Detect the initial/changing configuration of the application</a:t>
            </a:r>
          </a:p>
          <a:p>
            <a:pPr>
              <a:buFont typeface="Wingdings" pitchFamily="2" charset="2"/>
              <a:buChar char="q"/>
            </a:pPr>
            <a:r>
              <a:rPr lang="en-US" dirty="0"/>
              <a:t> Evaluate the configuration to automatically detect misconfigurations</a:t>
            </a:r>
          </a:p>
          <a:p>
            <a:pPr>
              <a:buFont typeface="Wingdings" pitchFamily="2" charset="2"/>
              <a:buChar char="ü"/>
            </a:pPr>
            <a:r>
              <a:rPr lang="en-US" dirty="0"/>
              <a:t> Provide runtime feedback to the user that the program is progressing</a:t>
            </a:r>
          </a:p>
          <a:p>
            <a:pPr>
              <a:buFont typeface="Wingdings" pitchFamily="2" charset="2"/>
              <a:buChar char="ü"/>
            </a:pPr>
            <a:r>
              <a:rPr lang="en-US" b="1" dirty="0"/>
              <a:t> Provide a report of how effectively the hardware was utilized</a:t>
            </a:r>
          </a:p>
          <a:p>
            <a:pPr>
              <a:buFont typeface="Wingdings" pitchFamily="2" charset="2"/>
              <a:buChar char="ü"/>
            </a:pPr>
            <a:r>
              <a:rPr lang="en-US" b="1" dirty="0"/>
              <a:t> Provide a report of how much contention was identified in the execution</a:t>
            </a:r>
          </a:p>
          <a:p>
            <a:pPr>
              <a:buFont typeface="Wingdings" pitchFamily="2" charset="2"/>
              <a:buChar char="q"/>
            </a:pPr>
            <a:r>
              <a:rPr lang="en-US" dirty="0"/>
              <a:t> Provide a way to expose the observed data to other tools that can perform computational steering / runtime optimization / reconfiguration</a:t>
            </a:r>
          </a:p>
        </p:txBody>
      </p:sp>
      <p:sp>
        <p:nvSpPr>
          <p:cNvPr id="3" name="TextBox 2">
            <a:extLst>
              <a:ext uri="{FF2B5EF4-FFF2-40B4-BE49-F238E27FC236}">
                <a16:creationId xmlns:a16="http://schemas.microsoft.com/office/drawing/2014/main" id="{32CEBE6D-D423-3632-B1D3-55905E15AA4D}"/>
              </a:ext>
            </a:extLst>
          </p:cNvPr>
          <p:cNvSpPr txBox="1"/>
          <p:nvPr/>
        </p:nvSpPr>
        <p:spPr>
          <a:xfrm>
            <a:off x="5206974" y="5099254"/>
            <a:ext cx="1778051" cy="646331"/>
          </a:xfrm>
          <a:prstGeom prst="rect">
            <a:avLst/>
          </a:prstGeom>
          <a:noFill/>
        </p:spPr>
        <p:txBody>
          <a:bodyPr wrap="none" rtlCol="0">
            <a:spAutoFit/>
          </a:bodyPr>
          <a:lstStyle/>
          <a:p>
            <a:pPr marL="285750" indent="-285750">
              <a:buClr>
                <a:schemeClr val="tx2"/>
              </a:buClr>
              <a:buFont typeface="Wingdings" pitchFamily="2" charset="2"/>
              <a:buChar char="ü"/>
            </a:pPr>
            <a:r>
              <a:rPr lang="en-US" dirty="0">
                <a:latin typeface="Source Sans Pro" panose="020B0503030403020204" pitchFamily="34" charset="0"/>
                <a:ea typeface="Source Sans Pro" panose="020B0503030403020204" pitchFamily="34" charset="0"/>
              </a:rPr>
              <a:t>Implemented</a:t>
            </a:r>
          </a:p>
          <a:p>
            <a:pPr marL="285750" indent="-285750">
              <a:buClr>
                <a:schemeClr val="tx2"/>
              </a:buClr>
              <a:buFont typeface="Wingdings" pitchFamily="2" charset="2"/>
              <a:buChar char="q"/>
            </a:pPr>
            <a:r>
              <a:rPr lang="en-US" dirty="0">
                <a:latin typeface="Source Sans Pro" panose="020B0503030403020204" pitchFamily="34" charset="0"/>
                <a:ea typeface="Source Sans Pro" panose="020B0503030403020204" pitchFamily="34" charset="0"/>
              </a:rPr>
              <a:t>Future work</a:t>
            </a:r>
          </a:p>
        </p:txBody>
      </p:sp>
    </p:spTree>
    <p:extLst>
      <p:ext uri="{BB962C8B-B14F-4D97-AF65-F5344CB8AC3E}">
        <p14:creationId xmlns:p14="http://schemas.microsoft.com/office/powerpoint/2010/main" val="83702244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17059" r="12685" b="60680"/>
          <a:stretch/>
        </p:blipFill>
        <p:spPr>
          <a:xfrm>
            <a:off x="492792" y="879836"/>
            <a:ext cx="11149929" cy="4049003"/>
          </a:xfrm>
          <a:prstGeom prst="rect">
            <a:avLst/>
          </a:prstGeom>
        </p:spPr>
      </p:pic>
      <p:sp>
        <p:nvSpPr>
          <p:cNvPr id="6" name="TextBox 5">
            <a:extLst>
              <a:ext uri="{FF2B5EF4-FFF2-40B4-BE49-F238E27FC236}">
                <a16:creationId xmlns:a16="http://schemas.microsoft.com/office/drawing/2014/main" id="{9E665AB4-A726-CF56-8947-8B44C50EF5E2}"/>
              </a:ext>
            </a:extLst>
          </p:cNvPr>
          <p:cNvSpPr txBox="1"/>
          <p:nvPr/>
        </p:nvSpPr>
        <p:spPr>
          <a:xfrm>
            <a:off x="6368408" y="1223785"/>
            <a:ext cx="191430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Process Summary</a:t>
            </a:r>
          </a:p>
        </p:txBody>
      </p:sp>
      <p:sp>
        <p:nvSpPr>
          <p:cNvPr id="7" name="TextBox 6">
            <a:extLst>
              <a:ext uri="{FF2B5EF4-FFF2-40B4-BE49-F238E27FC236}">
                <a16:creationId xmlns:a16="http://schemas.microsoft.com/office/drawing/2014/main" id="{4A7A5873-254A-53F7-3232-3D8FEB622B9F}"/>
              </a:ext>
            </a:extLst>
          </p:cNvPr>
          <p:cNvSpPr txBox="1"/>
          <p:nvPr/>
        </p:nvSpPr>
        <p:spPr>
          <a:xfrm>
            <a:off x="6126813" y="5137986"/>
            <a:ext cx="2420856"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LWP (thread) Summary</a:t>
            </a:r>
          </a:p>
        </p:txBody>
      </p:sp>
      <p:cxnSp>
        <p:nvCxnSpPr>
          <p:cNvPr id="11" name="Straight Arrow Connector 10">
            <a:extLst>
              <a:ext uri="{FF2B5EF4-FFF2-40B4-BE49-F238E27FC236}">
                <a16:creationId xmlns:a16="http://schemas.microsoft.com/office/drawing/2014/main" id="{A26A7055-FA54-30B2-4801-90EEFBB1F14C}"/>
              </a:ext>
            </a:extLst>
          </p:cNvPr>
          <p:cNvCxnSpPr>
            <a:cxnSpLocks/>
            <a:stCxn id="6" idx="1"/>
          </p:cNvCxnSpPr>
          <p:nvPr/>
        </p:nvCxnSpPr>
        <p:spPr>
          <a:xfrm flipH="1">
            <a:off x="2832410" y="1408451"/>
            <a:ext cx="353599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6D5774E-8E5C-64E0-0690-F791F514C06C}"/>
              </a:ext>
            </a:extLst>
          </p:cNvPr>
          <p:cNvCxnSpPr>
            <a:cxnSpLocks/>
            <a:stCxn id="7" idx="1"/>
          </p:cNvCxnSpPr>
          <p:nvPr/>
        </p:nvCxnSpPr>
        <p:spPr>
          <a:xfrm flipH="1" flipV="1">
            <a:off x="3289610" y="4928839"/>
            <a:ext cx="2837203" cy="393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02033B-DF3F-0874-C3F3-51A1F6419E59}"/>
              </a:ext>
            </a:extLst>
          </p:cNvPr>
          <p:cNvSpPr txBox="1"/>
          <p:nvPr/>
        </p:nvSpPr>
        <p:spPr>
          <a:xfrm>
            <a:off x="3685367" y="5676900"/>
            <a:ext cx="2363147"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a:t>
            </a:r>
          </a:p>
        </p:txBody>
      </p:sp>
    </p:spTree>
    <p:extLst>
      <p:ext uri="{BB962C8B-B14F-4D97-AF65-F5344CB8AC3E}">
        <p14:creationId xmlns:p14="http://schemas.microsoft.com/office/powerpoint/2010/main" val="427160819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38969" r="12685" b="20163"/>
          <a:stretch/>
        </p:blipFill>
        <p:spPr>
          <a:xfrm>
            <a:off x="3168115" y="844218"/>
            <a:ext cx="8881620" cy="5921234"/>
          </a:xfrm>
          <a:prstGeom prst="rect">
            <a:avLst/>
          </a:prstGeom>
        </p:spPr>
      </p:pic>
      <p:sp>
        <p:nvSpPr>
          <p:cNvPr id="8" name="TextBox 7">
            <a:extLst>
              <a:ext uri="{FF2B5EF4-FFF2-40B4-BE49-F238E27FC236}">
                <a16:creationId xmlns:a16="http://schemas.microsoft.com/office/drawing/2014/main" id="{5D407DFE-CBA3-130E-A358-E2DC1A12D52D}"/>
              </a:ext>
            </a:extLst>
          </p:cNvPr>
          <p:cNvSpPr txBox="1"/>
          <p:nvPr/>
        </p:nvSpPr>
        <p:spPr>
          <a:xfrm>
            <a:off x="142265" y="1440373"/>
            <a:ext cx="2956259"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HWT (core/thread) Summary</a:t>
            </a:r>
          </a:p>
        </p:txBody>
      </p:sp>
      <p:sp>
        <p:nvSpPr>
          <p:cNvPr id="9" name="TextBox 8">
            <a:extLst>
              <a:ext uri="{FF2B5EF4-FFF2-40B4-BE49-F238E27FC236}">
                <a16:creationId xmlns:a16="http://schemas.microsoft.com/office/drawing/2014/main" id="{B721A074-F0D1-481D-8B1E-03DB13695AAA}"/>
              </a:ext>
            </a:extLst>
          </p:cNvPr>
          <p:cNvSpPr txBox="1"/>
          <p:nvPr/>
        </p:nvSpPr>
        <p:spPr>
          <a:xfrm>
            <a:off x="825945" y="3540771"/>
            <a:ext cx="158889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GPU Summary</a:t>
            </a:r>
          </a:p>
        </p:txBody>
      </p:sp>
      <p:sp>
        <p:nvSpPr>
          <p:cNvPr id="3" name="TextBox 2">
            <a:extLst>
              <a:ext uri="{FF2B5EF4-FFF2-40B4-BE49-F238E27FC236}">
                <a16:creationId xmlns:a16="http://schemas.microsoft.com/office/drawing/2014/main" id="{43DD54C3-E310-6626-4DA5-5F73010CC0FD}"/>
              </a:ext>
            </a:extLst>
          </p:cNvPr>
          <p:cNvSpPr txBox="1"/>
          <p:nvPr/>
        </p:nvSpPr>
        <p:spPr>
          <a:xfrm>
            <a:off x="9082557" y="1648271"/>
            <a:ext cx="2372765"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a:t>
            </a:r>
          </a:p>
        </p:txBody>
      </p:sp>
      <p:sp>
        <p:nvSpPr>
          <p:cNvPr id="4" name="TextBox 3">
            <a:extLst>
              <a:ext uri="{FF2B5EF4-FFF2-40B4-BE49-F238E27FC236}">
                <a16:creationId xmlns:a16="http://schemas.microsoft.com/office/drawing/2014/main" id="{9F43CE55-7A21-04B5-7C7B-9B5CBF301621}"/>
              </a:ext>
            </a:extLst>
          </p:cNvPr>
          <p:cNvSpPr txBox="1"/>
          <p:nvPr/>
        </p:nvSpPr>
        <p:spPr>
          <a:xfrm>
            <a:off x="9126238" y="3910103"/>
            <a:ext cx="2239817" cy="646331"/>
          </a:xfrm>
          <a:prstGeom prst="rect">
            <a:avLst/>
          </a:prstGeom>
          <a:noFill/>
          <a:ln w="12700">
            <a:solidFill>
              <a:schemeClr val="tx2"/>
            </a:solidFill>
          </a:ln>
        </p:spPr>
        <p:txBody>
          <a:bodyPr wrap="square" rtlCol="0">
            <a:spAutoFit/>
          </a:bodyPr>
          <a:lstStyle/>
          <a:p>
            <a:r>
              <a:rPr lang="en-US" dirty="0">
                <a:latin typeface="Source Sans Pro" panose="020B0503030403020204" pitchFamily="34" charset="0"/>
                <a:ea typeface="Source Sans Pro" panose="020B0503030403020204" pitchFamily="34" charset="0"/>
              </a:rPr>
              <a:t>Logs have full time series of all samples</a:t>
            </a:r>
          </a:p>
        </p:txBody>
      </p:sp>
    </p:spTree>
    <p:extLst>
      <p:ext uri="{BB962C8B-B14F-4D97-AF65-F5344CB8AC3E}">
        <p14:creationId xmlns:p14="http://schemas.microsoft.com/office/powerpoint/2010/main" val="267368400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ADA4-371B-4F34-98DB-24C31B975203}"/>
              </a:ext>
            </a:extLst>
          </p:cNvPr>
          <p:cNvSpPr>
            <a:spLocks noGrp="1"/>
          </p:cNvSpPr>
          <p:nvPr>
            <p:ph type="ctrTitle"/>
          </p:nvPr>
        </p:nvSpPr>
        <p:spPr/>
        <p:txBody>
          <a:bodyPr/>
          <a:lstStyle/>
          <a:p>
            <a:r>
              <a:rPr lang="en-US" dirty="0"/>
              <a:t>Evaluation / Example usage</a:t>
            </a:r>
          </a:p>
        </p:txBody>
      </p:sp>
      <p:pic>
        <p:nvPicPr>
          <p:cNvPr id="4" name="Picture 3">
            <a:extLst>
              <a:ext uri="{FF2B5EF4-FFF2-40B4-BE49-F238E27FC236}">
                <a16:creationId xmlns:a16="http://schemas.microsoft.com/office/drawing/2014/main" id="{4610F301-C4B5-75A6-57B1-47C329A7FD1D}"/>
              </a:ext>
            </a:extLst>
          </p:cNvPr>
          <p:cNvPicPr>
            <a:picLocks noChangeAspect="1"/>
          </p:cNvPicPr>
          <p:nvPr/>
        </p:nvPicPr>
        <p:blipFill>
          <a:blip r:embed="rId3"/>
          <a:stretch>
            <a:fillRect/>
          </a:stretch>
        </p:blipFill>
        <p:spPr>
          <a:xfrm>
            <a:off x="307584" y="1447086"/>
            <a:ext cx="7772400" cy="2820222"/>
          </a:xfrm>
          <a:prstGeom prst="rect">
            <a:avLst/>
          </a:prstGeom>
        </p:spPr>
      </p:pic>
      <p:pic>
        <p:nvPicPr>
          <p:cNvPr id="5" name="Picture 4">
            <a:extLst>
              <a:ext uri="{FF2B5EF4-FFF2-40B4-BE49-F238E27FC236}">
                <a16:creationId xmlns:a16="http://schemas.microsoft.com/office/drawing/2014/main" id="{BED4E957-118C-8F98-F1FB-BD75B812D5A8}"/>
              </a:ext>
            </a:extLst>
          </p:cNvPr>
          <p:cNvPicPr>
            <a:picLocks noChangeAspect="1"/>
          </p:cNvPicPr>
          <p:nvPr/>
        </p:nvPicPr>
        <p:blipFill rotWithShape="1">
          <a:blip r:embed="rId4"/>
          <a:srcRect t="3369"/>
          <a:stretch/>
        </p:blipFill>
        <p:spPr>
          <a:xfrm>
            <a:off x="8079984" y="1447086"/>
            <a:ext cx="3903824" cy="3097536"/>
          </a:xfrm>
          <a:prstGeom prst="rect">
            <a:avLst/>
          </a:prstGeom>
        </p:spPr>
      </p:pic>
      <p:sp>
        <p:nvSpPr>
          <p:cNvPr id="6" name="TextBox 5">
            <a:extLst>
              <a:ext uri="{FF2B5EF4-FFF2-40B4-BE49-F238E27FC236}">
                <a16:creationId xmlns:a16="http://schemas.microsoft.com/office/drawing/2014/main" id="{E967E6EC-4434-F1BB-8250-CEBFE560B17E}"/>
              </a:ext>
            </a:extLst>
          </p:cNvPr>
          <p:cNvSpPr txBox="1"/>
          <p:nvPr/>
        </p:nvSpPr>
        <p:spPr>
          <a:xfrm>
            <a:off x="328132" y="780843"/>
            <a:ext cx="11400878" cy="369332"/>
          </a:xfrm>
          <a:prstGeom prst="rect">
            <a:avLst/>
          </a:prstGeom>
          <a:noFill/>
        </p:spPr>
        <p:txBody>
          <a:bodyPr wrap="none" rtlCol="0">
            <a:spAutoFit/>
          </a:bodyPr>
          <a:lstStyle/>
          <a:p>
            <a:r>
              <a:rPr lang="en-US" dirty="0" err="1">
                <a:latin typeface="Source Sans Pro" panose="020B0503030403020204" pitchFamily="34" charset="0"/>
                <a:ea typeface="Source Sans Pro" panose="020B0503030403020204" pitchFamily="34" charset="0"/>
              </a:rPr>
              <a:t>MPI+OpenMP</a:t>
            </a:r>
            <a:r>
              <a:rPr lang="en-US" dirty="0">
                <a:latin typeface="Source Sans Pro" panose="020B0503030403020204" pitchFamily="34" charset="0"/>
                <a:ea typeface="Source Sans Pro" panose="020B0503030403020204" pitchFamily="34" charset="0"/>
              </a:rPr>
              <a:t> version of </a:t>
            </a:r>
            <a:r>
              <a:rPr lang="en-US" dirty="0" err="1">
                <a:latin typeface="Source Sans Pro" panose="020B0503030403020204" pitchFamily="34" charset="0"/>
                <a:ea typeface="Source Sans Pro" panose="020B0503030403020204" pitchFamily="34" charset="0"/>
              </a:rPr>
              <a:t>miniQMC</a:t>
            </a:r>
            <a:r>
              <a:rPr lang="en-US" dirty="0">
                <a:latin typeface="Source Sans Pro" panose="020B0503030403020204" pitchFamily="34" charset="0"/>
                <a:ea typeface="Source Sans Pro" panose="020B0503030403020204" pitchFamily="34" charset="0"/>
              </a:rPr>
              <a:t> on Frontier, 8 processes, 7 threads (64 cores, 1 thread per core, 8 cores reserved)</a:t>
            </a:r>
          </a:p>
        </p:txBody>
      </p:sp>
      <p:sp>
        <p:nvSpPr>
          <p:cNvPr id="7" name="TextBox 6">
            <a:extLst>
              <a:ext uri="{FF2B5EF4-FFF2-40B4-BE49-F238E27FC236}">
                <a16:creationId xmlns:a16="http://schemas.microsoft.com/office/drawing/2014/main" id="{223F972C-79CF-2194-D80C-D3A7880E2CDB}"/>
              </a:ext>
            </a:extLst>
          </p:cNvPr>
          <p:cNvSpPr txBox="1"/>
          <p:nvPr/>
        </p:nvSpPr>
        <p:spPr>
          <a:xfrm>
            <a:off x="208192" y="4327914"/>
            <a:ext cx="4182555"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3B585445-5806-2C8F-614F-970AB2DCBCAB}"/>
              </a:ext>
            </a:extLst>
          </p:cNvPr>
          <p:cNvSpPr txBox="1"/>
          <p:nvPr/>
        </p:nvSpPr>
        <p:spPr>
          <a:xfrm>
            <a:off x="3418064" y="5371001"/>
            <a:ext cx="4596130"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477BE1AD-3B78-DF7B-EB36-4321877D7C06}"/>
              </a:ext>
            </a:extLst>
          </p:cNvPr>
          <p:cNvSpPr txBox="1"/>
          <p:nvPr/>
        </p:nvSpPr>
        <p:spPr>
          <a:xfrm>
            <a:off x="7546069" y="4513823"/>
            <a:ext cx="4596130" cy="1200329"/>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b="1" dirty="0">
                <a:effectLst/>
                <a:latin typeface="Courier New" panose="02070309020205020404" pitchFamily="49" charset="0"/>
                <a:cs typeface="Courier New" panose="02070309020205020404" pitchFamily="49" charset="0"/>
              </a:rPr>
              <a:t>export OMP_PROC_BIND=spread</a:t>
            </a:r>
          </a:p>
          <a:p>
            <a:r>
              <a:rPr lang="en-US" b="1" dirty="0">
                <a:latin typeface="Courier New" panose="02070309020205020404" pitchFamily="49" charset="0"/>
                <a:cs typeface="Courier New" panose="02070309020205020404" pitchFamily="49" charset="0"/>
              </a:rPr>
              <a:t>export OMP_PLACES=cores</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cxnSp>
        <p:nvCxnSpPr>
          <p:cNvPr id="13" name="Straight Arrow Connector 12">
            <a:extLst>
              <a:ext uri="{FF2B5EF4-FFF2-40B4-BE49-F238E27FC236}">
                <a16:creationId xmlns:a16="http://schemas.microsoft.com/office/drawing/2014/main" id="{F5E6B6B7-CBEE-8FD5-A0A0-6D2932A1ADBA}"/>
              </a:ext>
            </a:extLst>
          </p:cNvPr>
          <p:cNvCxnSpPr/>
          <p:nvPr/>
        </p:nvCxnSpPr>
        <p:spPr>
          <a:xfrm>
            <a:off x="2499628" y="138438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94400C-F859-7DD1-69EF-7567E7F8ED4D}"/>
              </a:ext>
            </a:extLst>
          </p:cNvPr>
          <p:cNvCxnSpPr/>
          <p:nvPr/>
        </p:nvCxnSpPr>
        <p:spPr>
          <a:xfrm>
            <a:off x="3420027" y="1377381"/>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72E502-5147-C2DD-6229-E1B8DCD888BB}"/>
              </a:ext>
            </a:extLst>
          </p:cNvPr>
          <p:cNvCxnSpPr/>
          <p:nvPr/>
        </p:nvCxnSpPr>
        <p:spPr>
          <a:xfrm>
            <a:off x="6432292" y="1386480"/>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1980A5-85E2-8E65-2BD6-DFBDFCFFED99}"/>
              </a:ext>
            </a:extLst>
          </p:cNvPr>
          <p:cNvCxnSpPr/>
          <p:nvPr/>
        </p:nvCxnSpPr>
        <p:spPr>
          <a:xfrm>
            <a:off x="7256138" y="1349768"/>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5014A6-B21C-6083-A213-5C91D8159CF6}"/>
              </a:ext>
            </a:extLst>
          </p:cNvPr>
          <p:cNvCxnSpPr/>
          <p:nvPr/>
        </p:nvCxnSpPr>
        <p:spPr>
          <a:xfrm>
            <a:off x="5969001" y="1409212"/>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5A2176-3D65-FEAD-5356-38F7E0C83172}"/>
              </a:ext>
            </a:extLst>
          </p:cNvPr>
          <p:cNvCxnSpPr/>
          <p:nvPr/>
        </p:nvCxnSpPr>
        <p:spPr>
          <a:xfrm>
            <a:off x="20877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C53F19-5BB3-0147-5406-0EF25060B1B3}"/>
              </a:ext>
            </a:extLst>
          </p:cNvPr>
          <p:cNvCxnSpPr/>
          <p:nvPr/>
        </p:nvCxnSpPr>
        <p:spPr>
          <a:xfrm>
            <a:off x="11114460" y="1380095"/>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44227F-9E51-9BF3-5F45-0DA771E8B899}"/>
              </a:ext>
            </a:extLst>
          </p:cNvPr>
          <p:cNvCxnSpPr/>
          <p:nvPr/>
        </p:nvCxnSpPr>
        <p:spPr>
          <a:xfrm>
            <a:off x="98601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44BAEE-BFEF-6E4A-3F4B-2A7D54206FE5}"/>
              </a:ext>
            </a:extLst>
          </p:cNvPr>
          <p:cNvSpPr txBox="1"/>
          <p:nvPr/>
        </p:nvSpPr>
        <p:spPr>
          <a:xfrm>
            <a:off x="3839586" y="6187311"/>
            <a:ext cx="4512828" cy="369332"/>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Note: </a:t>
            </a:r>
            <a:r>
              <a:rPr lang="en-US" i="1" dirty="0" err="1">
                <a:latin typeface="Source Sans Pro" panose="020B0503030403020204" pitchFamily="34" charset="0"/>
                <a:ea typeface="Source Sans Pro" panose="020B0503030403020204" pitchFamily="34" charset="0"/>
              </a:rPr>
              <a:t>stime</a:t>
            </a:r>
            <a:r>
              <a:rPr lang="en-US" i="1" dirty="0">
                <a:latin typeface="Source Sans Pro" panose="020B0503030403020204" pitchFamily="34" charset="0"/>
                <a:ea typeface="Source Sans Pro" panose="020B0503030403020204" pitchFamily="34" charset="0"/>
              </a:rPr>
              <a:t>/</a:t>
            </a:r>
            <a:r>
              <a:rPr lang="en-US" i="1" dirty="0" err="1">
                <a:latin typeface="Source Sans Pro" panose="020B0503030403020204" pitchFamily="34" charset="0"/>
                <a:ea typeface="Source Sans Pro" panose="020B0503030403020204" pitchFamily="34" charset="0"/>
              </a:rPr>
              <a:t>utime</a:t>
            </a:r>
            <a:r>
              <a:rPr lang="en-US" i="1" dirty="0">
                <a:latin typeface="Source Sans Pro" panose="020B0503030403020204" pitchFamily="34" charset="0"/>
                <a:ea typeface="Source Sans Pro" panose="020B0503030403020204" pitchFamily="34" charset="0"/>
              </a:rPr>
              <a:t> reported as % of total time</a:t>
            </a:r>
          </a:p>
        </p:txBody>
      </p:sp>
      <p:cxnSp>
        <p:nvCxnSpPr>
          <p:cNvPr id="22" name="Straight Arrow Connector 21">
            <a:extLst>
              <a:ext uri="{FF2B5EF4-FFF2-40B4-BE49-F238E27FC236}">
                <a16:creationId xmlns:a16="http://schemas.microsoft.com/office/drawing/2014/main" id="{669827A0-3FFC-1B82-F9CD-DCAE7A139F8D}"/>
              </a:ext>
            </a:extLst>
          </p:cNvPr>
          <p:cNvCxnSpPr/>
          <p:nvPr/>
        </p:nvCxnSpPr>
        <p:spPr>
          <a:xfrm>
            <a:off x="10768781" y="1374483"/>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2440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5E7E-8FCC-F615-07ED-C43C2C96E7A1}"/>
              </a:ext>
            </a:extLst>
          </p:cNvPr>
          <p:cNvSpPr>
            <a:spLocks noGrp="1"/>
          </p:cNvSpPr>
          <p:nvPr>
            <p:ph type="ctrTitle"/>
          </p:nvPr>
        </p:nvSpPr>
        <p:spPr/>
        <p:txBody>
          <a:bodyPr/>
          <a:lstStyle/>
          <a:p>
            <a:r>
              <a:rPr lang="en-US" sz="3200" dirty="0"/>
              <a:t>Overhead – less than 0.5% in resource constrained example</a:t>
            </a:r>
          </a:p>
        </p:txBody>
      </p:sp>
      <p:pic>
        <p:nvPicPr>
          <p:cNvPr id="6" name="Picture 5">
            <a:extLst>
              <a:ext uri="{FF2B5EF4-FFF2-40B4-BE49-F238E27FC236}">
                <a16:creationId xmlns:a16="http://schemas.microsoft.com/office/drawing/2014/main" id="{BD7CD866-9273-93ED-FED3-C0F4E9BC7067}"/>
              </a:ext>
            </a:extLst>
          </p:cNvPr>
          <p:cNvPicPr>
            <a:picLocks noChangeAspect="1"/>
          </p:cNvPicPr>
          <p:nvPr/>
        </p:nvPicPr>
        <p:blipFill rotWithShape="1">
          <a:blip r:embed="rId3"/>
          <a:srcRect b="46253"/>
          <a:stretch/>
        </p:blipFill>
        <p:spPr>
          <a:xfrm>
            <a:off x="1660780" y="787369"/>
            <a:ext cx="8870440" cy="4457079"/>
          </a:xfrm>
          <a:prstGeom prst="rect">
            <a:avLst/>
          </a:prstGeom>
        </p:spPr>
      </p:pic>
      <p:sp>
        <p:nvSpPr>
          <p:cNvPr id="7" name="TextBox 6">
            <a:extLst>
              <a:ext uri="{FF2B5EF4-FFF2-40B4-BE49-F238E27FC236}">
                <a16:creationId xmlns:a16="http://schemas.microsoft.com/office/drawing/2014/main" id="{EB8F5633-7450-4D4E-64CE-0AC7722D9F60}"/>
              </a:ext>
            </a:extLst>
          </p:cNvPr>
          <p:cNvSpPr txBox="1"/>
          <p:nvPr/>
        </p:nvSpPr>
        <p:spPr>
          <a:xfrm>
            <a:off x="82193" y="5199846"/>
            <a:ext cx="12109807" cy="738664"/>
          </a:xfrm>
          <a:prstGeom prst="rect">
            <a:avLst/>
          </a:prstGeom>
          <a:noFill/>
        </p:spPr>
        <p:txBody>
          <a:bodyPr wrap="square" rtlCol="0">
            <a:spAutoFit/>
          </a:bodyPr>
          <a:lstStyle/>
          <a:p>
            <a:r>
              <a:rPr lang="en-US" sz="1400" dirty="0" err="1">
                <a:latin typeface="Source Sans Pro" panose="020B0503030403020204" pitchFamily="34" charset="0"/>
                <a:ea typeface="Source Sans Pro" panose="020B0503030403020204" pitchFamily="34" charset="0"/>
              </a:rPr>
              <a:t>miniQMC</a:t>
            </a:r>
            <a:r>
              <a:rPr lang="en-US" sz="1400" dirty="0">
                <a:latin typeface="Source Sans Pro" panose="020B0503030403020204" pitchFamily="34" charset="0"/>
                <a:ea typeface="Source Sans Pro" panose="020B0503030403020204" pitchFamily="34" charset="0"/>
              </a:rPr>
              <a:t> time distributions executed 10 times using one OpenMP thread per core (left).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noisier, but there is no significant observation of measurable overhead. The right figure shows the time distributions using two OpenMP threads per core.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both noisier and longer tailed, and does show an observation of overhead, averaging about 0.2752 seconds, or 0.5%.</a:t>
            </a:r>
          </a:p>
        </p:txBody>
      </p:sp>
      <p:cxnSp>
        <p:nvCxnSpPr>
          <p:cNvPr id="8" name="Straight Connector 7">
            <a:extLst>
              <a:ext uri="{FF2B5EF4-FFF2-40B4-BE49-F238E27FC236}">
                <a16:creationId xmlns:a16="http://schemas.microsoft.com/office/drawing/2014/main" id="{B41BEEDA-9AD3-CC3C-BBD6-70C0BA05D635}"/>
              </a:ext>
            </a:extLst>
          </p:cNvPr>
          <p:cNvCxnSpPr/>
          <p:nvPr/>
        </p:nvCxnSpPr>
        <p:spPr>
          <a:xfrm>
            <a:off x="2897579"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D4A95C-F17F-E964-3681-C69C0F887F2D}"/>
              </a:ext>
            </a:extLst>
          </p:cNvPr>
          <p:cNvCxnSpPr/>
          <p:nvPr/>
        </p:nvCxnSpPr>
        <p:spPr>
          <a:xfrm>
            <a:off x="7135091"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9700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21887</TotalTime>
  <Words>1649</Words>
  <Application>Microsoft Macintosh PowerPoint</Application>
  <PresentationFormat>Widescreen</PresentationFormat>
  <Paragraphs>138</Paragraphs>
  <Slides>18</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Source Sans Pro Semibold</vt:lpstr>
      <vt:lpstr>Source Sans Pro</vt:lpstr>
      <vt:lpstr>Arial</vt:lpstr>
      <vt:lpstr>System Font Regular</vt:lpstr>
      <vt:lpstr>Calibri</vt:lpstr>
      <vt:lpstr>Wingdings</vt:lpstr>
      <vt:lpstr>Courier New</vt:lpstr>
      <vt:lpstr>Fira Sans</vt:lpstr>
      <vt:lpstr>Office Theme</vt:lpstr>
      <vt:lpstr>PowerPoint Presentation</vt:lpstr>
      <vt:lpstr>Performance Analysis Perspective on Monitoring</vt:lpstr>
      <vt:lpstr>(Mis)Configuration – what could possibly go wrong?</vt:lpstr>
      <vt:lpstr>ZeroSum: User Space Monitoring of Resource Utilization and Contention</vt:lpstr>
      <vt:lpstr>ZeroSum Functionality </vt:lpstr>
      <vt:lpstr>Example Output – miniQMC (OpenMP target offload) on Frontier (OLCF)</vt:lpstr>
      <vt:lpstr>Example Output – miniQMC (OpenMP target offload) on Frontier (OLCF)</vt:lpstr>
      <vt:lpstr>Evaluation / Example usage</vt:lpstr>
      <vt:lpstr>Overhead – less than 0.5% in resource constrained example</vt:lpstr>
      <vt:lpstr>Summary views of collected data – 64 GCDs, XGC running on Frontier</vt:lpstr>
      <vt:lpstr>Summary views of collected data – 896 HWTs, XGC running on Frontier</vt:lpstr>
      <vt:lpstr>MPI P2P data</vt:lpstr>
      <vt:lpstr>Successful Use Cases</vt:lpstr>
      <vt:lpstr>Deadlock detection – at scale</vt:lpstr>
      <vt:lpstr>Example: XGC deadlocked on Perlmutter with 512 ranks</vt:lpstr>
      <vt:lpstr>HWLOC integration with utilization data</vt:lpstr>
      <vt:lpstr>HWLOC integration with utilization data – GPU data</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254</cp:revision>
  <dcterms:created xsi:type="dcterms:W3CDTF">2022-05-29T02:25:42Z</dcterms:created>
  <dcterms:modified xsi:type="dcterms:W3CDTF">2024-11-13T20:39:21Z</dcterms:modified>
</cp:coreProperties>
</file>