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256" r:id="rId2"/>
    <p:sldId id="257" r:id="rId3"/>
    <p:sldId id="258" r:id="rId4"/>
    <p:sldId id="259" r:id="rId5"/>
    <p:sldId id="305" r:id="rId6"/>
    <p:sldId id="307" r:id="rId7"/>
    <p:sldId id="336" r:id="rId8"/>
    <p:sldId id="343" r:id="rId9"/>
    <p:sldId id="344" r:id="rId10"/>
    <p:sldId id="339" r:id="rId11"/>
    <p:sldId id="355" r:id="rId12"/>
    <p:sldId id="356" r:id="rId13"/>
    <p:sldId id="345" r:id="rId14"/>
    <p:sldId id="341" r:id="rId15"/>
    <p:sldId id="347" r:id="rId16"/>
    <p:sldId id="348" r:id="rId17"/>
    <p:sldId id="351" r:id="rId18"/>
    <p:sldId id="352" r:id="rId19"/>
    <p:sldId id="353" r:id="rId20"/>
    <p:sldId id="354" r:id="rId21"/>
    <p:sldId id="357" r:id="rId22"/>
    <p:sldId id="358" r:id="rId23"/>
    <p:sldId id="359" r:id="rId24"/>
    <p:sldId id="360" r:id="rId25"/>
    <p:sldId id="365" r:id="rId26"/>
    <p:sldId id="260" r:id="rId27"/>
    <p:sldId id="366" r:id="rId28"/>
    <p:sldId id="362" r:id="rId29"/>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9"/>
    <p:restoredTop sz="76132"/>
  </p:normalViewPr>
  <p:slideViewPr>
    <p:cSldViewPr snapToGrid="0" snapToObjects="1">
      <p:cViewPr varScale="1">
        <p:scale>
          <a:sx n="127" d="100"/>
          <a:sy n="127" d="100"/>
        </p:scale>
        <p:origin x="1184"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95118F-9A10-6D4A-80EA-F6E7C8B478B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CF47FB2-4616-3348-91F7-3CB86778F9DB}"/>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58930D0-16F7-3042-B8B0-35BD6E626C1D}" type="datetimeFigureOut">
              <a:rPr lang="en-US" altLang="en-US"/>
              <a:pPr/>
              <a:t>6/19/18</a:t>
            </a:fld>
            <a:endParaRPr lang="en-US" altLang="en-US"/>
          </a:p>
        </p:txBody>
      </p:sp>
      <p:sp>
        <p:nvSpPr>
          <p:cNvPr id="4" name="Footer Placeholder 3">
            <a:extLst>
              <a:ext uri="{FF2B5EF4-FFF2-40B4-BE49-F238E27FC236}">
                <a16:creationId xmlns:a16="http://schemas.microsoft.com/office/drawing/2014/main" id="{8062CFCB-B736-A84E-A167-33D41B303139}"/>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10FA448E-2B89-FE4E-8182-FE2CA1D31AA4}"/>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1471885-6562-4242-A5B2-2363D659780D}"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E9C482-9B40-7640-88E2-33C48ACD1A3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5F79C04A-36FD-4642-9B80-19D040B4AA9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726303F-28AD-FC40-BF84-FBED2FDD8A6F}" type="datetimeFigureOut">
              <a:rPr lang="en-US" altLang="en-US"/>
              <a:pPr/>
              <a:t>6/19/18</a:t>
            </a:fld>
            <a:endParaRPr lang="en-US" altLang="en-US"/>
          </a:p>
        </p:txBody>
      </p:sp>
      <p:sp>
        <p:nvSpPr>
          <p:cNvPr id="4" name="Slide Image Placeholder 3">
            <a:extLst>
              <a:ext uri="{FF2B5EF4-FFF2-40B4-BE49-F238E27FC236}">
                <a16:creationId xmlns:a16="http://schemas.microsoft.com/office/drawing/2014/main" id="{702A5BB1-93CD-3B4F-B9AB-71AF366D4E6F}"/>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CD1A2CA-50D3-B84D-9AE4-78152D7F555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1767B77-41A7-3E43-A7AF-2594A166CC7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9ACEF5E-1C1F-414F-ADBF-29DFE6BE346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A66F02A-F0EA-FE44-B0A8-19C1F9E4C9A2}"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nl.gov/person/ian-t-foster"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mcs.anl.gov/person/todd-munson" TargetMode="External"/><Relationship Id="rId5" Type="http://schemas.openxmlformats.org/officeDocument/2006/relationships/hyperlink" Target="https://www.bnl.gov/about/org/kleese-van-dam.php" TargetMode="External"/><Relationship Id="rId4" Type="http://schemas.openxmlformats.org/officeDocument/2006/relationships/hyperlink" Target="https://www.ornl.gov/staff-profile/scott-klask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Point of this slide: introduce the motivation</a:t>
            </a:r>
            <a:r>
              <a:rPr lang="en-US" sz="1200" baseline="0" dirty="0"/>
              <a:t> for the APEX project.  Why was it first funded under the XPRESS project?</a:t>
            </a:r>
          </a:p>
          <a:p>
            <a:r>
              <a:rPr lang="en-US" sz="1200" dirty="0"/>
              <a:t>APEX was originally </a:t>
            </a:r>
            <a:r>
              <a:rPr lang="en-US" sz="1200" baseline="0" dirty="0"/>
              <a:t>designed as a performance measurement library for distributed Asynchronous Tasking Runtimes - specifically HPX.  Some of the challenges include:</a:t>
            </a:r>
          </a:p>
          <a:p>
            <a:pPr marL="285750" indent="-285750">
              <a:buFontTx/>
              <a:buChar char="-"/>
            </a:pPr>
            <a:r>
              <a:rPr lang="en-US" sz="1200" baseline="0" dirty="0"/>
              <a:t>Lightweight measurement (tasks &lt;1ms) </a:t>
            </a:r>
            <a:r>
              <a:rPr lang="mr-IN" sz="1200" baseline="0" dirty="0"/>
              <a:t>–</a:t>
            </a:r>
            <a:r>
              <a:rPr lang="en-US" sz="1200" baseline="0" dirty="0"/>
              <a:t> all libraries want low overhead, but HPX tasks are “ideally” in the ~10ms size, but can be much smaller</a:t>
            </a:r>
          </a:p>
          <a:p>
            <a:pPr marL="285750" indent="-285750">
              <a:buFontTx/>
              <a:buChar char="-"/>
            </a:pPr>
            <a:r>
              <a:rPr lang="en-US" sz="1200" baseline="0" dirty="0"/>
              <a:t>Thread safety </a:t>
            </a:r>
            <a:r>
              <a:rPr lang="mr-IN" sz="1200" baseline="0" dirty="0"/>
              <a:t>–</a:t>
            </a:r>
            <a:r>
              <a:rPr lang="en-US" sz="1200" baseline="0" dirty="0"/>
              <a:t> all libraries require thread safety, but high concurrency demands no shared data between measurement threads</a:t>
            </a:r>
          </a:p>
          <a:p>
            <a:pPr marL="285750" indent="-285750">
              <a:buFontTx/>
              <a:buChar char="-"/>
            </a:pPr>
            <a:r>
              <a:rPr lang="en-US" sz="1200" baseline="0" dirty="0"/>
              <a:t>Distinction between OS threads and HPX threads </a:t>
            </a:r>
            <a:r>
              <a:rPr lang="mr-IN" sz="1200" baseline="0" dirty="0"/>
              <a:t>–</a:t>
            </a:r>
            <a:r>
              <a:rPr lang="en-US" sz="1200" baseline="0" dirty="0"/>
              <a:t> sampling techniques rely on the OS thread context. (i.e. </a:t>
            </a:r>
            <a:r>
              <a:rPr lang="en-US" sz="1200" baseline="0" dirty="0" err="1"/>
              <a:t>callstack</a:t>
            </a:r>
            <a:r>
              <a:rPr lang="en-US" sz="1200" baseline="0" dirty="0"/>
              <a:t>).  But tasks yield, migrate, resume </a:t>
            </a:r>
            <a:r>
              <a:rPr lang="mr-IN" sz="1200" baseline="0" dirty="0"/>
              <a:t>–</a:t>
            </a:r>
            <a:r>
              <a:rPr lang="en-US" sz="1200" baseline="0" dirty="0"/>
              <a:t> OS context is meaningless.</a:t>
            </a:r>
          </a:p>
          <a:p>
            <a:pPr marL="285750" indent="-285750">
              <a:buFontTx/>
              <a:buChar char="-"/>
            </a:pPr>
            <a:r>
              <a:rPr lang="en-US" sz="1200" baseline="0" dirty="0"/>
              <a:t>Lack of a meaningful </a:t>
            </a:r>
            <a:r>
              <a:rPr lang="en-US" sz="1200" baseline="0" dirty="0" err="1"/>
              <a:t>callstack</a:t>
            </a:r>
            <a:r>
              <a:rPr lang="en-US" sz="1200" baseline="0" dirty="0"/>
              <a:t> </a:t>
            </a:r>
            <a:r>
              <a:rPr lang="mr-IN" sz="1200" baseline="0" dirty="0"/>
              <a:t>–</a:t>
            </a:r>
            <a:r>
              <a:rPr lang="en-US" sz="1200" baseline="0" dirty="0"/>
              <a:t> with the exception of “direct actions”, HPX tasks create other tasks, everything is queued and scheduled to run when possible.  The task dependency chain is much more meaningful in HPX.</a:t>
            </a:r>
          </a:p>
          <a:p>
            <a:pPr marL="285750" indent="-285750">
              <a:buFontTx/>
              <a:buChar char="-"/>
            </a:pPr>
            <a:r>
              <a:rPr lang="en-US" sz="1200" baseline="0" dirty="0"/>
              <a:t>Runtime controlled task switching </a:t>
            </a:r>
            <a:r>
              <a:rPr lang="mr-IN" sz="1200" baseline="0" dirty="0"/>
              <a:t>–</a:t>
            </a:r>
            <a:r>
              <a:rPr lang="en-US" sz="1200" baseline="0" dirty="0"/>
              <a:t> when task dependencies aren’t met, the task yields and resumes when they are met </a:t>
            </a:r>
            <a:r>
              <a:rPr lang="mr-IN" sz="1200" baseline="0" dirty="0"/>
              <a:t>–</a:t>
            </a:r>
            <a:r>
              <a:rPr lang="en-US" sz="1200" baseline="0" dirty="0"/>
              <a:t> usually on another CPU core/OS thread, possibly another node (locality) in the allocation. </a:t>
            </a:r>
          </a:p>
          <a:p>
            <a:pPr marL="285750" indent="-285750">
              <a:buFontTx/>
              <a:buChar char="-"/>
            </a:pPr>
            <a:r>
              <a:rPr lang="en-US" sz="1200" baseline="0" dirty="0"/>
              <a:t>Dynamic runtime control </a:t>
            </a:r>
            <a:r>
              <a:rPr lang="mr-IN" sz="1200" baseline="0" dirty="0"/>
              <a:t>–</a:t>
            </a:r>
            <a:r>
              <a:rPr lang="en-US" sz="1200" baseline="0" dirty="0"/>
              <a:t> key requirement </a:t>
            </a:r>
            <a:r>
              <a:rPr lang="mr-IN" sz="1200" baseline="0" dirty="0"/>
              <a:t>–</a:t>
            </a:r>
            <a:r>
              <a:rPr lang="en-US" sz="1200" baseline="0" dirty="0"/>
              <a:t> the measurement system is in service of runtime feedback and control.</a:t>
            </a:r>
          </a:p>
          <a:p>
            <a:endParaRPr lang="en-US" dirty="0"/>
          </a:p>
        </p:txBody>
      </p:sp>
      <p:sp>
        <p:nvSpPr>
          <p:cNvPr id="4" name="Slide Number Placeholder 3"/>
          <p:cNvSpPr>
            <a:spLocks noGrp="1"/>
          </p:cNvSpPr>
          <p:nvPr>
            <p:ph type="sldNum" sz="quarter" idx="10"/>
          </p:nvPr>
        </p:nvSpPr>
        <p:spPr/>
        <p:txBody>
          <a:bodyPr/>
          <a:lstStyle/>
          <a:p>
            <a:fld id="{0A66F02A-F0EA-FE44-B0A8-19C1F9E4C9A2}" type="slidenum">
              <a:rPr lang="en-US" altLang="en-US" smtClean="0"/>
              <a:pPr/>
              <a:t>2</a:t>
            </a:fld>
            <a:endParaRPr lang="en-US" altLang="en-US"/>
          </a:p>
        </p:txBody>
      </p:sp>
    </p:spTree>
    <p:extLst>
      <p:ext uri="{BB962C8B-B14F-4D97-AF65-F5344CB8AC3E}">
        <p14:creationId xmlns:p14="http://schemas.microsoft.com/office/powerpoint/2010/main" val="3558299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66F02A-F0EA-FE44-B0A8-19C1F9E4C9A2}" type="slidenum">
              <a:rPr lang="en-US" altLang="en-US" smtClean="0"/>
              <a:pPr/>
              <a:t>21</a:t>
            </a:fld>
            <a:endParaRPr lang="en-US" altLang="en-US"/>
          </a:p>
        </p:txBody>
      </p:sp>
    </p:spTree>
    <p:extLst>
      <p:ext uri="{BB962C8B-B14F-4D97-AF65-F5344CB8AC3E}">
        <p14:creationId xmlns:p14="http://schemas.microsoft.com/office/powerpoint/2010/main" val="1455362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figures and results are from Jong Choi’s previous work.  The new work uses TAU for MPI, ADIOS measurement, and SOS to aggregate all data in one location.</a:t>
            </a:r>
          </a:p>
        </p:txBody>
      </p:sp>
      <p:sp>
        <p:nvSpPr>
          <p:cNvPr id="4" name="Slide Number Placeholder 3"/>
          <p:cNvSpPr>
            <a:spLocks noGrp="1"/>
          </p:cNvSpPr>
          <p:nvPr>
            <p:ph type="sldNum" sz="quarter" idx="10"/>
          </p:nvPr>
        </p:nvSpPr>
        <p:spPr/>
        <p:txBody>
          <a:bodyPr/>
          <a:lstStyle/>
          <a:p>
            <a:fld id="{0A66F02A-F0EA-FE44-B0A8-19C1F9E4C9A2}" type="slidenum">
              <a:rPr lang="en-US" altLang="en-US" smtClean="0"/>
              <a:pPr/>
              <a:t>22</a:t>
            </a:fld>
            <a:endParaRPr lang="en-US" altLang="en-US"/>
          </a:p>
        </p:txBody>
      </p:sp>
    </p:spTree>
    <p:extLst>
      <p:ext uri="{BB962C8B-B14F-4D97-AF65-F5344CB8AC3E}">
        <p14:creationId xmlns:p14="http://schemas.microsoft.com/office/powerpoint/2010/main" val="3137491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ＭＳ Ｐゴシック" panose="020B0600070205080204" pitchFamily="34" charset="-128"/>
                <a:cs typeface="+mn-cs"/>
              </a:rPr>
              <a:t>Principal Investigators: </a:t>
            </a:r>
            <a:r>
              <a:rPr lang="en-US" sz="1200" b="0" i="0" u="none" strike="noStrike" kern="1200" dirty="0">
                <a:solidFill>
                  <a:schemeClr val="tx1"/>
                </a:solidFill>
                <a:effectLst/>
                <a:latin typeface="+mn-lt"/>
                <a:ea typeface="ＭＳ Ｐゴシック" panose="020B0600070205080204" pitchFamily="34" charset="-128"/>
                <a:cs typeface="+mn-cs"/>
                <a:hlinkClick r:id="rId3"/>
              </a:rPr>
              <a:t>Ian Foster</a:t>
            </a:r>
            <a:r>
              <a:rPr lang="en-US" sz="1200" b="0" i="0" u="none" strike="noStrike" kern="1200" dirty="0">
                <a:solidFill>
                  <a:schemeClr val="tx1"/>
                </a:solidFill>
                <a:effectLst/>
                <a:latin typeface="+mn-lt"/>
                <a:ea typeface="ＭＳ Ｐゴシック" panose="020B0600070205080204" pitchFamily="34" charset="-128"/>
                <a:cs typeface="+mn-cs"/>
              </a:rPr>
              <a:t>, lead, Argonne National Laboratory (ANL); </a:t>
            </a:r>
            <a:r>
              <a:rPr lang="en-US" sz="1200" b="0" i="0" u="none" strike="noStrike" kern="1200" dirty="0">
                <a:solidFill>
                  <a:schemeClr val="tx1"/>
                </a:solidFill>
                <a:effectLst/>
                <a:latin typeface="+mn-lt"/>
                <a:ea typeface="ＭＳ Ｐゴシック" panose="020B0600070205080204" pitchFamily="34" charset="-128"/>
                <a:cs typeface="+mn-cs"/>
                <a:hlinkClick r:id="rId4"/>
              </a:rPr>
              <a:t>Scott Klasky</a:t>
            </a:r>
            <a:r>
              <a:rPr lang="en-US" sz="1200" b="0" i="0" u="none" strike="noStrike" kern="1200" dirty="0">
                <a:solidFill>
                  <a:schemeClr val="tx1"/>
                </a:solidFill>
                <a:effectLst/>
                <a:latin typeface="+mn-lt"/>
                <a:ea typeface="ＭＳ Ｐゴシック" panose="020B0600070205080204" pitchFamily="34" charset="-128"/>
                <a:cs typeface="+mn-cs"/>
              </a:rPr>
              <a:t>, Oak Ridge National Laboratory; </a:t>
            </a:r>
            <a:r>
              <a:rPr lang="en-US" sz="1200" b="0" i="0" u="none" strike="noStrike" kern="1200" dirty="0">
                <a:solidFill>
                  <a:schemeClr val="tx1"/>
                </a:solidFill>
                <a:effectLst/>
                <a:latin typeface="+mn-lt"/>
                <a:ea typeface="ＭＳ Ｐゴシック" panose="020B0600070205080204" pitchFamily="34" charset="-128"/>
                <a:cs typeface="+mn-cs"/>
                <a:hlinkClick r:id="rId5"/>
              </a:rPr>
              <a:t>Kerstin Kleese van Dam</a:t>
            </a:r>
            <a:r>
              <a:rPr lang="en-US" sz="1200" b="0" i="0" u="none" strike="noStrike" kern="1200" dirty="0">
                <a:solidFill>
                  <a:schemeClr val="tx1"/>
                </a:solidFill>
                <a:effectLst/>
                <a:latin typeface="+mn-lt"/>
                <a:ea typeface="ＭＳ Ｐゴシック" panose="020B0600070205080204" pitchFamily="34" charset="-128"/>
                <a:cs typeface="+mn-cs"/>
              </a:rPr>
              <a:t>, Brookhaven National Laboratory; </a:t>
            </a:r>
            <a:r>
              <a:rPr lang="en-US" sz="1200" b="0" i="0" u="none" strike="noStrike" kern="1200" dirty="0">
                <a:solidFill>
                  <a:schemeClr val="tx1"/>
                </a:solidFill>
                <a:effectLst/>
                <a:latin typeface="+mn-lt"/>
                <a:ea typeface="ＭＳ Ｐゴシック" panose="020B0600070205080204" pitchFamily="34" charset="-128"/>
                <a:cs typeface="+mn-cs"/>
                <a:hlinkClick r:id="rId6"/>
              </a:rPr>
              <a:t>Todd Munson</a:t>
            </a:r>
            <a:r>
              <a:rPr lang="en-US" sz="1200" b="0" i="0" u="none" strike="noStrike" kern="1200" dirty="0">
                <a:solidFill>
                  <a:schemeClr val="tx1"/>
                </a:solidFill>
                <a:effectLst/>
                <a:latin typeface="+mn-lt"/>
                <a:ea typeface="ＭＳ Ｐゴシック" panose="020B0600070205080204" pitchFamily="34" charset="-128"/>
                <a:cs typeface="+mn-cs"/>
              </a:rPr>
              <a:t>, ANL</a:t>
            </a:r>
            <a:endParaRPr lang="en-US" dirty="0"/>
          </a:p>
        </p:txBody>
      </p:sp>
      <p:sp>
        <p:nvSpPr>
          <p:cNvPr id="4" name="Slide Number Placeholder 3"/>
          <p:cNvSpPr>
            <a:spLocks noGrp="1"/>
          </p:cNvSpPr>
          <p:nvPr>
            <p:ph type="sldNum" sz="quarter" idx="10"/>
          </p:nvPr>
        </p:nvSpPr>
        <p:spPr/>
        <p:txBody>
          <a:bodyPr/>
          <a:lstStyle/>
          <a:p>
            <a:fld id="{0A66F02A-F0EA-FE44-B0A8-19C1F9E4C9A2}" type="slidenum">
              <a:rPr lang="en-US" altLang="en-US" smtClean="0"/>
              <a:pPr/>
              <a:t>23</a:t>
            </a:fld>
            <a:endParaRPr lang="en-US" altLang="en-US"/>
          </a:p>
        </p:txBody>
      </p:sp>
    </p:spTree>
    <p:extLst>
      <p:ext uri="{BB962C8B-B14F-4D97-AF65-F5344CB8AC3E}">
        <p14:creationId xmlns:p14="http://schemas.microsoft.com/office/powerpoint/2010/main" val="2671913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bulletize this</a:t>
            </a:r>
          </a:p>
        </p:txBody>
      </p:sp>
      <p:sp>
        <p:nvSpPr>
          <p:cNvPr id="4" name="Slide Number Placeholder 3"/>
          <p:cNvSpPr>
            <a:spLocks noGrp="1"/>
          </p:cNvSpPr>
          <p:nvPr>
            <p:ph type="sldNum" sz="quarter" idx="10"/>
          </p:nvPr>
        </p:nvSpPr>
        <p:spPr/>
        <p:txBody>
          <a:bodyPr/>
          <a:lstStyle/>
          <a:p>
            <a:fld id="{0A66F02A-F0EA-FE44-B0A8-19C1F9E4C9A2}" type="slidenum">
              <a:rPr lang="en-US" altLang="en-US" smtClean="0"/>
              <a:pPr/>
              <a:t>24</a:t>
            </a:fld>
            <a:endParaRPr lang="en-US" altLang="en-US"/>
          </a:p>
        </p:txBody>
      </p:sp>
    </p:spTree>
    <p:extLst>
      <p:ext uri="{BB962C8B-B14F-4D97-AF65-F5344CB8AC3E}">
        <p14:creationId xmlns:p14="http://schemas.microsoft.com/office/powerpoint/2010/main" val="2714039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51598F-C601-9040-8FF6-E629D021FC1E}" type="slidenum">
              <a:rPr lang="en-US" smtClean="0"/>
              <a:t>25</a:t>
            </a:fld>
            <a:endParaRPr lang="en-US"/>
          </a:p>
        </p:txBody>
      </p:sp>
    </p:spTree>
    <p:extLst>
      <p:ext uri="{BB962C8B-B14F-4D97-AF65-F5344CB8AC3E}">
        <p14:creationId xmlns:p14="http://schemas.microsoft.com/office/powerpoint/2010/main" val="2635407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Trace collection used by ADIOS project for synthetic application generation</a:t>
            </a:r>
          </a:p>
        </p:txBody>
      </p:sp>
      <p:sp>
        <p:nvSpPr>
          <p:cNvPr id="4" name="Slide Number Placeholder 3"/>
          <p:cNvSpPr>
            <a:spLocks noGrp="1"/>
          </p:cNvSpPr>
          <p:nvPr>
            <p:ph type="sldNum" sz="quarter" idx="10"/>
          </p:nvPr>
        </p:nvSpPr>
        <p:spPr/>
        <p:txBody>
          <a:bodyPr/>
          <a:lstStyle/>
          <a:p>
            <a:fld id="{C051598F-C601-9040-8FF6-E629D021FC1E}" type="slidenum">
              <a:rPr lang="en-US" smtClean="0"/>
              <a:t>26</a:t>
            </a:fld>
            <a:endParaRPr lang="en-US"/>
          </a:p>
        </p:txBody>
      </p:sp>
    </p:spTree>
    <p:extLst>
      <p:ext uri="{BB962C8B-B14F-4D97-AF65-F5344CB8AC3E}">
        <p14:creationId xmlns:p14="http://schemas.microsoft.com/office/powerpoint/2010/main" val="833538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Collaboration with BNL</a:t>
            </a:r>
          </a:p>
        </p:txBody>
      </p:sp>
      <p:sp>
        <p:nvSpPr>
          <p:cNvPr id="4" name="Slide Number Placeholder 3"/>
          <p:cNvSpPr>
            <a:spLocks noGrp="1"/>
          </p:cNvSpPr>
          <p:nvPr>
            <p:ph type="sldNum" sz="quarter" idx="10"/>
          </p:nvPr>
        </p:nvSpPr>
        <p:spPr/>
        <p:txBody>
          <a:bodyPr/>
          <a:lstStyle/>
          <a:p>
            <a:fld id="{0A66F02A-F0EA-FE44-B0A8-19C1F9E4C9A2}" type="slidenum">
              <a:rPr lang="en-US" altLang="en-US" smtClean="0"/>
              <a:pPr/>
              <a:t>28</a:t>
            </a:fld>
            <a:endParaRPr lang="en-US" altLang="en-US"/>
          </a:p>
        </p:txBody>
      </p:sp>
    </p:spTree>
    <p:extLst>
      <p:ext uri="{BB962C8B-B14F-4D97-AF65-F5344CB8AC3E}">
        <p14:creationId xmlns:p14="http://schemas.microsoft.com/office/powerpoint/2010/main" val="1904534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graphical representation of the APEX architecture.</a:t>
            </a:r>
          </a:p>
          <a:p>
            <a:r>
              <a:rPr lang="en-US" baseline="0" dirty="0"/>
              <a:t>The application and HPX are sending synchronous events through the APEX API to the synchronous Introspection layer.</a:t>
            </a:r>
          </a:p>
          <a:p>
            <a:r>
              <a:rPr lang="en-US" baseline="0" dirty="0"/>
              <a:t>In addition, APEX is asynchronously measuring the OS, hardware, etc. to monitor node “health”.</a:t>
            </a:r>
          </a:p>
          <a:p>
            <a:r>
              <a:rPr lang="en-US" baseline="0" dirty="0"/>
              <a:t>The APEX performance state is asynchronously updated by processing the performance measurements.</a:t>
            </a:r>
          </a:p>
          <a:p>
            <a:r>
              <a:rPr lang="en-US" baseline="0" dirty="0"/>
              <a:t>The policy engine monitors the performance state, and executes policies that potentially modify runtime and/or application behavior.</a:t>
            </a:r>
          </a:p>
          <a:p>
            <a:r>
              <a:rPr lang="en-US" baseline="0" dirty="0"/>
              <a:t>The APEX state is optionally written to disk for post-mortem analysis, either as TAU profiles, OTF2 traces, CSV, or other forms of output.</a:t>
            </a:r>
            <a:endParaRPr lang="en-US" dirty="0"/>
          </a:p>
          <a:p>
            <a:endParaRPr lang="en-US" dirty="0"/>
          </a:p>
        </p:txBody>
      </p:sp>
      <p:sp>
        <p:nvSpPr>
          <p:cNvPr id="4" name="Slide Number Placeholder 3"/>
          <p:cNvSpPr>
            <a:spLocks noGrp="1"/>
          </p:cNvSpPr>
          <p:nvPr>
            <p:ph type="sldNum" sz="quarter" idx="10"/>
          </p:nvPr>
        </p:nvSpPr>
        <p:spPr/>
        <p:txBody>
          <a:bodyPr/>
          <a:lstStyle/>
          <a:p>
            <a:fld id="{0A66F02A-F0EA-FE44-B0A8-19C1F9E4C9A2}" type="slidenum">
              <a:rPr lang="en-US" altLang="en-US" smtClean="0"/>
              <a:pPr/>
              <a:t>4</a:t>
            </a:fld>
            <a:endParaRPr lang="en-US" altLang="en-US"/>
          </a:p>
        </p:txBody>
      </p:sp>
    </p:spTree>
    <p:extLst>
      <p:ext uri="{BB962C8B-B14F-4D97-AF65-F5344CB8AC3E}">
        <p14:creationId xmlns:p14="http://schemas.microsoft.com/office/powerpoint/2010/main" val="37087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a:t>
            </a:r>
            <a:r>
              <a:rPr lang="en-US" dirty="0" err="1"/>
              <a:t>Octotiger</a:t>
            </a:r>
            <a:r>
              <a:rPr lang="en-US" dirty="0"/>
              <a:t> application running on 1000 nodes of Cori (68k cores), before the grid partitioning was optimized</a:t>
            </a:r>
          </a:p>
        </p:txBody>
      </p:sp>
      <p:sp>
        <p:nvSpPr>
          <p:cNvPr id="4" name="Slide Number Placeholder 3"/>
          <p:cNvSpPr>
            <a:spLocks noGrp="1"/>
          </p:cNvSpPr>
          <p:nvPr>
            <p:ph type="sldNum" sz="quarter" idx="10"/>
          </p:nvPr>
        </p:nvSpPr>
        <p:spPr/>
        <p:txBody>
          <a:bodyPr/>
          <a:lstStyle/>
          <a:p>
            <a:fld id="{0A66F02A-F0EA-FE44-B0A8-19C1F9E4C9A2}" type="slidenum">
              <a:rPr lang="en-US" altLang="en-US" smtClean="0"/>
              <a:pPr/>
              <a:t>8</a:t>
            </a:fld>
            <a:endParaRPr lang="en-US" altLang="en-US"/>
          </a:p>
        </p:txBody>
      </p:sp>
    </p:spTree>
    <p:extLst>
      <p:ext uri="{BB962C8B-B14F-4D97-AF65-F5344CB8AC3E}">
        <p14:creationId xmlns:p14="http://schemas.microsoft.com/office/powerpoint/2010/main" val="310857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This shows the </a:t>
            </a:r>
            <a:r>
              <a:rPr lang="en-US" dirty="0" err="1"/>
              <a:t>Octotiger</a:t>
            </a:r>
            <a:r>
              <a:rPr lang="en-US" dirty="0"/>
              <a:t> application running on 1000 nodes of Cori (68k cores), after the grid partitioning was optimized</a:t>
            </a:r>
          </a:p>
          <a:p>
            <a:endParaRPr lang="en-US" dirty="0"/>
          </a:p>
        </p:txBody>
      </p:sp>
      <p:sp>
        <p:nvSpPr>
          <p:cNvPr id="4" name="Slide Number Placeholder 3"/>
          <p:cNvSpPr>
            <a:spLocks noGrp="1"/>
          </p:cNvSpPr>
          <p:nvPr>
            <p:ph type="sldNum" sz="quarter" idx="10"/>
          </p:nvPr>
        </p:nvSpPr>
        <p:spPr/>
        <p:txBody>
          <a:bodyPr/>
          <a:lstStyle/>
          <a:p>
            <a:fld id="{0A66F02A-F0EA-FE44-B0A8-19C1F9E4C9A2}" type="slidenum">
              <a:rPr lang="en-US" altLang="en-US" smtClean="0"/>
              <a:pPr/>
              <a:t>9</a:t>
            </a:fld>
            <a:endParaRPr lang="en-US" altLang="en-US"/>
          </a:p>
        </p:txBody>
      </p:sp>
    </p:spTree>
    <p:extLst>
      <p:ext uri="{BB962C8B-B14F-4D97-AF65-F5344CB8AC3E}">
        <p14:creationId xmlns:p14="http://schemas.microsoft.com/office/powerpoint/2010/main" val="3487470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Octotiger</a:t>
            </a:r>
            <a:endParaRPr lang="en-US" dirty="0"/>
          </a:p>
        </p:txBody>
      </p:sp>
      <p:sp>
        <p:nvSpPr>
          <p:cNvPr id="4" name="Slide Number Placeholder 3"/>
          <p:cNvSpPr>
            <a:spLocks noGrp="1"/>
          </p:cNvSpPr>
          <p:nvPr>
            <p:ph type="sldNum" sz="quarter" idx="10"/>
          </p:nvPr>
        </p:nvSpPr>
        <p:spPr/>
        <p:txBody>
          <a:bodyPr/>
          <a:lstStyle/>
          <a:p>
            <a:fld id="{0A66F02A-F0EA-FE44-B0A8-19C1F9E4C9A2}" type="slidenum">
              <a:rPr lang="en-US" altLang="en-US" smtClean="0"/>
              <a:pPr/>
              <a:t>10</a:t>
            </a:fld>
            <a:endParaRPr lang="en-US" altLang="en-US"/>
          </a:p>
        </p:txBody>
      </p:sp>
    </p:spTree>
    <p:extLst>
      <p:ext uri="{BB962C8B-B14F-4D97-AF65-F5344CB8AC3E}">
        <p14:creationId xmlns:p14="http://schemas.microsoft.com/office/powerpoint/2010/main" val="1800532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strategy is why offline is slower than online - </a:t>
            </a:r>
            <a:r>
              <a:rPr lang="en-US" dirty="0" err="1"/>
              <a:t>Rhs_norm</a:t>
            </a:r>
            <a:r>
              <a:rPr lang="en-US" dirty="0"/>
              <a:t>, </a:t>
            </a:r>
            <a:r>
              <a:rPr lang="en-US" dirty="0" err="1"/>
              <a:t>error_norm</a:t>
            </a:r>
            <a:r>
              <a:rPr lang="en-US" dirty="0"/>
              <a:t>, initialize, </a:t>
            </a:r>
            <a:r>
              <a:rPr lang="en-US" dirty="0" err="1"/>
              <a:t>exact_rhs</a:t>
            </a:r>
            <a:r>
              <a:rPr lang="en-US" dirty="0"/>
              <a:t>, </a:t>
            </a:r>
            <a:r>
              <a:rPr lang="en-US" dirty="0" err="1"/>
              <a:t>print_results</a:t>
            </a:r>
            <a:r>
              <a:rPr lang="en-US" baseline="0" dirty="0"/>
              <a:t> (5) kernels did not converge</a:t>
            </a:r>
            <a:endParaRPr lang="en-US" dirty="0"/>
          </a:p>
          <a:p>
            <a:endParaRPr lang="en-US" dirty="0"/>
          </a:p>
          <a:p>
            <a:r>
              <a:rPr lang="en-US" dirty="0"/>
              <a:t>SP execution</a:t>
            </a:r>
            <a:r>
              <a:rPr lang="en-US" baseline="0" dirty="0"/>
              <a:t> time graph across all power caps</a:t>
            </a:r>
          </a:p>
          <a:p>
            <a:r>
              <a:rPr lang="en-US" baseline="0" dirty="0"/>
              <a:t>Data set B</a:t>
            </a:r>
          </a:p>
          <a:p>
            <a:r>
              <a:rPr lang="en-US" baseline="0" dirty="0"/>
              <a:t>Intel </a:t>
            </a:r>
            <a:r>
              <a:rPr lang="en-US" baseline="0" dirty="0" err="1"/>
              <a:t>Sandybridge</a:t>
            </a:r>
            <a:endParaRPr lang="en-US" dirty="0"/>
          </a:p>
        </p:txBody>
      </p:sp>
      <p:sp>
        <p:nvSpPr>
          <p:cNvPr id="4" name="Slide Number Placeholder 3"/>
          <p:cNvSpPr>
            <a:spLocks noGrp="1"/>
          </p:cNvSpPr>
          <p:nvPr>
            <p:ph type="sldNum" sz="quarter" idx="10"/>
          </p:nvPr>
        </p:nvSpPr>
        <p:spPr/>
        <p:txBody>
          <a:bodyPr/>
          <a:lstStyle/>
          <a:p>
            <a:fld id="{0A66F02A-F0EA-FE44-B0A8-19C1F9E4C9A2}" type="slidenum">
              <a:rPr lang="en-US" altLang="en-US" smtClean="0"/>
              <a:pPr/>
              <a:t>12</a:t>
            </a:fld>
            <a:endParaRPr lang="en-US" altLang="en-US"/>
          </a:p>
        </p:txBody>
      </p:sp>
    </p:spTree>
    <p:extLst>
      <p:ext uri="{BB962C8B-B14F-4D97-AF65-F5344CB8AC3E}">
        <p14:creationId xmlns:p14="http://schemas.microsoft.com/office/powerpoint/2010/main" val="1679697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a:t>
            </a:r>
            <a:r>
              <a:rPr lang="en-US" dirty="0" err="1"/>
              <a:t>octotiger</a:t>
            </a:r>
            <a:r>
              <a:rPr lang="en-US" dirty="0"/>
              <a:t> application running on </a:t>
            </a:r>
            <a:r>
              <a:rPr lang="en-US" dirty="0" err="1"/>
              <a:t>Talapas</a:t>
            </a:r>
            <a:r>
              <a:rPr lang="en-US" dirty="0"/>
              <a:t> using a parcel coalescing policy.  Rather than send every individual P2P message between nodes, messages are queued until the queue depth is reached or a timeout.  This policy tunes those two parameters, the queue depth and the timeout. This work is being updated in APEX/HPX to use a different response variable to tune with.</a:t>
            </a:r>
          </a:p>
        </p:txBody>
      </p:sp>
      <p:sp>
        <p:nvSpPr>
          <p:cNvPr id="4" name="Slide Number Placeholder 3"/>
          <p:cNvSpPr>
            <a:spLocks noGrp="1"/>
          </p:cNvSpPr>
          <p:nvPr>
            <p:ph type="sldNum" sz="quarter" idx="10"/>
          </p:nvPr>
        </p:nvSpPr>
        <p:spPr/>
        <p:txBody>
          <a:bodyPr/>
          <a:lstStyle/>
          <a:p>
            <a:fld id="{0A66F02A-F0EA-FE44-B0A8-19C1F9E4C9A2}" type="slidenum">
              <a:rPr lang="en-US" altLang="en-US" smtClean="0"/>
              <a:pPr/>
              <a:t>13</a:t>
            </a:fld>
            <a:endParaRPr lang="en-US" altLang="en-US"/>
          </a:p>
        </p:txBody>
      </p:sp>
    </p:spTree>
    <p:extLst>
      <p:ext uri="{BB962C8B-B14F-4D97-AF65-F5344CB8AC3E}">
        <p14:creationId xmlns:p14="http://schemas.microsoft.com/office/powerpoint/2010/main" val="1718928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66F02A-F0EA-FE44-B0A8-19C1F9E4C9A2}" type="slidenum">
              <a:rPr lang="en-US" altLang="en-US" smtClean="0"/>
              <a:pPr/>
              <a:t>14</a:t>
            </a:fld>
            <a:endParaRPr lang="en-US" altLang="en-US"/>
          </a:p>
        </p:txBody>
      </p:sp>
    </p:spTree>
    <p:extLst>
      <p:ext uri="{BB962C8B-B14F-4D97-AF65-F5344CB8AC3E}">
        <p14:creationId xmlns:p14="http://schemas.microsoft.com/office/powerpoint/2010/main" val="791367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Fibonacci computation from HPX, using 4 threads.  This video shows a short session interacting with the new viewer from Arizona.  Zooming in/out, scrolling, selecting tasks and seeing its dependencies and children.</a:t>
            </a:r>
          </a:p>
        </p:txBody>
      </p:sp>
      <p:sp>
        <p:nvSpPr>
          <p:cNvPr id="4" name="Slide Number Placeholder 3"/>
          <p:cNvSpPr>
            <a:spLocks noGrp="1"/>
          </p:cNvSpPr>
          <p:nvPr>
            <p:ph type="sldNum" sz="quarter" idx="10"/>
          </p:nvPr>
        </p:nvSpPr>
        <p:spPr/>
        <p:txBody>
          <a:bodyPr/>
          <a:lstStyle/>
          <a:p>
            <a:fld id="{0A66F02A-F0EA-FE44-B0A8-19C1F9E4C9A2}" type="slidenum">
              <a:rPr lang="en-US" altLang="en-US" smtClean="0"/>
              <a:pPr/>
              <a:t>16</a:t>
            </a:fld>
            <a:endParaRPr lang="en-US" altLang="en-US"/>
          </a:p>
        </p:txBody>
      </p:sp>
    </p:spTree>
    <p:extLst>
      <p:ext uri="{BB962C8B-B14F-4D97-AF65-F5344CB8AC3E}">
        <p14:creationId xmlns:p14="http://schemas.microsoft.com/office/powerpoint/2010/main" val="2115431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A17856-2E3D-924A-B24B-A3EA8D2821BE}"/>
              </a:ext>
            </a:extLst>
          </p:cNvPr>
          <p:cNvSpPr/>
          <p:nvPr userDrawn="1"/>
        </p:nvSpPr>
        <p:spPr>
          <a:xfrm>
            <a:off x="0" y="0"/>
            <a:ext cx="9144000" cy="1733384"/>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a:extLst>
              <a:ext uri="{FF2B5EF4-FFF2-40B4-BE49-F238E27FC236}">
                <a16:creationId xmlns:a16="http://schemas.microsoft.com/office/drawing/2014/main" id="{8A6383C2-12EC-7E4A-9788-938DCEE25A01}"/>
              </a:ext>
            </a:extLst>
          </p:cNvPr>
          <p:cNvSpPr/>
          <p:nvPr/>
        </p:nvSpPr>
        <p:spPr>
          <a:xfrm>
            <a:off x="0" y="4767262"/>
            <a:ext cx="9144000" cy="376238"/>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1789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1850477"/>
            <a:ext cx="6400800" cy="1314450"/>
          </a:xfrm>
        </p:spPr>
        <p:txBody>
          <a:bodyPr>
            <a:normAutofit/>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Footer Placeholder 4">
            <a:extLst>
              <a:ext uri="{FF2B5EF4-FFF2-40B4-BE49-F238E27FC236}">
                <a16:creationId xmlns:a16="http://schemas.microsoft.com/office/drawing/2014/main" id="{FC59C7DC-93FA-8C4E-8229-8038A40CCA4C}"/>
              </a:ext>
            </a:extLst>
          </p:cNvPr>
          <p:cNvSpPr>
            <a:spLocks noGrp="1"/>
          </p:cNvSpPr>
          <p:nvPr>
            <p:ph type="ftr" sz="quarter" idx="11"/>
          </p:nvPr>
        </p:nvSpPr>
        <p:spPr>
          <a:xfrm>
            <a:off x="0" y="4776787"/>
            <a:ext cx="6019800" cy="366713"/>
          </a:xfrm>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B7F18DFC-DD28-E742-B9D6-2E6C03C3523F}"/>
              </a:ext>
            </a:extLst>
          </p:cNvPr>
          <p:cNvSpPr>
            <a:spLocks noGrp="1"/>
          </p:cNvSpPr>
          <p:nvPr>
            <p:ph type="sldNum" sz="quarter" idx="12"/>
          </p:nvPr>
        </p:nvSpPr>
        <p:spPr/>
        <p:txBody>
          <a:bodyPr/>
          <a:lstStyle>
            <a:lvl1pPr>
              <a:defRPr/>
            </a:lvl1pPr>
          </a:lstStyle>
          <a:p>
            <a:fld id="{529F7ADF-05FA-8747-89D6-6A58BD53D3B9}" type="slidenum">
              <a:rPr lang="en-US" altLang="en-US"/>
              <a:pPr/>
              <a:t>‹#›</a:t>
            </a:fld>
            <a:endParaRPr lang="en-US" altLang="en-US"/>
          </a:p>
        </p:txBody>
      </p:sp>
      <p:pic>
        <p:nvPicPr>
          <p:cNvPr id="8" name="Picture 5" descr="UO_logo.png">
            <a:extLst>
              <a:ext uri="{FF2B5EF4-FFF2-40B4-BE49-F238E27FC236}">
                <a16:creationId xmlns:a16="http://schemas.microsoft.com/office/drawing/2014/main" id="{3DD897A4-0C7C-564E-A213-4271E6B155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09006" y="3779783"/>
            <a:ext cx="4725987"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331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B8638-BA51-9F4D-AE9F-065E76008466}"/>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E69E3909-896D-9144-A5F9-7910B615462E}" type="datetime1">
              <a:rPr lang="en-US" altLang="en-US" smtClean="0"/>
              <a:t>6/19/18</a:t>
            </a:fld>
            <a:endParaRPr lang="en-US" altLang="en-US"/>
          </a:p>
        </p:txBody>
      </p:sp>
      <p:sp>
        <p:nvSpPr>
          <p:cNvPr id="5" name="Footer Placeholder 4">
            <a:extLst>
              <a:ext uri="{FF2B5EF4-FFF2-40B4-BE49-F238E27FC236}">
                <a16:creationId xmlns:a16="http://schemas.microsoft.com/office/drawing/2014/main" id="{794E1083-B830-F94C-8FA8-9D035D8668E1}"/>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5524B3E-5835-A446-807B-942F0A034097}"/>
              </a:ext>
            </a:extLst>
          </p:cNvPr>
          <p:cNvSpPr>
            <a:spLocks noGrp="1"/>
          </p:cNvSpPr>
          <p:nvPr>
            <p:ph type="sldNum" sz="quarter" idx="12"/>
          </p:nvPr>
        </p:nvSpPr>
        <p:spPr/>
        <p:txBody>
          <a:bodyPr/>
          <a:lstStyle>
            <a:lvl1pPr>
              <a:defRPr/>
            </a:lvl1pPr>
          </a:lstStyle>
          <a:p>
            <a:fld id="{DAAE2A6F-F00D-3145-9ABF-E482CD0B6C0D}" type="slidenum">
              <a:rPr lang="en-US" altLang="en-US"/>
              <a:pPr/>
              <a:t>‹#›</a:t>
            </a:fld>
            <a:endParaRPr lang="en-US" altLang="en-US"/>
          </a:p>
        </p:txBody>
      </p:sp>
    </p:spTree>
    <p:extLst>
      <p:ext uri="{BB962C8B-B14F-4D97-AF65-F5344CB8AC3E}">
        <p14:creationId xmlns:p14="http://schemas.microsoft.com/office/powerpoint/2010/main" val="180502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05D99-A488-9542-843D-CD15ED4C1D79}"/>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4CBA9739-A298-9A41-911C-058C932055CE}" type="datetime1">
              <a:rPr lang="en-US" altLang="en-US" smtClean="0"/>
              <a:t>6/19/18</a:t>
            </a:fld>
            <a:endParaRPr lang="en-US" altLang="en-US"/>
          </a:p>
        </p:txBody>
      </p:sp>
      <p:sp>
        <p:nvSpPr>
          <p:cNvPr id="5" name="Footer Placeholder 4">
            <a:extLst>
              <a:ext uri="{FF2B5EF4-FFF2-40B4-BE49-F238E27FC236}">
                <a16:creationId xmlns:a16="http://schemas.microsoft.com/office/drawing/2014/main" id="{E6CD484B-4A4E-774D-9565-144F045EBF4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2D3A17F-FBC7-E448-AF74-3D3685BB222A}"/>
              </a:ext>
            </a:extLst>
          </p:cNvPr>
          <p:cNvSpPr>
            <a:spLocks noGrp="1"/>
          </p:cNvSpPr>
          <p:nvPr>
            <p:ph type="sldNum" sz="quarter" idx="12"/>
          </p:nvPr>
        </p:nvSpPr>
        <p:spPr/>
        <p:txBody>
          <a:bodyPr/>
          <a:lstStyle>
            <a:lvl1pPr>
              <a:defRPr/>
            </a:lvl1pPr>
          </a:lstStyle>
          <a:p>
            <a:fld id="{9521AF8E-1F1F-EF46-8715-00AD2668E279}" type="slidenum">
              <a:rPr lang="en-US" altLang="en-US"/>
              <a:pPr/>
              <a:t>‹#›</a:t>
            </a:fld>
            <a:endParaRPr lang="en-US" altLang="en-US"/>
          </a:p>
        </p:txBody>
      </p:sp>
    </p:spTree>
    <p:extLst>
      <p:ext uri="{BB962C8B-B14F-4D97-AF65-F5344CB8AC3E}">
        <p14:creationId xmlns:p14="http://schemas.microsoft.com/office/powerpoint/2010/main" val="874069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Click to edit Master title style</a:t>
            </a:r>
          </a:p>
        </p:txBody>
      </p:sp>
      <p:sp>
        <p:nvSpPr>
          <p:cNvPr id="3" name="Content Placeholder 2"/>
          <p:cNvSpPr>
            <a:spLocks noGrp="1"/>
          </p:cNvSpPr>
          <p:nvPr>
            <p:ph idx="1"/>
          </p:nvPr>
        </p:nvSpPr>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AD7862C-C634-A044-BC1C-786E056A1DCD}"/>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457C636B-9A2E-3D48-9047-E5DD967F86CE}" type="datetime1">
              <a:rPr lang="en-US" altLang="en-US" smtClean="0"/>
              <a:t>6/19/18</a:t>
            </a:fld>
            <a:endParaRPr lang="en-US" altLang="en-US"/>
          </a:p>
        </p:txBody>
      </p:sp>
      <p:sp>
        <p:nvSpPr>
          <p:cNvPr id="5" name="Footer Placeholder 4">
            <a:extLst>
              <a:ext uri="{FF2B5EF4-FFF2-40B4-BE49-F238E27FC236}">
                <a16:creationId xmlns:a16="http://schemas.microsoft.com/office/drawing/2014/main" id="{76013AF3-8E9F-D542-8F89-04FEBB5A5666}"/>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9958EFF-D868-774F-9FC5-9867ED8AEA98}"/>
              </a:ext>
            </a:extLst>
          </p:cNvPr>
          <p:cNvSpPr>
            <a:spLocks noGrp="1"/>
          </p:cNvSpPr>
          <p:nvPr>
            <p:ph type="sldNum" sz="quarter" idx="12"/>
          </p:nvPr>
        </p:nvSpPr>
        <p:spPr/>
        <p:txBody>
          <a:bodyPr/>
          <a:lstStyle>
            <a:lvl1pPr>
              <a:defRPr/>
            </a:lvl1pPr>
          </a:lstStyle>
          <a:p>
            <a:fld id="{E758CF0C-250E-7F48-AF3C-1DAAD85AA699}" type="slidenum">
              <a:rPr lang="en-US" altLang="en-US"/>
              <a:pPr/>
              <a:t>‹#›</a:t>
            </a:fld>
            <a:endParaRPr lang="en-US" altLang="en-US"/>
          </a:p>
        </p:txBody>
      </p:sp>
    </p:spTree>
    <p:extLst>
      <p:ext uri="{BB962C8B-B14F-4D97-AF65-F5344CB8AC3E}">
        <p14:creationId xmlns:p14="http://schemas.microsoft.com/office/powerpoint/2010/main" val="1393924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1CB01D-8B2C-6C45-BFBD-F8F0E4D0B950}"/>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88085180-A5EE-3042-9461-236710186942}" type="datetime1">
              <a:rPr lang="en-US" altLang="en-US" smtClean="0"/>
              <a:t>6/19/18</a:t>
            </a:fld>
            <a:endParaRPr lang="en-US" altLang="en-US"/>
          </a:p>
        </p:txBody>
      </p:sp>
      <p:sp>
        <p:nvSpPr>
          <p:cNvPr id="5" name="Footer Placeholder 4">
            <a:extLst>
              <a:ext uri="{FF2B5EF4-FFF2-40B4-BE49-F238E27FC236}">
                <a16:creationId xmlns:a16="http://schemas.microsoft.com/office/drawing/2014/main" id="{79B05DD3-FD9C-5044-91EB-14039A2105A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009614B-6972-9E42-84FF-D689F8C654DB}"/>
              </a:ext>
            </a:extLst>
          </p:cNvPr>
          <p:cNvSpPr>
            <a:spLocks noGrp="1"/>
          </p:cNvSpPr>
          <p:nvPr>
            <p:ph type="sldNum" sz="quarter" idx="12"/>
          </p:nvPr>
        </p:nvSpPr>
        <p:spPr/>
        <p:txBody>
          <a:bodyPr/>
          <a:lstStyle>
            <a:lvl1pPr>
              <a:defRPr/>
            </a:lvl1pPr>
          </a:lstStyle>
          <a:p>
            <a:fld id="{8232E9A0-AEA3-884D-B6E7-D8FD392716B9}" type="slidenum">
              <a:rPr lang="en-US" altLang="en-US"/>
              <a:pPr/>
              <a:t>‹#›</a:t>
            </a:fld>
            <a:endParaRPr lang="en-US" altLang="en-US"/>
          </a:p>
        </p:txBody>
      </p:sp>
    </p:spTree>
    <p:extLst>
      <p:ext uri="{BB962C8B-B14F-4D97-AF65-F5344CB8AC3E}">
        <p14:creationId xmlns:p14="http://schemas.microsoft.com/office/powerpoint/2010/main" val="64301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0870" y="772344"/>
            <a:ext cx="4314930" cy="3822279"/>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199" y="772344"/>
            <a:ext cx="4284785" cy="3822279"/>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19EA19-B82B-B14C-A0BE-2436DF08077D}"/>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3BF67983-1F9C-504B-8F49-749EE8058AB4}" type="datetime1">
              <a:rPr lang="en-US" altLang="en-US" smtClean="0"/>
              <a:t>6/19/18</a:t>
            </a:fld>
            <a:endParaRPr lang="en-US" altLang="en-US"/>
          </a:p>
        </p:txBody>
      </p:sp>
      <p:sp>
        <p:nvSpPr>
          <p:cNvPr id="6" name="Footer Placeholder 5">
            <a:extLst>
              <a:ext uri="{FF2B5EF4-FFF2-40B4-BE49-F238E27FC236}">
                <a16:creationId xmlns:a16="http://schemas.microsoft.com/office/drawing/2014/main" id="{E7521368-B184-C94F-870D-376192CE73B0}"/>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80350ACA-9314-3748-AF85-6640E89A4C85}"/>
              </a:ext>
            </a:extLst>
          </p:cNvPr>
          <p:cNvSpPr>
            <a:spLocks noGrp="1"/>
          </p:cNvSpPr>
          <p:nvPr>
            <p:ph type="sldNum" sz="quarter" idx="12"/>
          </p:nvPr>
        </p:nvSpPr>
        <p:spPr/>
        <p:txBody>
          <a:bodyPr/>
          <a:lstStyle>
            <a:lvl1pPr>
              <a:defRPr/>
            </a:lvl1pPr>
          </a:lstStyle>
          <a:p>
            <a:fld id="{C311CFAC-FC75-9745-8A4F-846EC7C0E6EA}" type="slidenum">
              <a:rPr lang="en-US" altLang="en-US"/>
              <a:pPr/>
              <a:t>‹#›</a:t>
            </a:fld>
            <a:endParaRPr lang="en-US" altLang="en-US"/>
          </a:p>
        </p:txBody>
      </p:sp>
    </p:spTree>
    <p:extLst>
      <p:ext uri="{BB962C8B-B14F-4D97-AF65-F5344CB8AC3E}">
        <p14:creationId xmlns:p14="http://schemas.microsoft.com/office/powerpoint/2010/main" val="44948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C0CA86-E65B-A443-B6E0-952F33D295B4}"/>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80129A1C-1691-A94C-89DB-2CA109F73806}" type="datetime1">
              <a:rPr lang="en-US" altLang="en-US" smtClean="0"/>
              <a:t>6/19/18</a:t>
            </a:fld>
            <a:endParaRPr lang="en-US" altLang="en-US"/>
          </a:p>
        </p:txBody>
      </p:sp>
      <p:sp>
        <p:nvSpPr>
          <p:cNvPr id="8" name="Footer Placeholder 7">
            <a:extLst>
              <a:ext uri="{FF2B5EF4-FFF2-40B4-BE49-F238E27FC236}">
                <a16:creationId xmlns:a16="http://schemas.microsoft.com/office/drawing/2014/main" id="{E09B0513-2342-8B4A-9210-B7B6787DB58B}"/>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8">
            <a:extLst>
              <a:ext uri="{FF2B5EF4-FFF2-40B4-BE49-F238E27FC236}">
                <a16:creationId xmlns:a16="http://schemas.microsoft.com/office/drawing/2014/main" id="{9A05F349-A0E3-7643-9D22-0F2D55054291}"/>
              </a:ext>
            </a:extLst>
          </p:cNvPr>
          <p:cNvSpPr>
            <a:spLocks noGrp="1"/>
          </p:cNvSpPr>
          <p:nvPr>
            <p:ph type="sldNum" sz="quarter" idx="12"/>
          </p:nvPr>
        </p:nvSpPr>
        <p:spPr/>
        <p:txBody>
          <a:bodyPr/>
          <a:lstStyle>
            <a:lvl1pPr>
              <a:defRPr/>
            </a:lvl1pPr>
          </a:lstStyle>
          <a:p>
            <a:fld id="{41D1535E-D482-B349-AA47-C2471FBA0394}" type="slidenum">
              <a:rPr lang="en-US" altLang="en-US"/>
              <a:pPr/>
              <a:t>‹#›</a:t>
            </a:fld>
            <a:endParaRPr lang="en-US" altLang="en-US"/>
          </a:p>
        </p:txBody>
      </p:sp>
    </p:spTree>
    <p:extLst>
      <p:ext uri="{BB962C8B-B14F-4D97-AF65-F5344CB8AC3E}">
        <p14:creationId xmlns:p14="http://schemas.microsoft.com/office/powerpoint/2010/main" val="1893917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DBB67-49AA-8A41-944C-9F2E14CE9451}"/>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3DF0DC03-285B-4144-A9CB-3100F7F6CFE5}" type="datetime1">
              <a:rPr lang="en-US" altLang="en-US" smtClean="0"/>
              <a:t>6/19/18</a:t>
            </a:fld>
            <a:endParaRPr lang="en-US" altLang="en-US"/>
          </a:p>
        </p:txBody>
      </p:sp>
      <p:sp>
        <p:nvSpPr>
          <p:cNvPr id="4" name="Footer Placeholder 3">
            <a:extLst>
              <a:ext uri="{FF2B5EF4-FFF2-40B4-BE49-F238E27FC236}">
                <a16:creationId xmlns:a16="http://schemas.microsoft.com/office/drawing/2014/main" id="{643CFD38-D0C0-5545-8280-D4CEA2657D43}"/>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4">
            <a:extLst>
              <a:ext uri="{FF2B5EF4-FFF2-40B4-BE49-F238E27FC236}">
                <a16:creationId xmlns:a16="http://schemas.microsoft.com/office/drawing/2014/main" id="{B1F159CF-C068-384F-989E-524B498AEA5F}"/>
              </a:ext>
            </a:extLst>
          </p:cNvPr>
          <p:cNvSpPr>
            <a:spLocks noGrp="1"/>
          </p:cNvSpPr>
          <p:nvPr>
            <p:ph type="sldNum" sz="quarter" idx="12"/>
          </p:nvPr>
        </p:nvSpPr>
        <p:spPr/>
        <p:txBody>
          <a:bodyPr/>
          <a:lstStyle>
            <a:lvl1pPr>
              <a:defRPr/>
            </a:lvl1pPr>
          </a:lstStyle>
          <a:p>
            <a:fld id="{D5A6766A-B4F9-0D4A-808F-F0199F7E1DF9}" type="slidenum">
              <a:rPr lang="en-US" altLang="en-US"/>
              <a:pPr/>
              <a:t>‹#›</a:t>
            </a:fld>
            <a:endParaRPr lang="en-US" altLang="en-US"/>
          </a:p>
        </p:txBody>
      </p:sp>
    </p:spTree>
    <p:extLst>
      <p:ext uri="{BB962C8B-B14F-4D97-AF65-F5344CB8AC3E}">
        <p14:creationId xmlns:p14="http://schemas.microsoft.com/office/powerpoint/2010/main" val="193233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898C70-A045-574D-86EB-4A67E092CAF0}"/>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EA284BB3-71FD-1945-BA3B-641E1DB1FE6D}" type="datetime1">
              <a:rPr lang="en-US" altLang="en-US" smtClean="0"/>
              <a:t>6/19/18</a:t>
            </a:fld>
            <a:endParaRPr lang="en-US" altLang="en-US"/>
          </a:p>
        </p:txBody>
      </p:sp>
      <p:sp>
        <p:nvSpPr>
          <p:cNvPr id="3" name="Footer Placeholder 2">
            <a:extLst>
              <a:ext uri="{FF2B5EF4-FFF2-40B4-BE49-F238E27FC236}">
                <a16:creationId xmlns:a16="http://schemas.microsoft.com/office/drawing/2014/main" id="{3FE23909-2DFC-8B46-91DA-A5CA0316897D}"/>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3">
            <a:extLst>
              <a:ext uri="{FF2B5EF4-FFF2-40B4-BE49-F238E27FC236}">
                <a16:creationId xmlns:a16="http://schemas.microsoft.com/office/drawing/2014/main" id="{6C2B5B3B-6CB7-9049-B886-4C441C9F4A64}"/>
              </a:ext>
            </a:extLst>
          </p:cNvPr>
          <p:cNvSpPr>
            <a:spLocks noGrp="1"/>
          </p:cNvSpPr>
          <p:nvPr>
            <p:ph type="sldNum" sz="quarter" idx="12"/>
          </p:nvPr>
        </p:nvSpPr>
        <p:spPr/>
        <p:txBody>
          <a:bodyPr/>
          <a:lstStyle>
            <a:lvl1pPr>
              <a:defRPr/>
            </a:lvl1pPr>
          </a:lstStyle>
          <a:p>
            <a:fld id="{3E3DAC36-F37A-1F4D-B3E7-4DEE3675BD96}" type="slidenum">
              <a:rPr lang="en-US" altLang="en-US"/>
              <a:pPr/>
              <a:t>‹#›</a:t>
            </a:fld>
            <a:endParaRPr lang="en-US" altLang="en-US"/>
          </a:p>
        </p:txBody>
      </p:sp>
    </p:spTree>
    <p:extLst>
      <p:ext uri="{BB962C8B-B14F-4D97-AF65-F5344CB8AC3E}">
        <p14:creationId xmlns:p14="http://schemas.microsoft.com/office/powerpoint/2010/main" val="157086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AC70DBBC-81B7-2449-B502-412F1D84A9E4}"/>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2EF68148-BFBA-DB40-8878-64DF5F63E1F8}" type="datetime1">
              <a:rPr lang="en-US" altLang="en-US" smtClean="0"/>
              <a:t>6/19/18</a:t>
            </a:fld>
            <a:endParaRPr lang="en-US" altLang="en-US"/>
          </a:p>
        </p:txBody>
      </p:sp>
      <p:sp>
        <p:nvSpPr>
          <p:cNvPr id="6" name="Footer Placeholder 5">
            <a:extLst>
              <a:ext uri="{FF2B5EF4-FFF2-40B4-BE49-F238E27FC236}">
                <a16:creationId xmlns:a16="http://schemas.microsoft.com/office/drawing/2014/main" id="{4B1837BC-3E47-BB43-83A4-BA4C1EDF6AD2}"/>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3E594CFA-00F2-3543-A356-023B11FD37B0}"/>
              </a:ext>
            </a:extLst>
          </p:cNvPr>
          <p:cNvSpPr>
            <a:spLocks noGrp="1"/>
          </p:cNvSpPr>
          <p:nvPr>
            <p:ph type="sldNum" sz="quarter" idx="12"/>
          </p:nvPr>
        </p:nvSpPr>
        <p:spPr/>
        <p:txBody>
          <a:bodyPr/>
          <a:lstStyle>
            <a:lvl1pPr>
              <a:defRPr/>
            </a:lvl1pPr>
          </a:lstStyle>
          <a:p>
            <a:fld id="{D37773E0-9125-A44D-8348-73254536C03E}" type="slidenum">
              <a:rPr lang="en-US" altLang="en-US"/>
              <a:pPr/>
              <a:t>‹#›</a:t>
            </a:fld>
            <a:endParaRPr lang="en-US" altLang="en-US"/>
          </a:p>
        </p:txBody>
      </p:sp>
    </p:spTree>
    <p:extLst>
      <p:ext uri="{BB962C8B-B14F-4D97-AF65-F5344CB8AC3E}">
        <p14:creationId xmlns:p14="http://schemas.microsoft.com/office/powerpoint/2010/main" val="422746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0434A933-BAFC-0246-8883-750E0F2CA4BF}"/>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E7347B5A-1C58-1F45-8193-9E2673C5DDAB}" type="datetime1">
              <a:rPr lang="en-US" altLang="en-US" smtClean="0"/>
              <a:t>6/19/18</a:t>
            </a:fld>
            <a:endParaRPr lang="en-US" altLang="en-US"/>
          </a:p>
        </p:txBody>
      </p:sp>
      <p:sp>
        <p:nvSpPr>
          <p:cNvPr id="6" name="Footer Placeholder 5">
            <a:extLst>
              <a:ext uri="{FF2B5EF4-FFF2-40B4-BE49-F238E27FC236}">
                <a16:creationId xmlns:a16="http://schemas.microsoft.com/office/drawing/2014/main" id="{5489DB70-80A6-FE42-AF22-F17798D051C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D67E2D76-6B5E-294A-A1C7-F4D1FF204DF2}"/>
              </a:ext>
            </a:extLst>
          </p:cNvPr>
          <p:cNvSpPr>
            <a:spLocks noGrp="1"/>
          </p:cNvSpPr>
          <p:nvPr>
            <p:ph type="sldNum" sz="quarter" idx="12"/>
          </p:nvPr>
        </p:nvSpPr>
        <p:spPr/>
        <p:txBody>
          <a:bodyPr/>
          <a:lstStyle>
            <a:lvl1pPr>
              <a:defRPr/>
            </a:lvl1pPr>
          </a:lstStyle>
          <a:p>
            <a:fld id="{E332BF5C-5956-0A4D-8138-F5A7E901CCF9}" type="slidenum">
              <a:rPr lang="en-US" altLang="en-US"/>
              <a:pPr/>
              <a:t>‹#›</a:t>
            </a:fld>
            <a:endParaRPr lang="en-US" altLang="en-US"/>
          </a:p>
        </p:txBody>
      </p:sp>
    </p:spTree>
    <p:extLst>
      <p:ext uri="{BB962C8B-B14F-4D97-AF65-F5344CB8AC3E}">
        <p14:creationId xmlns:p14="http://schemas.microsoft.com/office/powerpoint/2010/main" val="625531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59DA96-F1E4-DB41-9126-C10CC6B6F9BE}"/>
              </a:ext>
            </a:extLst>
          </p:cNvPr>
          <p:cNvSpPr/>
          <p:nvPr userDrawn="1"/>
        </p:nvSpPr>
        <p:spPr>
          <a:xfrm>
            <a:off x="0" y="-9527"/>
            <a:ext cx="9144000" cy="599704"/>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16:creationId xmlns:a16="http://schemas.microsoft.com/office/drawing/2014/main" id="{302A7954-6CFF-C342-99C1-5D812CA9A8E2}"/>
              </a:ext>
            </a:extLst>
          </p:cNvPr>
          <p:cNvSpPr/>
          <p:nvPr/>
        </p:nvSpPr>
        <p:spPr>
          <a:xfrm>
            <a:off x="0" y="4767262"/>
            <a:ext cx="8686800" cy="376238"/>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7" name="Title Placeholder 1">
            <a:extLst>
              <a:ext uri="{FF2B5EF4-FFF2-40B4-BE49-F238E27FC236}">
                <a16:creationId xmlns:a16="http://schemas.microsoft.com/office/drawing/2014/main" id="{3247AFC5-7DF8-AA41-A8E1-50FFCBEE18FF}"/>
              </a:ext>
            </a:extLst>
          </p:cNvPr>
          <p:cNvSpPr>
            <a:spLocks noGrp="1"/>
          </p:cNvSpPr>
          <p:nvPr>
            <p:ph type="title"/>
          </p:nvPr>
        </p:nvSpPr>
        <p:spPr bwMode="auto">
          <a:xfrm>
            <a:off x="457200" y="0"/>
            <a:ext cx="8229600" cy="59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8" name="Text Placeholder 2">
            <a:extLst>
              <a:ext uri="{FF2B5EF4-FFF2-40B4-BE49-F238E27FC236}">
                <a16:creationId xmlns:a16="http://schemas.microsoft.com/office/drawing/2014/main" id="{0E7B9685-54BA-8A4A-843D-064748861761}"/>
              </a:ext>
            </a:extLst>
          </p:cNvPr>
          <p:cNvSpPr>
            <a:spLocks noGrp="1"/>
          </p:cNvSpPr>
          <p:nvPr>
            <p:ph type="body" idx="1"/>
          </p:nvPr>
        </p:nvSpPr>
        <p:spPr bwMode="auto">
          <a:xfrm>
            <a:off x="149771" y="599704"/>
            <a:ext cx="8836573" cy="41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a:extLst>
              <a:ext uri="{FF2B5EF4-FFF2-40B4-BE49-F238E27FC236}">
                <a16:creationId xmlns:a16="http://schemas.microsoft.com/office/drawing/2014/main" id="{97BFF545-FB9C-064F-B067-E1496ABADFE3}"/>
              </a:ext>
            </a:extLst>
          </p:cNvPr>
          <p:cNvSpPr>
            <a:spLocks noGrp="1"/>
          </p:cNvSpPr>
          <p:nvPr>
            <p:ph type="ftr" sz="quarter" idx="3"/>
          </p:nvPr>
        </p:nvSpPr>
        <p:spPr>
          <a:xfrm>
            <a:off x="0" y="4776787"/>
            <a:ext cx="6019800" cy="366713"/>
          </a:xfrm>
          <a:prstGeom prst="rect">
            <a:avLst/>
          </a:prstGeom>
        </p:spPr>
        <p:txBody>
          <a:bodyPr vert="horz" lIns="91440" tIns="91440" rIns="91440" bIns="91440" rtlCol="0" anchor="ctr"/>
          <a:lstStyle>
            <a:lvl1pPr algn="l" fontAlgn="auto">
              <a:spcBef>
                <a:spcPts val="0"/>
              </a:spcBef>
              <a:spcAft>
                <a:spcPts val="0"/>
              </a:spcAft>
              <a:defRPr sz="1200" dirty="0" err="1" smtClean="0">
                <a:ln>
                  <a:noFill/>
                </a:ln>
                <a:solidFill>
                  <a:schemeClr val="bg1"/>
                </a:solidFill>
                <a:latin typeface="+mn-lt"/>
                <a:ea typeface="+mn-ea"/>
              </a:defRPr>
            </a:lvl1pPr>
          </a:lstStyle>
          <a:p>
            <a:pPr>
              <a:defRPr/>
            </a:pPr>
            <a:endParaRPr lang="en-US" dirty="0"/>
          </a:p>
        </p:txBody>
      </p:sp>
      <p:sp>
        <p:nvSpPr>
          <p:cNvPr id="6" name="Slide Number Placeholder 5">
            <a:extLst>
              <a:ext uri="{FF2B5EF4-FFF2-40B4-BE49-F238E27FC236}">
                <a16:creationId xmlns:a16="http://schemas.microsoft.com/office/drawing/2014/main" id="{FBB4310C-95F6-764C-AAAA-49212B463980}"/>
              </a:ext>
            </a:extLst>
          </p:cNvPr>
          <p:cNvSpPr>
            <a:spLocks noGrp="1"/>
          </p:cNvSpPr>
          <p:nvPr>
            <p:ph type="sldNum" sz="quarter" idx="4"/>
          </p:nvPr>
        </p:nvSpPr>
        <p:spPr>
          <a:xfrm>
            <a:off x="6553200" y="4776787"/>
            <a:ext cx="2133600" cy="366713"/>
          </a:xfrm>
          <a:prstGeom prst="rect">
            <a:avLst/>
          </a:prstGeom>
        </p:spPr>
        <p:txBody>
          <a:bodyPr vert="horz" wrap="square" lIns="91440" tIns="91440" rIns="91440" bIns="91440" numCol="1" anchor="ctr" anchorCtr="0" compatLnSpc="1">
            <a:prstTxWarp prst="textNoShape">
              <a:avLst/>
            </a:prstTxWarp>
          </a:bodyPr>
          <a:lstStyle>
            <a:lvl1pPr algn="r">
              <a:defRPr sz="1200">
                <a:solidFill>
                  <a:srgbClr val="FFFFFF"/>
                </a:solidFill>
              </a:defRPr>
            </a:lvl1pPr>
          </a:lstStyle>
          <a:p>
            <a:fld id="{2A15BCA9-B133-B14A-BE86-FEE66265706D}" type="slidenum">
              <a:rPr lang="en-US" altLang="en-US"/>
              <a:pPr/>
              <a:t>‹#›</a:t>
            </a:fld>
            <a:endParaRPr lang="en-US" altLang="en-US"/>
          </a:p>
        </p:txBody>
      </p:sp>
      <p:pic>
        <p:nvPicPr>
          <p:cNvPr id="1031" name="Picture 7" descr="UO_Signature_stckd_4c.pdf">
            <a:extLst>
              <a:ext uri="{FF2B5EF4-FFF2-40B4-BE49-F238E27FC236}">
                <a16:creationId xmlns:a16="http://schemas.microsoft.com/office/drawing/2014/main" id="{E3944C43-83C8-3349-A131-45F8C1055ED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728076" y="4776788"/>
            <a:ext cx="377825" cy="34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dt="0"/>
  <p:txStyles>
    <p:titleStyle>
      <a:lvl1pPr algn="ctr" defTabSz="457200" rtl="0" eaLnBrk="1" fontAlgn="base" hangingPunct="1">
        <a:spcBef>
          <a:spcPct val="0"/>
        </a:spcBef>
        <a:spcAft>
          <a:spcPct val="0"/>
        </a:spcAft>
        <a:defRPr sz="4400" b="0"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tellar-group.org/libraries/hpx/" TargetMode="External"/><Relationship Id="rId7" Type="http://schemas.openxmlformats.org/officeDocument/2006/relationships/image" Target="../media/image5.tiff"/><Relationship Id="rId2" Type="http://schemas.openxmlformats.org/officeDocument/2006/relationships/hyperlink" Target="http://github.com/khuck/xpress-apex" TargetMode="Externa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2.png"/><Relationship Id="rId7"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23.png"/><Relationship Id="rId9" Type="http://schemas.openxmlformats.org/officeDocument/2006/relationships/image" Target="../media/image27.tiff"/></Relationships>
</file>

<file path=ppt/slides/_rels/slide24.xml.rels><?xml version="1.0" encoding="UTF-8" standalone="yes"?>
<Relationships xmlns="http://schemas.openxmlformats.org/package/2006/relationships"><Relationship Id="rId3" Type="http://schemas.openxmlformats.org/officeDocument/2006/relationships/hyperlink" Target="https://www.exascaleproject.org/project/codar-co-design-center-online-data-analysis-reduction-exascal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github.com/cdwdirect/sos_flow"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dyninst.org/harmon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249B0009-A385-334D-8B20-D4513D1F49DD}"/>
              </a:ext>
            </a:extLst>
          </p:cNvPr>
          <p:cNvSpPr>
            <a:spLocks noGrp="1"/>
          </p:cNvSpPr>
          <p:nvPr>
            <p:ph type="ctrTitle"/>
          </p:nvPr>
        </p:nvSpPr>
        <p:spPr>
          <a:xfrm>
            <a:off x="561560" y="98534"/>
            <a:ext cx="8020878" cy="1466192"/>
          </a:xfrm>
        </p:spPr>
        <p:txBody>
          <a:bodyPr/>
          <a:lstStyle/>
          <a:p>
            <a:r>
              <a:rPr lang="en-US" altLang="en-US" b="1" dirty="0"/>
              <a:t>APEX: Recent Work</a:t>
            </a:r>
            <a:br>
              <a:rPr lang="en-US" altLang="en-US" dirty="0"/>
            </a:br>
            <a:r>
              <a:rPr lang="en-US" altLang="en-US" sz="2800" i="1" dirty="0"/>
              <a:t>(Autonomic Performance Environment for </a:t>
            </a:r>
            <a:r>
              <a:rPr lang="en-US" altLang="en-US" sz="2800" i="1" dirty="0" err="1"/>
              <a:t>eXascale</a:t>
            </a:r>
            <a:r>
              <a:rPr lang="en-US" altLang="en-US" sz="2800" i="1" dirty="0"/>
              <a:t>)</a:t>
            </a:r>
            <a:endParaRPr lang="en-US" altLang="en-US" sz="2800" dirty="0"/>
          </a:p>
        </p:txBody>
      </p:sp>
      <p:sp>
        <p:nvSpPr>
          <p:cNvPr id="3" name="Subtitle 2">
            <a:extLst>
              <a:ext uri="{FF2B5EF4-FFF2-40B4-BE49-F238E27FC236}">
                <a16:creationId xmlns:a16="http://schemas.microsoft.com/office/drawing/2014/main" id="{A0E55A7D-417C-684C-BF70-99DCF84C67B0}"/>
              </a:ext>
            </a:extLst>
          </p:cNvPr>
          <p:cNvSpPr>
            <a:spLocks noGrp="1"/>
          </p:cNvSpPr>
          <p:nvPr>
            <p:ph type="subTitle" idx="1"/>
          </p:nvPr>
        </p:nvSpPr>
        <p:spPr>
          <a:xfrm>
            <a:off x="1371599" y="1710558"/>
            <a:ext cx="6400800" cy="1923393"/>
          </a:xfrm>
        </p:spPr>
        <p:txBody>
          <a:bodyPr rtlCol="0">
            <a:normAutofit/>
          </a:bodyPr>
          <a:lstStyle/>
          <a:p>
            <a:pPr fontAlgn="auto">
              <a:spcAft>
                <a:spcPts val="0"/>
              </a:spcAft>
              <a:defRPr/>
            </a:pPr>
            <a:r>
              <a:rPr lang="en-US" sz="2400" dirty="0">
                <a:ea typeface="+mn-ea"/>
              </a:rPr>
              <a:t>Kevin Huck, Mohammad </a:t>
            </a:r>
            <a:r>
              <a:rPr lang="en-US" sz="2400" dirty="0" err="1">
                <a:ea typeface="+mn-ea"/>
              </a:rPr>
              <a:t>Alaul</a:t>
            </a:r>
            <a:r>
              <a:rPr lang="en-US" sz="2400" dirty="0">
                <a:ea typeface="+mn-ea"/>
              </a:rPr>
              <a:t> </a:t>
            </a:r>
            <a:r>
              <a:rPr lang="en-US" sz="2400" dirty="0" err="1">
                <a:ea typeface="+mn-ea"/>
              </a:rPr>
              <a:t>Haque</a:t>
            </a:r>
            <a:r>
              <a:rPr lang="en-US" sz="2400" dirty="0">
                <a:ea typeface="+mn-ea"/>
              </a:rPr>
              <a:t> </a:t>
            </a:r>
            <a:r>
              <a:rPr lang="en-US" sz="2400" dirty="0" err="1">
                <a:ea typeface="+mn-ea"/>
              </a:rPr>
              <a:t>Monil</a:t>
            </a:r>
            <a:r>
              <a:rPr lang="en-US" sz="2400" dirty="0">
                <a:ea typeface="+mn-ea"/>
              </a:rPr>
              <a:t>,</a:t>
            </a:r>
          </a:p>
          <a:p>
            <a:pPr fontAlgn="auto">
              <a:spcAft>
                <a:spcPts val="0"/>
              </a:spcAft>
              <a:defRPr/>
            </a:pPr>
            <a:r>
              <a:rPr lang="en-US" sz="2400" dirty="0">
                <a:ea typeface="+mn-ea"/>
              </a:rPr>
              <a:t>Allen D. </a:t>
            </a:r>
            <a:r>
              <a:rPr lang="en-US" sz="2400" dirty="0" err="1">
                <a:ea typeface="+mn-ea"/>
              </a:rPr>
              <a:t>Malony</a:t>
            </a:r>
            <a:endParaRPr lang="en-US" sz="2400" dirty="0">
              <a:ea typeface="+mn-ea"/>
            </a:endParaRPr>
          </a:p>
          <a:p>
            <a:pPr fontAlgn="auto">
              <a:spcAft>
                <a:spcPts val="0"/>
              </a:spcAft>
              <a:defRPr/>
            </a:pPr>
            <a:r>
              <a:rPr lang="en-US" sz="2400" dirty="0">
                <a:ea typeface="+mn-ea"/>
                <a:hlinkClick r:id="rId2"/>
              </a:rPr>
              <a:t>http://github.com/khuck/xpress-apex</a:t>
            </a:r>
            <a:endParaRPr lang="en-US" sz="2400" dirty="0">
              <a:ea typeface="+mn-ea"/>
            </a:endParaRPr>
          </a:p>
          <a:p>
            <a:pPr fontAlgn="auto">
              <a:spcAft>
                <a:spcPts val="0"/>
              </a:spcAft>
              <a:defRPr/>
            </a:pPr>
            <a:r>
              <a:rPr lang="en-US" sz="2400" dirty="0">
                <a:ea typeface="+mn-ea"/>
                <a:hlinkClick r:id="rId3"/>
              </a:rPr>
              <a:t>http://stellar-group.org/libraries/hpx/</a:t>
            </a:r>
            <a:r>
              <a:rPr lang="en-US" sz="2400" dirty="0">
                <a:ea typeface="+mn-ea"/>
              </a:rPr>
              <a:t> </a:t>
            </a:r>
          </a:p>
        </p:txBody>
      </p:sp>
      <p:pic>
        <p:nvPicPr>
          <p:cNvPr id="13315" name="Picture 5" descr="UO_logo.png">
            <a:extLst>
              <a:ext uri="{FF2B5EF4-FFF2-40B4-BE49-F238E27FC236}">
                <a16:creationId xmlns:a16="http://schemas.microsoft.com/office/drawing/2014/main" id="{FCC96CCA-C845-6D41-9F9E-534A3696E0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006" y="3779783"/>
            <a:ext cx="4725987"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C06CD3C-79FA-2B4E-893A-0DC5F7B371DC}"/>
              </a:ext>
            </a:extLst>
          </p:cNvPr>
          <p:cNvPicPr>
            <a:picLocks noChangeAspect="1"/>
          </p:cNvPicPr>
          <p:nvPr/>
        </p:nvPicPr>
        <p:blipFill rotWithShape="1">
          <a:blip r:embed="rId5"/>
          <a:srcRect l="11225" t="13114" r="10047" b="10911"/>
          <a:stretch/>
        </p:blipFill>
        <p:spPr>
          <a:xfrm>
            <a:off x="413452" y="3436097"/>
            <a:ext cx="1137037" cy="1097280"/>
          </a:xfrm>
          <a:prstGeom prst="rect">
            <a:avLst/>
          </a:prstGeom>
        </p:spPr>
      </p:pic>
      <p:pic>
        <p:nvPicPr>
          <p:cNvPr id="4" name="Picture 3">
            <a:extLst>
              <a:ext uri="{FF2B5EF4-FFF2-40B4-BE49-F238E27FC236}">
                <a16:creationId xmlns:a16="http://schemas.microsoft.com/office/drawing/2014/main" id="{390AE2E2-C559-DF41-B82B-26BCC0DB3794}"/>
              </a:ext>
            </a:extLst>
          </p:cNvPr>
          <p:cNvPicPr>
            <a:picLocks noChangeAspect="1"/>
          </p:cNvPicPr>
          <p:nvPr/>
        </p:nvPicPr>
        <p:blipFill>
          <a:blip r:embed="rId6"/>
          <a:stretch>
            <a:fillRect/>
          </a:stretch>
        </p:blipFill>
        <p:spPr>
          <a:xfrm>
            <a:off x="149772" y="2456077"/>
            <a:ext cx="1828800" cy="794327"/>
          </a:xfrm>
          <a:prstGeom prst="rect">
            <a:avLst/>
          </a:prstGeom>
        </p:spPr>
      </p:pic>
      <p:pic>
        <p:nvPicPr>
          <p:cNvPr id="5" name="Picture 4">
            <a:extLst>
              <a:ext uri="{FF2B5EF4-FFF2-40B4-BE49-F238E27FC236}">
                <a16:creationId xmlns:a16="http://schemas.microsoft.com/office/drawing/2014/main" id="{D247F75B-D2F8-0B49-AB8E-263085E76960}"/>
              </a:ext>
            </a:extLst>
          </p:cNvPr>
          <p:cNvPicPr>
            <a:picLocks noChangeAspect="1"/>
          </p:cNvPicPr>
          <p:nvPr/>
        </p:nvPicPr>
        <p:blipFill>
          <a:blip r:embed="rId7"/>
          <a:stretch>
            <a:fillRect/>
          </a:stretch>
        </p:blipFill>
        <p:spPr>
          <a:xfrm>
            <a:off x="8080008" y="3486304"/>
            <a:ext cx="1007519" cy="1005840"/>
          </a:xfrm>
          <a:prstGeom prst="rect">
            <a:avLst/>
          </a:prstGeom>
        </p:spPr>
      </p:pic>
      <p:pic>
        <p:nvPicPr>
          <p:cNvPr id="7" name="Picture 6">
            <a:extLst>
              <a:ext uri="{FF2B5EF4-FFF2-40B4-BE49-F238E27FC236}">
                <a16:creationId xmlns:a16="http://schemas.microsoft.com/office/drawing/2014/main" id="{0E53A777-B7DD-3341-BDC4-BD11A7F2CDFB}"/>
              </a:ext>
            </a:extLst>
          </p:cNvPr>
          <p:cNvPicPr>
            <a:picLocks noChangeAspect="1"/>
          </p:cNvPicPr>
          <p:nvPr/>
        </p:nvPicPr>
        <p:blipFill>
          <a:blip r:embed="rId8"/>
          <a:stretch>
            <a:fillRect/>
          </a:stretch>
        </p:blipFill>
        <p:spPr>
          <a:xfrm>
            <a:off x="7269969" y="2719731"/>
            <a:ext cx="1004859" cy="1005840"/>
          </a:xfrm>
          <a:prstGeom prst="rect">
            <a:avLst/>
          </a:prstGeom>
        </p:spPr>
      </p:pic>
      <p:pic>
        <p:nvPicPr>
          <p:cNvPr id="9" name="Picture 8">
            <a:extLst>
              <a:ext uri="{FF2B5EF4-FFF2-40B4-BE49-F238E27FC236}">
                <a16:creationId xmlns:a16="http://schemas.microsoft.com/office/drawing/2014/main" id="{A1A3F4D0-0619-224F-84CF-4BD3B8AF8BB5}"/>
              </a:ext>
            </a:extLst>
          </p:cNvPr>
          <p:cNvPicPr>
            <a:picLocks noChangeAspect="1"/>
          </p:cNvPicPr>
          <p:nvPr/>
        </p:nvPicPr>
        <p:blipFill>
          <a:blip r:embed="rId9"/>
          <a:stretch>
            <a:fillRect/>
          </a:stretch>
        </p:blipFill>
        <p:spPr>
          <a:xfrm>
            <a:off x="8079518" y="1953157"/>
            <a:ext cx="1005840" cy="10058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OTF2 View in </a:t>
            </a:r>
            <a:r>
              <a:rPr lang="en-US" dirty="0" err="1"/>
              <a:t>Vampir</a:t>
            </a:r>
            <a:endParaRPr lang="en-US" dirty="0"/>
          </a:p>
        </p:txBody>
      </p:sp>
      <p:pic>
        <p:nvPicPr>
          <p:cNvPr id="2" name="Content Placeholder 1" descr="OTF2-example.png"/>
          <p:cNvPicPr>
            <a:picLocks noGrp="1" noChangeAspect="1"/>
          </p:cNvPicPr>
          <p:nvPr>
            <p:ph idx="1"/>
          </p:nvPr>
        </p:nvPicPr>
        <p:blipFill>
          <a:blip r:embed="rId3">
            <a:extLst>
              <a:ext uri="{28A0092B-C50C-407E-A947-70E740481C1C}">
                <a14:useLocalDpi xmlns:a14="http://schemas.microsoft.com/office/drawing/2010/main" val="0"/>
              </a:ext>
            </a:extLst>
          </a:blip>
          <a:srcRect l="-1780" r="-1780"/>
          <a:stretch>
            <a:fillRect/>
          </a:stretch>
        </p:blipFill>
        <p:spPr/>
      </p:pic>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02D1DF6-B205-7542-82E8-A7BAC230BD9B}" type="slidenum">
              <a:rPr lang="en-US" smtClean="0"/>
              <a:pPr>
                <a:defRPr/>
              </a:pPr>
              <a:t>10</a:t>
            </a:fld>
            <a:endParaRPr lang="en-US"/>
          </a:p>
        </p:txBody>
      </p:sp>
    </p:spTree>
    <p:extLst>
      <p:ext uri="{BB962C8B-B14F-4D97-AF65-F5344CB8AC3E}">
        <p14:creationId xmlns:p14="http://schemas.microsoft.com/office/powerpoint/2010/main" val="3110445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F0F42-500C-D14C-9C39-35014A2C10AE}"/>
              </a:ext>
            </a:extLst>
          </p:cNvPr>
          <p:cNvSpPr>
            <a:spLocks noGrp="1"/>
          </p:cNvSpPr>
          <p:nvPr>
            <p:ph type="title"/>
          </p:nvPr>
        </p:nvSpPr>
        <p:spPr/>
        <p:txBody>
          <a:bodyPr>
            <a:normAutofit/>
          </a:bodyPr>
          <a:lstStyle/>
          <a:p>
            <a:r>
              <a:rPr lang="en-US" sz="3200" dirty="0"/>
              <a:t>ARCS: Adaptive Runtime Configuration Selection</a:t>
            </a:r>
          </a:p>
        </p:txBody>
      </p:sp>
      <p:sp>
        <p:nvSpPr>
          <p:cNvPr id="3" name="Content Placeholder 2">
            <a:extLst>
              <a:ext uri="{FF2B5EF4-FFF2-40B4-BE49-F238E27FC236}">
                <a16:creationId xmlns:a16="http://schemas.microsoft.com/office/drawing/2014/main" id="{8B2C29AA-7CCB-3845-A7C5-B7A944B5E1F7}"/>
              </a:ext>
            </a:extLst>
          </p:cNvPr>
          <p:cNvSpPr>
            <a:spLocks noGrp="1"/>
          </p:cNvSpPr>
          <p:nvPr>
            <p:ph idx="1"/>
          </p:nvPr>
        </p:nvSpPr>
        <p:spPr/>
        <p:txBody>
          <a:bodyPr>
            <a:normAutofit lnSpcReduction="10000"/>
          </a:bodyPr>
          <a:lstStyle/>
          <a:p>
            <a:r>
              <a:rPr lang="en-US" dirty="0"/>
              <a:t>Power aware computing – optimizing OpenMP parameters </a:t>
            </a:r>
            <a:r>
              <a:rPr lang="en-US" i="1" dirty="0"/>
              <a:t>per parallel region</a:t>
            </a:r>
            <a:r>
              <a:rPr lang="en-US" dirty="0"/>
              <a:t> based on available resources (power, cores, etc.)</a:t>
            </a:r>
          </a:p>
          <a:p>
            <a:r>
              <a:rPr lang="en-US" dirty="0"/>
              <a:t>APEX </a:t>
            </a:r>
            <a:r>
              <a:rPr lang="en-US" dirty="0" err="1"/>
              <a:t>autotuning</a:t>
            </a:r>
            <a:r>
              <a:rPr lang="en-US" dirty="0"/>
              <a:t> policy to search for best:</a:t>
            </a:r>
          </a:p>
          <a:p>
            <a:pPr lvl="1"/>
            <a:r>
              <a:rPr lang="en-US" dirty="0"/>
              <a:t>Number of threads in the team</a:t>
            </a:r>
          </a:p>
          <a:p>
            <a:pPr lvl="1"/>
            <a:r>
              <a:rPr lang="en-US" dirty="0"/>
              <a:t>Scheduling policy</a:t>
            </a:r>
          </a:p>
          <a:p>
            <a:pPr lvl="1"/>
            <a:r>
              <a:rPr lang="en-US" dirty="0"/>
              <a:t>Chunk size</a:t>
            </a:r>
          </a:p>
          <a:p>
            <a:r>
              <a:rPr lang="en-US" dirty="0"/>
              <a:t>APEX uses OMPT, Active Harmony to configure &amp; measure each executed instance of each parallel region until convergence</a:t>
            </a:r>
          </a:p>
        </p:txBody>
      </p:sp>
      <p:sp>
        <p:nvSpPr>
          <p:cNvPr id="4" name="Footer Placeholder 3">
            <a:extLst>
              <a:ext uri="{FF2B5EF4-FFF2-40B4-BE49-F238E27FC236}">
                <a16:creationId xmlns:a16="http://schemas.microsoft.com/office/drawing/2014/main" id="{4DC9F2F9-0529-2642-95A5-7156D869BE32}"/>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C041D6DA-E4C5-F84B-A6C4-532ADE317E7D}"/>
              </a:ext>
            </a:extLst>
          </p:cNvPr>
          <p:cNvSpPr>
            <a:spLocks noGrp="1"/>
          </p:cNvSpPr>
          <p:nvPr>
            <p:ph type="sldNum" sz="quarter" idx="12"/>
          </p:nvPr>
        </p:nvSpPr>
        <p:spPr/>
        <p:txBody>
          <a:bodyPr/>
          <a:lstStyle/>
          <a:p>
            <a:fld id="{E758CF0C-250E-7F48-AF3C-1DAAD85AA699}" type="slidenum">
              <a:rPr lang="en-US" altLang="en-US" smtClean="0"/>
              <a:pPr/>
              <a:t>11</a:t>
            </a:fld>
            <a:endParaRPr lang="en-US" altLang="en-US"/>
          </a:p>
        </p:txBody>
      </p:sp>
    </p:spTree>
    <p:extLst>
      <p:ext uri="{BB962C8B-B14F-4D97-AF65-F5344CB8AC3E}">
        <p14:creationId xmlns:p14="http://schemas.microsoft.com/office/powerpoint/2010/main" val="2441543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4DC4E-C591-B14D-BD6F-B1CD1921114F}"/>
              </a:ext>
            </a:extLst>
          </p:cNvPr>
          <p:cNvSpPr>
            <a:spLocks noGrp="1"/>
          </p:cNvSpPr>
          <p:nvPr>
            <p:ph type="title"/>
          </p:nvPr>
        </p:nvSpPr>
        <p:spPr/>
        <p:txBody>
          <a:bodyPr>
            <a:normAutofit fontScale="90000"/>
          </a:bodyPr>
          <a:lstStyle/>
          <a:p>
            <a:r>
              <a:rPr lang="en-US" dirty="0"/>
              <a:t>ARCS workflow, results</a:t>
            </a:r>
          </a:p>
        </p:txBody>
      </p:sp>
      <p:sp>
        <p:nvSpPr>
          <p:cNvPr id="4" name="Footer Placeholder 3">
            <a:extLst>
              <a:ext uri="{FF2B5EF4-FFF2-40B4-BE49-F238E27FC236}">
                <a16:creationId xmlns:a16="http://schemas.microsoft.com/office/drawing/2014/main" id="{F983F951-ACAC-1D49-824F-B3104DCFF741}"/>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750DC5E4-BAFE-7047-87EE-F7D16D591137}"/>
              </a:ext>
            </a:extLst>
          </p:cNvPr>
          <p:cNvSpPr>
            <a:spLocks noGrp="1"/>
          </p:cNvSpPr>
          <p:nvPr>
            <p:ph type="sldNum" sz="quarter" idx="12"/>
          </p:nvPr>
        </p:nvSpPr>
        <p:spPr/>
        <p:txBody>
          <a:bodyPr/>
          <a:lstStyle/>
          <a:p>
            <a:fld id="{E758CF0C-250E-7F48-AF3C-1DAAD85AA699}" type="slidenum">
              <a:rPr lang="en-US" altLang="en-US" smtClean="0"/>
              <a:pPr/>
              <a:t>12</a:t>
            </a:fld>
            <a:endParaRPr lang="en-US" altLang="en-US"/>
          </a:p>
        </p:txBody>
      </p:sp>
      <p:sp>
        <p:nvSpPr>
          <p:cNvPr id="6" name="Cloud Callout 5">
            <a:extLst>
              <a:ext uri="{FF2B5EF4-FFF2-40B4-BE49-F238E27FC236}">
                <a16:creationId xmlns:a16="http://schemas.microsoft.com/office/drawing/2014/main" id="{BA1697A2-A840-544B-BA25-6E6220B45693}"/>
              </a:ext>
            </a:extLst>
          </p:cNvPr>
          <p:cNvSpPr/>
          <p:nvPr/>
        </p:nvSpPr>
        <p:spPr>
          <a:xfrm>
            <a:off x="1273217" y="776994"/>
            <a:ext cx="917147" cy="338573"/>
          </a:xfrm>
          <a:prstGeom prst="cloudCallou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77500" lnSpcReduction="20000"/>
          </a:bodyPr>
          <a:lstStyle/>
          <a:p>
            <a:pPr algn="ctr"/>
            <a:r>
              <a:rPr lang="en-US" sz="1929" dirty="0">
                <a:solidFill>
                  <a:schemeClr val="tx1"/>
                </a:solidFill>
              </a:rPr>
              <a:t>Offline</a:t>
            </a:r>
          </a:p>
        </p:txBody>
      </p:sp>
      <p:grpSp>
        <p:nvGrpSpPr>
          <p:cNvPr id="7" name="Group 6">
            <a:extLst>
              <a:ext uri="{FF2B5EF4-FFF2-40B4-BE49-F238E27FC236}">
                <a16:creationId xmlns:a16="http://schemas.microsoft.com/office/drawing/2014/main" id="{13CB5068-9DB7-2049-9218-C64880FEDA6C}"/>
              </a:ext>
            </a:extLst>
          </p:cNvPr>
          <p:cNvGrpSpPr/>
          <p:nvPr/>
        </p:nvGrpSpPr>
        <p:grpSpPr>
          <a:xfrm>
            <a:off x="1255427" y="1205756"/>
            <a:ext cx="867658" cy="3332167"/>
            <a:chOff x="1324994" y="4358101"/>
            <a:chExt cx="5785084" cy="19910790"/>
          </a:xfrm>
        </p:grpSpPr>
        <p:sp>
          <p:nvSpPr>
            <p:cNvPr id="8" name="Rectangle 7">
              <a:extLst>
                <a:ext uri="{FF2B5EF4-FFF2-40B4-BE49-F238E27FC236}">
                  <a16:creationId xmlns:a16="http://schemas.microsoft.com/office/drawing/2014/main" id="{5A9A69B8-FB9D-1042-A7C8-814702111C2D}"/>
                </a:ext>
              </a:extLst>
            </p:cNvPr>
            <p:cNvSpPr/>
            <p:nvPr/>
          </p:nvSpPr>
          <p:spPr>
            <a:xfrm>
              <a:off x="1443608" y="4358101"/>
              <a:ext cx="5666468" cy="2017485"/>
            </a:xfrm>
            <a:prstGeom prst="rect">
              <a:avLst/>
            </a:prstGeom>
            <a:ln w="3175"/>
          </p:spPr>
          <p:style>
            <a:lnRef idx="2">
              <a:schemeClr val="accent1">
                <a:shade val="50000"/>
              </a:schemeClr>
            </a:lnRef>
            <a:fillRef idx="1003">
              <a:schemeClr val="l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77500" lnSpcReduction="20000"/>
            </a:bodyPr>
            <a:lstStyle/>
            <a:p>
              <a:pPr algn="ctr"/>
              <a:r>
                <a:rPr lang="en-US" sz="1607" dirty="0">
                  <a:solidFill>
                    <a:schemeClr val="tx1"/>
                  </a:solidFill>
                </a:rPr>
                <a:t>Application</a:t>
              </a:r>
            </a:p>
          </p:txBody>
        </p:sp>
        <p:sp>
          <p:nvSpPr>
            <p:cNvPr id="9" name="Rectangle 8">
              <a:extLst>
                <a:ext uri="{FF2B5EF4-FFF2-40B4-BE49-F238E27FC236}">
                  <a16:creationId xmlns:a16="http://schemas.microsoft.com/office/drawing/2014/main" id="{39121902-05DD-9D4F-BB89-75B99DE44D9D}"/>
                </a:ext>
              </a:extLst>
            </p:cNvPr>
            <p:cNvSpPr/>
            <p:nvPr/>
          </p:nvSpPr>
          <p:spPr>
            <a:xfrm>
              <a:off x="1443608" y="7864439"/>
              <a:ext cx="5666470" cy="3728603"/>
            </a:xfrm>
            <a:prstGeom prst="rect">
              <a:avLst/>
            </a:prstGeom>
            <a:ln w="3175"/>
          </p:spPr>
          <p:style>
            <a:lnRef idx="2">
              <a:schemeClr val="accent1">
                <a:shade val="50000"/>
              </a:schemeClr>
            </a:lnRef>
            <a:fillRef idx="1003">
              <a:schemeClr val="l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62500" lnSpcReduction="20000"/>
            </a:bodyPr>
            <a:lstStyle/>
            <a:p>
              <a:pPr algn="ctr"/>
              <a:r>
                <a:rPr lang="en-US" sz="1607" dirty="0">
                  <a:solidFill>
                    <a:schemeClr val="tx1"/>
                  </a:solidFill>
                </a:rPr>
                <a:t>Run, Measure, Select optimal configuration for each kernel</a:t>
              </a:r>
            </a:p>
          </p:txBody>
        </p:sp>
        <p:sp>
          <p:nvSpPr>
            <p:cNvPr id="10" name="Rectangle 9">
              <a:extLst>
                <a:ext uri="{FF2B5EF4-FFF2-40B4-BE49-F238E27FC236}">
                  <a16:creationId xmlns:a16="http://schemas.microsoft.com/office/drawing/2014/main" id="{36C5E62B-D9D5-3A44-95F4-9931DB6D1A27}"/>
                </a:ext>
              </a:extLst>
            </p:cNvPr>
            <p:cNvSpPr/>
            <p:nvPr/>
          </p:nvSpPr>
          <p:spPr>
            <a:xfrm>
              <a:off x="1324994" y="12961802"/>
              <a:ext cx="5785082" cy="2873542"/>
            </a:xfrm>
            <a:prstGeom prst="rect">
              <a:avLst/>
            </a:prstGeom>
            <a:ln w="3175"/>
          </p:spPr>
          <p:style>
            <a:lnRef idx="2">
              <a:schemeClr val="accent1">
                <a:shade val="50000"/>
              </a:schemeClr>
            </a:lnRef>
            <a:fillRef idx="1003">
              <a:schemeClr val="l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62500" lnSpcReduction="20000"/>
            </a:bodyPr>
            <a:lstStyle/>
            <a:p>
              <a:pPr algn="ctr"/>
              <a:r>
                <a:rPr lang="en-US" sz="1607" dirty="0">
                  <a:solidFill>
                    <a:schemeClr val="tx1"/>
                  </a:solidFill>
                </a:rPr>
                <a:t>Write the configurations in a history file</a:t>
              </a:r>
            </a:p>
          </p:txBody>
        </p:sp>
        <p:sp>
          <p:nvSpPr>
            <p:cNvPr id="11" name="Rectangle 10">
              <a:extLst>
                <a:ext uri="{FF2B5EF4-FFF2-40B4-BE49-F238E27FC236}">
                  <a16:creationId xmlns:a16="http://schemas.microsoft.com/office/drawing/2014/main" id="{FCA39912-9B8C-2649-A46B-B7F2E541B054}"/>
                </a:ext>
              </a:extLst>
            </p:cNvPr>
            <p:cNvSpPr/>
            <p:nvPr/>
          </p:nvSpPr>
          <p:spPr>
            <a:xfrm>
              <a:off x="1362250" y="20922441"/>
              <a:ext cx="5747826" cy="3346450"/>
            </a:xfrm>
            <a:prstGeom prst="rect">
              <a:avLst/>
            </a:prstGeom>
            <a:ln w="3175"/>
          </p:spPr>
          <p:style>
            <a:lnRef idx="2">
              <a:schemeClr val="accent1">
                <a:shade val="50000"/>
              </a:schemeClr>
            </a:lnRef>
            <a:fillRef idx="1003">
              <a:schemeClr val="l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62500" lnSpcReduction="20000"/>
            </a:bodyPr>
            <a:lstStyle/>
            <a:p>
              <a:pPr algn="ctr"/>
              <a:r>
                <a:rPr lang="en-US" sz="1607" dirty="0">
                  <a:solidFill>
                    <a:schemeClr val="tx1"/>
                  </a:solidFill>
                </a:rPr>
                <a:t>Use the configuration form History file</a:t>
              </a:r>
            </a:p>
          </p:txBody>
        </p:sp>
        <p:sp>
          <p:nvSpPr>
            <p:cNvPr id="12" name="Rectangle 11">
              <a:extLst>
                <a:ext uri="{FF2B5EF4-FFF2-40B4-BE49-F238E27FC236}">
                  <a16:creationId xmlns:a16="http://schemas.microsoft.com/office/drawing/2014/main" id="{4ECBF36F-23EA-8846-B179-BAF5A3DA7290}"/>
                </a:ext>
              </a:extLst>
            </p:cNvPr>
            <p:cNvSpPr/>
            <p:nvPr/>
          </p:nvSpPr>
          <p:spPr>
            <a:xfrm>
              <a:off x="1362250" y="17344217"/>
              <a:ext cx="5747826" cy="2017485"/>
            </a:xfrm>
            <a:prstGeom prst="rect">
              <a:avLst/>
            </a:prstGeom>
            <a:ln w="3175"/>
          </p:spPr>
          <p:style>
            <a:lnRef idx="2">
              <a:schemeClr val="accent1">
                <a:shade val="50000"/>
              </a:schemeClr>
            </a:lnRef>
            <a:fillRef idx="1003">
              <a:schemeClr val="l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77500" lnSpcReduction="20000"/>
            </a:bodyPr>
            <a:lstStyle/>
            <a:p>
              <a:pPr algn="ctr"/>
              <a:r>
                <a:rPr lang="en-US" sz="1607" dirty="0">
                  <a:solidFill>
                    <a:schemeClr val="tx1"/>
                  </a:solidFill>
                </a:rPr>
                <a:t>From Next Run</a:t>
              </a:r>
            </a:p>
          </p:txBody>
        </p:sp>
        <p:sp>
          <p:nvSpPr>
            <p:cNvPr id="13" name="Down Arrow 12">
              <a:extLst>
                <a:ext uri="{FF2B5EF4-FFF2-40B4-BE49-F238E27FC236}">
                  <a16:creationId xmlns:a16="http://schemas.microsoft.com/office/drawing/2014/main" id="{B9496AC5-6E9D-2343-8FC6-19A058C13570}"/>
                </a:ext>
              </a:extLst>
            </p:cNvPr>
            <p:cNvSpPr/>
            <p:nvPr/>
          </p:nvSpPr>
          <p:spPr>
            <a:xfrm>
              <a:off x="3446561" y="6385848"/>
              <a:ext cx="1400175" cy="1502693"/>
            </a:xfrm>
            <a:prstGeom prst="down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a:bodyPr>
            <a:lstStyle/>
            <a:p>
              <a:pPr algn="ctr"/>
              <a:endParaRPr lang="en-US" sz="482"/>
            </a:p>
          </p:txBody>
        </p:sp>
        <p:sp>
          <p:nvSpPr>
            <p:cNvPr id="14" name="Down Arrow 13">
              <a:extLst>
                <a:ext uri="{FF2B5EF4-FFF2-40B4-BE49-F238E27FC236}">
                  <a16:creationId xmlns:a16="http://schemas.microsoft.com/office/drawing/2014/main" id="{5E760CFC-2865-5E4B-B9A3-55C5AB3751BE}"/>
                </a:ext>
              </a:extLst>
            </p:cNvPr>
            <p:cNvSpPr/>
            <p:nvPr/>
          </p:nvSpPr>
          <p:spPr>
            <a:xfrm>
              <a:off x="3446561" y="15841525"/>
              <a:ext cx="1400175" cy="1502693"/>
            </a:xfrm>
            <a:prstGeom prst="down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a:bodyPr>
            <a:lstStyle/>
            <a:p>
              <a:pPr algn="ctr"/>
              <a:endParaRPr lang="en-US" sz="482"/>
            </a:p>
          </p:txBody>
        </p:sp>
        <p:sp>
          <p:nvSpPr>
            <p:cNvPr id="15" name="Down Arrow 14">
              <a:extLst>
                <a:ext uri="{FF2B5EF4-FFF2-40B4-BE49-F238E27FC236}">
                  <a16:creationId xmlns:a16="http://schemas.microsoft.com/office/drawing/2014/main" id="{FAB71ED9-A082-C94A-8654-2A9912F65837}"/>
                </a:ext>
              </a:extLst>
            </p:cNvPr>
            <p:cNvSpPr/>
            <p:nvPr/>
          </p:nvSpPr>
          <p:spPr>
            <a:xfrm>
              <a:off x="3529851" y="11599222"/>
              <a:ext cx="1400175" cy="1320169"/>
            </a:xfrm>
            <a:prstGeom prst="down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a:bodyPr>
            <a:lstStyle/>
            <a:p>
              <a:pPr algn="ctr"/>
              <a:endParaRPr lang="en-US" sz="482"/>
            </a:p>
          </p:txBody>
        </p:sp>
        <p:sp>
          <p:nvSpPr>
            <p:cNvPr id="16" name="Down Arrow 15">
              <a:extLst>
                <a:ext uri="{FF2B5EF4-FFF2-40B4-BE49-F238E27FC236}">
                  <a16:creationId xmlns:a16="http://schemas.microsoft.com/office/drawing/2014/main" id="{5FD9C2EE-EC55-854F-9AE6-5F31C8358262}"/>
                </a:ext>
              </a:extLst>
            </p:cNvPr>
            <p:cNvSpPr/>
            <p:nvPr/>
          </p:nvSpPr>
          <p:spPr>
            <a:xfrm>
              <a:off x="3446560" y="19377337"/>
              <a:ext cx="1400175" cy="1502693"/>
            </a:xfrm>
            <a:prstGeom prst="down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a:bodyPr>
            <a:lstStyle/>
            <a:p>
              <a:pPr algn="ctr"/>
              <a:endParaRPr lang="en-US" sz="482"/>
            </a:p>
          </p:txBody>
        </p:sp>
      </p:grpSp>
      <p:sp>
        <p:nvSpPr>
          <p:cNvPr id="17" name="Circular Arrow 16">
            <a:extLst>
              <a:ext uri="{FF2B5EF4-FFF2-40B4-BE49-F238E27FC236}">
                <a16:creationId xmlns:a16="http://schemas.microsoft.com/office/drawing/2014/main" id="{F967B2C7-CDA7-4245-91DD-C3336EDD2BD0}"/>
              </a:ext>
            </a:extLst>
          </p:cNvPr>
          <p:cNvSpPr/>
          <p:nvPr/>
        </p:nvSpPr>
        <p:spPr>
          <a:xfrm rot="16200000">
            <a:off x="1989202" y="1797258"/>
            <a:ext cx="1666441" cy="1079493"/>
          </a:xfrm>
          <a:prstGeom prst="circularArrow">
            <a:avLst>
              <a:gd name="adj1" fmla="val 14223"/>
              <a:gd name="adj2" fmla="val 443032"/>
              <a:gd name="adj3" fmla="val 21156459"/>
              <a:gd name="adj4" fmla="val 10800000"/>
              <a:gd name="adj5" fmla="val 11554"/>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a:bodyPr>
          <a:lstStyle/>
          <a:p>
            <a:pPr algn="ctr"/>
            <a:endParaRPr lang="en-US" sz="482" dirty="0">
              <a:solidFill>
                <a:schemeClr val="tx1"/>
              </a:solidFill>
            </a:endParaRPr>
          </a:p>
        </p:txBody>
      </p:sp>
      <p:sp>
        <p:nvSpPr>
          <p:cNvPr id="18" name="Cloud Callout 17">
            <a:extLst>
              <a:ext uri="{FF2B5EF4-FFF2-40B4-BE49-F238E27FC236}">
                <a16:creationId xmlns:a16="http://schemas.microsoft.com/office/drawing/2014/main" id="{2C6AB189-6630-2549-8C56-91D9F06123F8}"/>
              </a:ext>
            </a:extLst>
          </p:cNvPr>
          <p:cNvSpPr/>
          <p:nvPr/>
        </p:nvSpPr>
        <p:spPr>
          <a:xfrm>
            <a:off x="2746138" y="776994"/>
            <a:ext cx="917147" cy="338573"/>
          </a:xfrm>
          <a:prstGeom prst="cloudCallou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77500" lnSpcReduction="20000"/>
          </a:bodyPr>
          <a:lstStyle/>
          <a:p>
            <a:pPr algn="ctr"/>
            <a:r>
              <a:rPr lang="en-US" sz="1929" dirty="0">
                <a:solidFill>
                  <a:schemeClr val="tx1"/>
                </a:solidFill>
              </a:rPr>
              <a:t>Online</a:t>
            </a:r>
          </a:p>
        </p:txBody>
      </p:sp>
      <p:grpSp>
        <p:nvGrpSpPr>
          <p:cNvPr id="19" name="Group 18">
            <a:extLst>
              <a:ext uri="{FF2B5EF4-FFF2-40B4-BE49-F238E27FC236}">
                <a16:creationId xmlns:a16="http://schemas.microsoft.com/office/drawing/2014/main" id="{EE2970F1-8A6D-4E42-AFF4-8E364BFD0D43}"/>
              </a:ext>
            </a:extLst>
          </p:cNvPr>
          <p:cNvGrpSpPr/>
          <p:nvPr/>
        </p:nvGrpSpPr>
        <p:grpSpPr>
          <a:xfrm>
            <a:off x="2277239" y="1205756"/>
            <a:ext cx="1441321" cy="3384217"/>
            <a:chOff x="8032574" y="4259704"/>
            <a:chExt cx="9609966" cy="21068223"/>
          </a:xfrm>
        </p:grpSpPr>
        <p:sp>
          <p:nvSpPr>
            <p:cNvPr id="20" name="Rectangle 19">
              <a:extLst>
                <a:ext uri="{FF2B5EF4-FFF2-40B4-BE49-F238E27FC236}">
                  <a16:creationId xmlns:a16="http://schemas.microsoft.com/office/drawing/2014/main" id="{7111C3A9-0353-F34B-B2AA-7D79DB3C7A58}"/>
                </a:ext>
              </a:extLst>
            </p:cNvPr>
            <p:cNvSpPr/>
            <p:nvPr/>
          </p:nvSpPr>
          <p:spPr>
            <a:xfrm>
              <a:off x="11100733" y="21805698"/>
              <a:ext cx="6541807" cy="3522229"/>
            </a:xfrm>
            <a:prstGeom prst="rect">
              <a:avLst/>
            </a:prstGeom>
            <a:ln w="3175"/>
          </p:spPr>
          <p:style>
            <a:lnRef idx="2">
              <a:schemeClr val="accent1">
                <a:shade val="50000"/>
              </a:schemeClr>
            </a:lnRef>
            <a:fillRef idx="1003">
              <a:schemeClr val="l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55000" lnSpcReduction="20000"/>
            </a:bodyPr>
            <a:lstStyle/>
            <a:p>
              <a:pPr algn="ctr"/>
              <a:r>
                <a:rPr lang="en-US" sz="1607" dirty="0">
                  <a:solidFill>
                    <a:schemeClr val="tx1"/>
                  </a:solidFill>
                </a:rPr>
                <a:t>Complete Application &amp; write the configuration in history File</a:t>
              </a:r>
            </a:p>
          </p:txBody>
        </p:sp>
        <p:grpSp>
          <p:nvGrpSpPr>
            <p:cNvPr id="21" name="Group 20">
              <a:extLst>
                <a:ext uri="{FF2B5EF4-FFF2-40B4-BE49-F238E27FC236}">
                  <a16:creationId xmlns:a16="http://schemas.microsoft.com/office/drawing/2014/main" id="{80836DE0-1BC9-5648-B27E-4AAF4AB5B200}"/>
                </a:ext>
              </a:extLst>
            </p:cNvPr>
            <p:cNvGrpSpPr/>
            <p:nvPr/>
          </p:nvGrpSpPr>
          <p:grpSpPr>
            <a:xfrm>
              <a:off x="11559967" y="4259704"/>
              <a:ext cx="5774068" cy="17537748"/>
              <a:chOff x="11559967" y="4259704"/>
              <a:chExt cx="5774068" cy="17537748"/>
            </a:xfrm>
          </p:grpSpPr>
          <p:sp>
            <p:nvSpPr>
              <p:cNvPr id="23" name="Diamond 22">
                <a:extLst>
                  <a:ext uri="{FF2B5EF4-FFF2-40B4-BE49-F238E27FC236}">
                    <a16:creationId xmlns:a16="http://schemas.microsoft.com/office/drawing/2014/main" id="{64C3E0BD-E068-184E-9343-CFCC22CCCAA5}"/>
                  </a:ext>
                </a:extLst>
              </p:cNvPr>
              <p:cNvSpPr/>
              <p:nvPr/>
            </p:nvSpPr>
            <p:spPr>
              <a:xfrm>
                <a:off x="11709970" y="14458737"/>
                <a:ext cx="5519299" cy="2763255"/>
              </a:xfrm>
              <a:prstGeom prst="diamond">
                <a:avLst/>
              </a:prstGeom>
              <a:ln w="3175"/>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a:bodyPr>
              <a:lstStyle/>
              <a:p>
                <a:pPr algn="ctr"/>
                <a:endParaRPr lang="en-US" sz="1125" b="1" dirty="0"/>
              </a:p>
            </p:txBody>
          </p:sp>
          <p:sp>
            <p:nvSpPr>
              <p:cNvPr id="24" name="Rectangle 23">
                <a:extLst>
                  <a:ext uri="{FF2B5EF4-FFF2-40B4-BE49-F238E27FC236}">
                    <a16:creationId xmlns:a16="http://schemas.microsoft.com/office/drawing/2014/main" id="{24CC3085-C4D0-AD4C-8AA2-D891A304CC02}"/>
                  </a:ext>
                </a:extLst>
              </p:cNvPr>
              <p:cNvSpPr/>
              <p:nvPr/>
            </p:nvSpPr>
            <p:spPr>
              <a:xfrm>
                <a:off x="11667567" y="4259704"/>
                <a:ext cx="5666468" cy="1182223"/>
              </a:xfrm>
              <a:prstGeom prst="rect">
                <a:avLst/>
              </a:prstGeom>
              <a:ln w="3175"/>
            </p:spPr>
            <p:style>
              <a:lnRef idx="2">
                <a:schemeClr val="accent1">
                  <a:shade val="50000"/>
                </a:schemeClr>
              </a:lnRef>
              <a:fillRef idx="1003">
                <a:schemeClr val="l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77500" lnSpcReduction="20000"/>
              </a:bodyPr>
              <a:lstStyle/>
              <a:p>
                <a:pPr algn="ctr"/>
                <a:r>
                  <a:rPr lang="en-US" sz="1607" dirty="0">
                    <a:solidFill>
                      <a:schemeClr val="tx1"/>
                    </a:solidFill>
                  </a:rPr>
                  <a:t>New Kernel</a:t>
                </a:r>
              </a:p>
            </p:txBody>
          </p:sp>
          <p:sp>
            <p:nvSpPr>
              <p:cNvPr id="25" name="Rectangle 24">
                <a:extLst>
                  <a:ext uri="{FF2B5EF4-FFF2-40B4-BE49-F238E27FC236}">
                    <a16:creationId xmlns:a16="http://schemas.microsoft.com/office/drawing/2014/main" id="{7C5F480F-9297-FE48-89F0-7DA73300C0DC}"/>
                  </a:ext>
                </a:extLst>
              </p:cNvPr>
              <p:cNvSpPr/>
              <p:nvPr/>
            </p:nvSpPr>
            <p:spPr>
              <a:xfrm>
                <a:off x="11709971" y="6034576"/>
                <a:ext cx="5581659" cy="1960319"/>
              </a:xfrm>
              <a:prstGeom prst="rect">
                <a:avLst/>
              </a:prstGeom>
              <a:ln w="3175"/>
            </p:spPr>
            <p:style>
              <a:lnRef idx="2">
                <a:schemeClr val="accent1">
                  <a:shade val="50000"/>
                </a:schemeClr>
              </a:lnRef>
              <a:fillRef idx="1003">
                <a:schemeClr val="l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70000" lnSpcReduction="20000"/>
              </a:bodyPr>
              <a:lstStyle/>
              <a:p>
                <a:pPr algn="ctr"/>
                <a:r>
                  <a:rPr lang="en-US" sz="1607" dirty="0">
                    <a:solidFill>
                      <a:schemeClr val="tx1"/>
                    </a:solidFill>
                  </a:rPr>
                  <a:t>Pick a configuration</a:t>
                </a:r>
              </a:p>
            </p:txBody>
          </p:sp>
          <p:sp>
            <p:nvSpPr>
              <p:cNvPr id="26" name="Rectangle 25">
                <a:extLst>
                  <a:ext uri="{FF2B5EF4-FFF2-40B4-BE49-F238E27FC236}">
                    <a16:creationId xmlns:a16="http://schemas.microsoft.com/office/drawing/2014/main" id="{653E5C82-925E-D749-8A35-1D0E763B6675}"/>
                  </a:ext>
                </a:extLst>
              </p:cNvPr>
              <p:cNvSpPr/>
              <p:nvPr/>
            </p:nvSpPr>
            <p:spPr>
              <a:xfrm>
                <a:off x="11559967" y="12174694"/>
                <a:ext cx="5666470" cy="1828925"/>
              </a:xfrm>
              <a:prstGeom prst="rect">
                <a:avLst/>
              </a:prstGeom>
              <a:ln w="3175"/>
            </p:spPr>
            <p:style>
              <a:lnRef idx="2">
                <a:schemeClr val="accent1">
                  <a:shade val="50000"/>
                </a:schemeClr>
              </a:lnRef>
              <a:fillRef idx="1003">
                <a:schemeClr val="l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62500" lnSpcReduction="20000"/>
              </a:bodyPr>
              <a:lstStyle/>
              <a:p>
                <a:pPr algn="ctr"/>
                <a:r>
                  <a:rPr lang="en-US" sz="1607" dirty="0">
                    <a:solidFill>
                      <a:schemeClr val="tx1"/>
                    </a:solidFill>
                  </a:rPr>
                  <a:t>Performance Data</a:t>
                </a:r>
              </a:p>
            </p:txBody>
          </p:sp>
          <p:sp>
            <p:nvSpPr>
              <p:cNvPr id="27" name="Rectangle 26">
                <a:extLst>
                  <a:ext uri="{FF2B5EF4-FFF2-40B4-BE49-F238E27FC236}">
                    <a16:creationId xmlns:a16="http://schemas.microsoft.com/office/drawing/2014/main" id="{15085019-90EA-274C-A0D7-68FA08F372C0}"/>
                  </a:ext>
                </a:extLst>
              </p:cNvPr>
              <p:cNvSpPr/>
              <p:nvPr/>
            </p:nvSpPr>
            <p:spPr>
              <a:xfrm>
                <a:off x="11562800" y="18154942"/>
                <a:ext cx="5666470" cy="2734671"/>
              </a:xfrm>
              <a:prstGeom prst="rect">
                <a:avLst/>
              </a:prstGeom>
              <a:ln w="3175"/>
            </p:spPr>
            <p:style>
              <a:lnRef idx="2">
                <a:schemeClr val="accent1">
                  <a:shade val="50000"/>
                </a:schemeClr>
              </a:lnRef>
              <a:fillRef idx="1003">
                <a:schemeClr val="l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70000" lnSpcReduction="20000"/>
              </a:bodyPr>
              <a:lstStyle/>
              <a:p>
                <a:pPr algn="ctr"/>
                <a:r>
                  <a:rPr lang="en-US" sz="1607" dirty="0">
                    <a:solidFill>
                      <a:schemeClr val="tx1"/>
                    </a:solidFill>
                  </a:rPr>
                  <a:t>Use this configuration from now on </a:t>
                </a:r>
              </a:p>
            </p:txBody>
          </p:sp>
          <p:sp>
            <p:nvSpPr>
              <p:cNvPr id="28" name="Rectangle 27">
                <a:extLst>
                  <a:ext uri="{FF2B5EF4-FFF2-40B4-BE49-F238E27FC236}">
                    <a16:creationId xmlns:a16="http://schemas.microsoft.com/office/drawing/2014/main" id="{C3798F0E-D2C7-AE4B-A88C-C354A16276C4}"/>
                  </a:ext>
                </a:extLst>
              </p:cNvPr>
              <p:cNvSpPr/>
              <p:nvPr/>
            </p:nvSpPr>
            <p:spPr>
              <a:xfrm>
                <a:off x="11562800" y="8594582"/>
                <a:ext cx="5666470" cy="3026495"/>
              </a:xfrm>
              <a:prstGeom prst="rect">
                <a:avLst/>
              </a:prstGeom>
              <a:ln w="3175"/>
            </p:spPr>
            <p:style>
              <a:lnRef idx="2">
                <a:schemeClr val="accent1">
                  <a:shade val="50000"/>
                </a:schemeClr>
              </a:lnRef>
              <a:fillRef idx="1003">
                <a:schemeClr val="l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62500" lnSpcReduction="20000"/>
              </a:bodyPr>
              <a:lstStyle/>
              <a:p>
                <a:pPr algn="ctr"/>
                <a:r>
                  <a:rPr lang="en-US" sz="1607" dirty="0">
                    <a:solidFill>
                      <a:schemeClr val="tx1"/>
                    </a:solidFill>
                  </a:rPr>
                  <a:t>Run the kernel with this configuration</a:t>
                </a:r>
              </a:p>
            </p:txBody>
          </p:sp>
          <p:sp>
            <p:nvSpPr>
              <p:cNvPr id="29" name="Down Arrow 28">
                <a:extLst>
                  <a:ext uri="{FF2B5EF4-FFF2-40B4-BE49-F238E27FC236}">
                    <a16:creationId xmlns:a16="http://schemas.microsoft.com/office/drawing/2014/main" id="{106C3028-C33A-0848-BF95-AA0D29FD22BF}"/>
                  </a:ext>
                </a:extLst>
              </p:cNvPr>
              <p:cNvSpPr/>
              <p:nvPr/>
            </p:nvSpPr>
            <p:spPr>
              <a:xfrm>
                <a:off x="13709771" y="5455207"/>
                <a:ext cx="1400175" cy="561488"/>
              </a:xfrm>
              <a:prstGeom prst="down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70000" lnSpcReduction="20000"/>
              </a:bodyPr>
              <a:lstStyle/>
              <a:p>
                <a:pPr algn="ctr"/>
                <a:endParaRPr lang="en-US" sz="482"/>
              </a:p>
            </p:txBody>
          </p:sp>
          <p:sp>
            <p:nvSpPr>
              <p:cNvPr id="30" name="Down Arrow 29">
                <a:extLst>
                  <a:ext uri="{FF2B5EF4-FFF2-40B4-BE49-F238E27FC236}">
                    <a16:creationId xmlns:a16="http://schemas.microsoft.com/office/drawing/2014/main" id="{612ADDC1-89BD-F741-BBE4-41534D42EC3E}"/>
                  </a:ext>
                </a:extLst>
              </p:cNvPr>
              <p:cNvSpPr/>
              <p:nvPr/>
            </p:nvSpPr>
            <p:spPr>
              <a:xfrm>
                <a:off x="13713184" y="17221990"/>
                <a:ext cx="1400175" cy="904366"/>
              </a:xfrm>
              <a:prstGeom prst="down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a:bodyPr>
              <a:lstStyle/>
              <a:p>
                <a:pPr algn="ctr"/>
                <a:endParaRPr lang="en-US" sz="482" b="1" dirty="0">
                  <a:solidFill>
                    <a:schemeClr val="tx1"/>
                  </a:solidFill>
                </a:endParaRPr>
              </a:p>
            </p:txBody>
          </p:sp>
          <p:sp>
            <p:nvSpPr>
              <p:cNvPr id="31" name="Down Arrow 30">
                <a:extLst>
                  <a:ext uri="{FF2B5EF4-FFF2-40B4-BE49-F238E27FC236}">
                    <a16:creationId xmlns:a16="http://schemas.microsoft.com/office/drawing/2014/main" id="{9E4B0219-3D1B-4E48-8795-0B4BCB38E6B9}"/>
                  </a:ext>
                </a:extLst>
              </p:cNvPr>
              <p:cNvSpPr/>
              <p:nvPr/>
            </p:nvSpPr>
            <p:spPr>
              <a:xfrm>
                <a:off x="13576422" y="20897858"/>
                <a:ext cx="1400175" cy="899594"/>
              </a:xfrm>
              <a:prstGeom prst="down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a:bodyPr>
              <a:lstStyle/>
              <a:p>
                <a:pPr algn="ctr"/>
                <a:endParaRPr lang="en-US" sz="482"/>
              </a:p>
            </p:txBody>
          </p:sp>
          <p:sp>
            <p:nvSpPr>
              <p:cNvPr id="32" name="Down Arrow 31">
                <a:extLst>
                  <a:ext uri="{FF2B5EF4-FFF2-40B4-BE49-F238E27FC236}">
                    <a16:creationId xmlns:a16="http://schemas.microsoft.com/office/drawing/2014/main" id="{08C3BC1B-F2D6-3A4A-A981-76E2022280D5}"/>
                  </a:ext>
                </a:extLst>
              </p:cNvPr>
              <p:cNvSpPr/>
              <p:nvPr/>
            </p:nvSpPr>
            <p:spPr>
              <a:xfrm>
                <a:off x="13576423" y="8002126"/>
                <a:ext cx="1400175" cy="561488"/>
              </a:xfrm>
              <a:prstGeom prst="down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70000" lnSpcReduction="20000"/>
              </a:bodyPr>
              <a:lstStyle/>
              <a:p>
                <a:pPr algn="ctr"/>
                <a:endParaRPr lang="en-US" sz="482"/>
              </a:p>
            </p:txBody>
          </p:sp>
          <p:sp>
            <p:nvSpPr>
              <p:cNvPr id="33" name="Down Arrow 32">
                <a:extLst>
                  <a:ext uri="{FF2B5EF4-FFF2-40B4-BE49-F238E27FC236}">
                    <a16:creationId xmlns:a16="http://schemas.microsoft.com/office/drawing/2014/main" id="{47BD8943-62DC-0A47-AFA7-C56DBB4ABDE2}"/>
                  </a:ext>
                </a:extLst>
              </p:cNvPr>
              <p:cNvSpPr/>
              <p:nvPr/>
            </p:nvSpPr>
            <p:spPr>
              <a:xfrm>
                <a:off x="13576421" y="11621078"/>
                <a:ext cx="1400175" cy="561488"/>
              </a:xfrm>
              <a:prstGeom prst="down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70000" lnSpcReduction="20000"/>
              </a:bodyPr>
              <a:lstStyle/>
              <a:p>
                <a:pPr algn="ctr"/>
                <a:endParaRPr lang="en-US" sz="482"/>
              </a:p>
            </p:txBody>
          </p:sp>
          <p:sp>
            <p:nvSpPr>
              <p:cNvPr id="34" name="Down Arrow 33">
                <a:extLst>
                  <a:ext uri="{FF2B5EF4-FFF2-40B4-BE49-F238E27FC236}">
                    <a16:creationId xmlns:a16="http://schemas.microsoft.com/office/drawing/2014/main" id="{D5ADF850-5407-5D4C-A885-74E455D019F8}"/>
                  </a:ext>
                </a:extLst>
              </p:cNvPr>
              <p:cNvSpPr/>
              <p:nvPr/>
            </p:nvSpPr>
            <p:spPr>
              <a:xfrm>
                <a:off x="13709771" y="13955271"/>
                <a:ext cx="1400175" cy="561488"/>
              </a:xfrm>
              <a:prstGeom prst="down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493" tIns="12246" rIns="24493" bIns="12246" numCol="1" spcCol="0" rtlCol="0" fromWordArt="0" anchor="ctr" anchorCtr="0" forceAA="0" compatLnSpc="1">
                <a:prstTxWarp prst="textNoShape">
                  <a:avLst/>
                </a:prstTxWarp>
                <a:normAutofit fontScale="70000" lnSpcReduction="20000"/>
              </a:bodyPr>
              <a:lstStyle/>
              <a:p>
                <a:pPr algn="ctr"/>
                <a:endParaRPr lang="en-US" sz="482"/>
              </a:p>
            </p:txBody>
          </p:sp>
          <p:sp>
            <p:nvSpPr>
              <p:cNvPr id="35" name="TextBox 34">
                <a:extLst>
                  <a:ext uri="{FF2B5EF4-FFF2-40B4-BE49-F238E27FC236}">
                    <a16:creationId xmlns:a16="http://schemas.microsoft.com/office/drawing/2014/main" id="{885FBDA4-4261-654E-A948-BB809A3E8B00}"/>
                  </a:ext>
                </a:extLst>
              </p:cNvPr>
              <p:cNvSpPr txBox="1"/>
              <p:nvPr/>
            </p:nvSpPr>
            <p:spPr>
              <a:xfrm>
                <a:off x="12519247" y="15276362"/>
                <a:ext cx="4392656" cy="1183942"/>
              </a:xfrm>
              <a:prstGeom prst="rect">
                <a:avLst/>
              </a:prstGeom>
              <a:noFill/>
              <a:ln w="3175">
                <a:noFill/>
              </a:ln>
            </p:spPr>
            <p:txBody>
              <a:bodyPr wrap="none" rtlCol="0">
                <a:normAutofit fontScale="40000" lnSpcReduction="20000"/>
              </a:bodyPr>
              <a:lstStyle/>
              <a:p>
                <a:r>
                  <a:rPr lang="en-US" sz="1607" dirty="0"/>
                  <a:t>Converged?</a:t>
                </a:r>
              </a:p>
            </p:txBody>
          </p:sp>
        </p:grpSp>
        <p:sp>
          <p:nvSpPr>
            <p:cNvPr id="22" name="TextBox 21">
              <a:extLst>
                <a:ext uri="{FF2B5EF4-FFF2-40B4-BE49-F238E27FC236}">
                  <a16:creationId xmlns:a16="http://schemas.microsoft.com/office/drawing/2014/main" id="{C4B822A4-0A28-3E49-94DE-9CFF1DA2EF58}"/>
                </a:ext>
              </a:extLst>
            </p:cNvPr>
            <p:cNvSpPr txBox="1"/>
            <p:nvPr/>
          </p:nvSpPr>
          <p:spPr>
            <a:xfrm>
              <a:off x="8032574" y="8683648"/>
              <a:ext cx="2274201" cy="3490751"/>
            </a:xfrm>
            <a:prstGeom prst="rect">
              <a:avLst/>
            </a:prstGeom>
            <a:noFill/>
            <a:ln w="3175">
              <a:noFill/>
            </a:ln>
          </p:spPr>
          <p:txBody>
            <a:bodyPr vert="vert270" wrap="square" rtlCol="0">
              <a:normAutofit fontScale="55000" lnSpcReduction="20000"/>
            </a:bodyPr>
            <a:lstStyle/>
            <a:p>
              <a:r>
                <a:rPr lang="en-US" sz="2000" b="1" dirty="0"/>
                <a:t>NO</a:t>
              </a:r>
            </a:p>
          </p:txBody>
        </p:sp>
      </p:grpSp>
      <p:sp>
        <p:nvSpPr>
          <p:cNvPr id="36" name="TextBox 35">
            <a:extLst>
              <a:ext uri="{FF2B5EF4-FFF2-40B4-BE49-F238E27FC236}">
                <a16:creationId xmlns:a16="http://schemas.microsoft.com/office/drawing/2014/main" id="{36F10AF5-5968-2842-81A6-5876FAC17844}"/>
              </a:ext>
            </a:extLst>
          </p:cNvPr>
          <p:cNvSpPr txBox="1"/>
          <p:nvPr/>
        </p:nvSpPr>
        <p:spPr>
          <a:xfrm>
            <a:off x="3171176" y="3275086"/>
            <a:ext cx="85078" cy="189567"/>
          </a:xfrm>
          <a:prstGeom prst="rect">
            <a:avLst/>
          </a:prstGeom>
          <a:noFill/>
          <a:ln w="3175">
            <a:noFill/>
          </a:ln>
        </p:spPr>
        <p:txBody>
          <a:bodyPr wrap="square" rtlCol="0">
            <a:normAutofit fontScale="40000" lnSpcReduction="20000"/>
          </a:bodyPr>
          <a:lstStyle/>
          <a:p>
            <a:r>
              <a:rPr lang="en-US" sz="1600" b="1" dirty="0"/>
              <a:t>Y</a:t>
            </a:r>
          </a:p>
        </p:txBody>
      </p:sp>
      <p:sp>
        <p:nvSpPr>
          <p:cNvPr id="37" name="Oval 36">
            <a:extLst>
              <a:ext uri="{FF2B5EF4-FFF2-40B4-BE49-F238E27FC236}">
                <a16:creationId xmlns:a16="http://schemas.microsoft.com/office/drawing/2014/main" id="{F393B55E-D15C-7D4D-B751-243834CA1B42}"/>
              </a:ext>
            </a:extLst>
          </p:cNvPr>
          <p:cNvSpPr/>
          <p:nvPr/>
        </p:nvSpPr>
        <p:spPr>
          <a:xfrm>
            <a:off x="279173" y="1902073"/>
            <a:ext cx="604371" cy="1263482"/>
          </a:xfrm>
          <a:prstGeom prst="ellipse">
            <a:avLst/>
          </a:prstGeom>
          <a:ln w="3175"/>
        </p:spPr>
        <p:style>
          <a:lnRef idx="1">
            <a:schemeClr val="accent6"/>
          </a:lnRef>
          <a:fillRef idx="2">
            <a:schemeClr val="accent6"/>
          </a:fillRef>
          <a:effectRef idx="1">
            <a:schemeClr val="accent6"/>
          </a:effectRef>
          <a:fontRef idx="minor">
            <a:schemeClr val="dk1"/>
          </a:fontRef>
        </p:style>
        <p:txBody>
          <a:bodyPr vert="vert270" rtlCol="0" anchor="ctr">
            <a:normAutofit fontScale="47500" lnSpcReduction="20000"/>
          </a:bodyPr>
          <a:lstStyle/>
          <a:p>
            <a:pPr algn="ctr"/>
            <a:r>
              <a:rPr lang="en-US" dirty="0"/>
              <a:t>Corresponds to one online run</a:t>
            </a:r>
          </a:p>
        </p:txBody>
      </p:sp>
      <p:cxnSp>
        <p:nvCxnSpPr>
          <p:cNvPr id="38" name="Straight Arrow Connector 37">
            <a:extLst>
              <a:ext uri="{FF2B5EF4-FFF2-40B4-BE49-F238E27FC236}">
                <a16:creationId xmlns:a16="http://schemas.microsoft.com/office/drawing/2014/main" id="{91DCB865-1E92-7C4A-B35B-8998502B942F}"/>
              </a:ext>
            </a:extLst>
          </p:cNvPr>
          <p:cNvCxnSpPr>
            <a:stCxn id="9" idx="1"/>
            <a:endCxn id="37" idx="6"/>
          </p:cNvCxnSpPr>
          <p:nvPr/>
        </p:nvCxnSpPr>
        <p:spPr>
          <a:xfrm flipH="1">
            <a:off x="883544" y="2104558"/>
            <a:ext cx="389673" cy="429256"/>
          </a:xfrm>
          <a:prstGeom prst="straightConnector1">
            <a:avLst/>
          </a:prstGeom>
          <a:ln w="3175">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9719F167-F326-7C48-A598-EE93F18FD6E1}"/>
              </a:ext>
            </a:extLst>
          </p:cNvPr>
          <p:cNvCxnSpPr>
            <a:stCxn id="10" idx="1"/>
          </p:cNvCxnSpPr>
          <p:nvPr/>
        </p:nvCxnSpPr>
        <p:spPr>
          <a:xfrm flipH="1" flipV="1">
            <a:off x="863048" y="2578458"/>
            <a:ext cx="392379" cy="307620"/>
          </a:xfrm>
          <a:prstGeom prst="straightConnector1">
            <a:avLst/>
          </a:prstGeom>
          <a:ln w="3175">
            <a:solidFill>
              <a:schemeClr val="tx1"/>
            </a:solidFill>
            <a:tailEnd type="triangle"/>
          </a:ln>
        </p:spPr>
        <p:style>
          <a:lnRef idx="3">
            <a:schemeClr val="dk1"/>
          </a:lnRef>
          <a:fillRef idx="0">
            <a:schemeClr val="dk1"/>
          </a:fillRef>
          <a:effectRef idx="2">
            <a:schemeClr val="dk1"/>
          </a:effectRef>
          <a:fontRef idx="minor">
            <a:schemeClr val="tx1"/>
          </a:fontRef>
        </p:style>
      </p:cxnSp>
      <p:pic>
        <p:nvPicPr>
          <p:cNvPr id="43" name="Picture 42">
            <a:extLst>
              <a:ext uri="{FF2B5EF4-FFF2-40B4-BE49-F238E27FC236}">
                <a16:creationId xmlns:a16="http://schemas.microsoft.com/office/drawing/2014/main" id="{01ECCAFB-0075-5241-B708-F6B4548ADD83}"/>
              </a:ext>
            </a:extLst>
          </p:cNvPr>
          <p:cNvPicPr>
            <a:picLocks noChangeAspect="1"/>
          </p:cNvPicPr>
          <p:nvPr/>
        </p:nvPicPr>
        <p:blipFill>
          <a:blip r:embed="rId3"/>
          <a:stretch>
            <a:fillRect/>
          </a:stretch>
        </p:blipFill>
        <p:spPr>
          <a:xfrm>
            <a:off x="3958159" y="776994"/>
            <a:ext cx="4959492" cy="3719619"/>
          </a:xfrm>
          <a:prstGeom prst="rect">
            <a:avLst/>
          </a:prstGeom>
        </p:spPr>
      </p:pic>
    </p:spTree>
    <p:extLst>
      <p:ext uri="{BB962C8B-B14F-4D97-AF65-F5344CB8AC3E}">
        <p14:creationId xmlns:p14="http://schemas.microsoft.com/office/powerpoint/2010/main" val="2745050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3E3E3-917C-D44C-9259-4F9418FE108F}"/>
              </a:ext>
            </a:extLst>
          </p:cNvPr>
          <p:cNvSpPr>
            <a:spLocks noGrp="1"/>
          </p:cNvSpPr>
          <p:nvPr>
            <p:ph type="title"/>
          </p:nvPr>
        </p:nvSpPr>
        <p:spPr/>
        <p:txBody>
          <a:bodyPr>
            <a:normAutofit fontScale="90000"/>
          </a:bodyPr>
          <a:lstStyle/>
          <a:p>
            <a:r>
              <a:rPr lang="en-US" dirty="0"/>
              <a:t>HPX Policy Example: Parcel Coalescing</a:t>
            </a:r>
          </a:p>
        </p:txBody>
      </p:sp>
      <p:pic>
        <p:nvPicPr>
          <p:cNvPr id="4" name="Content Placeholder 3">
            <a:extLst>
              <a:ext uri="{FF2B5EF4-FFF2-40B4-BE49-F238E27FC236}">
                <a16:creationId xmlns:a16="http://schemas.microsoft.com/office/drawing/2014/main" id="{6D169A01-4A45-384A-A5F5-891A939B0A87}"/>
              </a:ext>
            </a:extLst>
          </p:cNvPr>
          <p:cNvPicPr>
            <a:picLocks noGrp="1" noChangeAspect="1"/>
          </p:cNvPicPr>
          <p:nvPr>
            <p:ph idx="1"/>
          </p:nvPr>
        </p:nvPicPr>
        <p:blipFill>
          <a:blip r:embed="rId3"/>
          <a:stretch>
            <a:fillRect/>
          </a:stretch>
        </p:blipFill>
        <p:spPr>
          <a:xfrm>
            <a:off x="710268" y="600075"/>
            <a:ext cx="7715526" cy="4167188"/>
          </a:xfrm>
        </p:spPr>
      </p:pic>
      <p:sp>
        <p:nvSpPr>
          <p:cNvPr id="5" name="Footer Placeholder 4">
            <a:extLst>
              <a:ext uri="{FF2B5EF4-FFF2-40B4-BE49-F238E27FC236}">
                <a16:creationId xmlns:a16="http://schemas.microsoft.com/office/drawing/2014/main" id="{D175901D-A936-834C-865E-D6BEEA214A3D}"/>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6F4DE3D6-E531-9340-893A-830AB1E30CE3}"/>
              </a:ext>
            </a:extLst>
          </p:cNvPr>
          <p:cNvSpPr>
            <a:spLocks noGrp="1"/>
          </p:cNvSpPr>
          <p:nvPr>
            <p:ph type="sldNum" sz="quarter" idx="12"/>
          </p:nvPr>
        </p:nvSpPr>
        <p:spPr/>
        <p:txBody>
          <a:bodyPr/>
          <a:lstStyle/>
          <a:p>
            <a:fld id="{C311CFAC-FC75-9745-8A4F-846EC7C0E6EA}" type="slidenum">
              <a:rPr lang="en-US" altLang="en-US" smtClean="0"/>
              <a:pPr/>
              <a:t>13</a:t>
            </a:fld>
            <a:endParaRPr lang="en-US" altLang="en-US"/>
          </a:p>
        </p:txBody>
      </p:sp>
    </p:spTree>
    <p:extLst>
      <p:ext uri="{BB962C8B-B14F-4D97-AF65-F5344CB8AC3E}">
        <p14:creationId xmlns:p14="http://schemas.microsoft.com/office/powerpoint/2010/main" val="1748616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err="1"/>
              <a:t>Taskgraph</a:t>
            </a:r>
            <a:r>
              <a:rPr lang="en-US" dirty="0"/>
              <a:t> Views</a:t>
            </a:r>
          </a:p>
        </p:txBody>
      </p:sp>
      <p:pic>
        <p:nvPicPr>
          <p:cNvPr id="9" name="Content Placeholder 8">
            <a:extLst>
              <a:ext uri="{FF2B5EF4-FFF2-40B4-BE49-F238E27FC236}">
                <a16:creationId xmlns:a16="http://schemas.microsoft.com/office/drawing/2014/main" id="{0997B212-0D0C-D34B-B7A6-67E459B03C6F}"/>
              </a:ext>
            </a:extLst>
          </p:cNvPr>
          <p:cNvPicPr>
            <a:picLocks noGrp="1" noChangeAspect="1"/>
          </p:cNvPicPr>
          <p:nvPr>
            <p:ph idx="1"/>
          </p:nvPr>
        </p:nvPicPr>
        <p:blipFill>
          <a:blip r:embed="rId3"/>
          <a:stretch>
            <a:fillRect/>
          </a:stretch>
        </p:blipFill>
        <p:spPr>
          <a:xfrm>
            <a:off x="182162" y="717722"/>
            <a:ext cx="8837613" cy="1676003"/>
          </a:xfrm>
        </p:spPr>
      </p:pic>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02D1DF6-B205-7542-82E8-A7BAC230BD9B}" type="slidenum">
              <a:rPr lang="en-US" smtClean="0"/>
              <a:pPr>
                <a:defRPr/>
              </a:pPr>
              <a:t>14</a:t>
            </a:fld>
            <a:endParaRPr lang="en-US"/>
          </a:p>
        </p:txBody>
      </p:sp>
      <p:sp>
        <p:nvSpPr>
          <p:cNvPr id="2" name="TextBox 1">
            <a:extLst>
              <a:ext uri="{FF2B5EF4-FFF2-40B4-BE49-F238E27FC236}">
                <a16:creationId xmlns:a16="http://schemas.microsoft.com/office/drawing/2014/main" id="{FA8712B2-CE4F-D94A-BA91-55EADDF03811}"/>
              </a:ext>
            </a:extLst>
          </p:cNvPr>
          <p:cNvSpPr txBox="1"/>
          <p:nvPr/>
        </p:nvSpPr>
        <p:spPr>
          <a:xfrm>
            <a:off x="130804" y="2718995"/>
            <a:ext cx="2966720" cy="1323439"/>
          </a:xfrm>
          <a:prstGeom prst="rect">
            <a:avLst/>
          </a:prstGeom>
          <a:noFill/>
        </p:spPr>
        <p:txBody>
          <a:bodyPr wrap="square" rtlCol="0">
            <a:spAutoFit/>
          </a:bodyPr>
          <a:lstStyle/>
          <a:p>
            <a:r>
              <a:rPr lang="en-US" sz="2000" dirty="0"/>
              <a:t>High-level view of task dependency relationships (task types, not individuals)</a:t>
            </a:r>
          </a:p>
        </p:txBody>
      </p:sp>
      <p:pic>
        <p:nvPicPr>
          <p:cNvPr id="4" name="Picture 3">
            <a:extLst>
              <a:ext uri="{FF2B5EF4-FFF2-40B4-BE49-F238E27FC236}">
                <a16:creationId xmlns:a16="http://schemas.microsoft.com/office/drawing/2014/main" id="{E95F8A0A-974C-FC4B-A646-55A17E0C3679}"/>
              </a:ext>
            </a:extLst>
          </p:cNvPr>
          <p:cNvPicPr>
            <a:picLocks noChangeAspect="1"/>
          </p:cNvPicPr>
          <p:nvPr/>
        </p:nvPicPr>
        <p:blipFill>
          <a:blip r:embed="rId4"/>
          <a:stretch>
            <a:fillRect/>
          </a:stretch>
        </p:blipFill>
        <p:spPr>
          <a:xfrm>
            <a:off x="2999975" y="1806905"/>
            <a:ext cx="6019800" cy="2824615"/>
          </a:xfrm>
          <a:prstGeom prst="rect">
            <a:avLst/>
          </a:prstGeom>
        </p:spPr>
      </p:pic>
    </p:spTree>
    <p:extLst>
      <p:ext uri="{BB962C8B-B14F-4D97-AF65-F5344CB8AC3E}">
        <p14:creationId xmlns:p14="http://schemas.microsoft.com/office/powerpoint/2010/main" val="3114242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8C3F7-34FF-7541-94A7-0A8E656AB393}"/>
              </a:ext>
            </a:extLst>
          </p:cNvPr>
          <p:cNvSpPr>
            <a:spLocks noGrp="1"/>
          </p:cNvSpPr>
          <p:nvPr>
            <p:ph type="title"/>
          </p:nvPr>
        </p:nvSpPr>
        <p:spPr/>
        <p:txBody>
          <a:bodyPr>
            <a:normAutofit fontScale="90000"/>
          </a:bodyPr>
          <a:lstStyle/>
          <a:p>
            <a:r>
              <a:rPr lang="en-US" dirty="0"/>
              <a:t>Task dependency analysis</a:t>
            </a:r>
          </a:p>
        </p:txBody>
      </p:sp>
      <p:sp>
        <p:nvSpPr>
          <p:cNvPr id="3" name="Content Placeholder 2">
            <a:extLst>
              <a:ext uri="{FF2B5EF4-FFF2-40B4-BE49-F238E27FC236}">
                <a16:creationId xmlns:a16="http://schemas.microsoft.com/office/drawing/2014/main" id="{A515DBAB-9C8A-384A-98DA-E8C9105466C9}"/>
              </a:ext>
            </a:extLst>
          </p:cNvPr>
          <p:cNvSpPr>
            <a:spLocks noGrp="1"/>
          </p:cNvSpPr>
          <p:nvPr>
            <p:ph idx="1"/>
          </p:nvPr>
        </p:nvSpPr>
        <p:spPr/>
        <p:txBody>
          <a:bodyPr/>
          <a:lstStyle/>
          <a:p>
            <a:r>
              <a:rPr lang="en-US" dirty="0"/>
              <a:t>Resurrecting previous work performed by extending OTF2 and building custom analysis and viewer</a:t>
            </a:r>
          </a:p>
          <a:p>
            <a:r>
              <a:rPr lang="en-US" dirty="0"/>
              <a:t>Current OTF2 modifications: adding task GUID and parent GUID attributes to timer events captures dependencies</a:t>
            </a:r>
          </a:p>
          <a:p>
            <a:r>
              <a:rPr lang="en-US" dirty="0"/>
              <a:t>Ravel trace viewer being rewritten as </a:t>
            </a:r>
            <a:r>
              <a:rPr lang="en-US" i="1" dirty="0"/>
              <a:t>Traveler</a:t>
            </a:r>
            <a:r>
              <a:rPr lang="en-US" dirty="0"/>
              <a:t> (tasking Ravel) – web browser-based tool</a:t>
            </a:r>
          </a:p>
          <a:p>
            <a:r>
              <a:rPr lang="en-US" dirty="0"/>
              <a:t>Add critical path/bottleneck analysis algorithm to Traveler</a:t>
            </a:r>
          </a:p>
        </p:txBody>
      </p:sp>
      <p:sp>
        <p:nvSpPr>
          <p:cNvPr id="4" name="Footer Placeholder 3">
            <a:extLst>
              <a:ext uri="{FF2B5EF4-FFF2-40B4-BE49-F238E27FC236}">
                <a16:creationId xmlns:a16="http://schemas.microsoft.com/office/drawing/2014/main" id="{E650B8F9-946C-474F-874B-7DFF0BC95A83}"/>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37753317-BAAB-0543-A728-2624B53F3BD3}"/>
              </a:ext>
            </a:extLst>
          </p:cNvPr>
          <p:cNvSpPr>
            <a:spLocks noGrp="1"/>
          </p:cNvSpPr>
          <p:nvPr>
            <p:ph type="sldNum" sz="quarter" idx="12"/>
          </p:nvPr>
        </p:nvSpPr>
        <p:spPr/>
        <p:txBody>
          <a:bodyPr/>
          <a:lstStyle/>
          <a:p>
            <a:fld id="{E758CF0C-250E-7F48-AF3C-1DAAD85AA699}" type="slidenum">
              <a:rPr lang="en-US" altLang="en-US" smtClean="0"/>
              <a:pPr/>
              <a:t>15</a:t>
            </a:fld>
            <a:endParaRPr lang="en-US" altLang="en-US"/>
          </a:p>
        </p:txBody>
      </p:sp>
    </p:spTree>
    <p:extLst>
      <p:ext uri="{BB962C8B-B14F-4D97-AF65-F5344CB8AC3E}">
        <p14:creationId xmlns:p14="http://schemas.microsoft.com/office/powerpoint/2010/main" val="159214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CA3DC-F97D-244A-9C9E-85DEC8E1D291}"/>
              </a:ext>
            </a:extLst>
          </p:cNvPr>
          <p:cNvSpPr>
            <a:spLocks noGrp="1"/>
          </p:cNvSpPr>
          <p:nvPr>
            <p:ph type="title"/>
          </p:nvPr>
        </p:nvSpPr>
        <p:spPr/>
        <p:txBody>
          <a:bodyPr>
            <a:noAutofit/>
          </a:bodyPr>
          <a:lstStyle/>
          <a:p>
            <a:r>
              <a:rPr lang="en-US" sz="3600" dirty="0"/>
              <a:t>Task dependency in new viewer - Traveler</a:t>
            </a:r>
          </a:p>
        </p:txBody>
      </p:sp>
      <p:sp>
        <p:nvSpPr>
          <p:cNvPr id="4" name="Footer Placeholder 3">
            <a:extLst>
              <a:ext uri="{FF2B5EF4-FFF2-40B4-BE49-F238E27FC236}">
                <a16:creationId xmlns:a16="http://schemas.microsoft.com/office/drawing/2014/main" id="{F20D697D-3729-794D-A1A3-5AD816C81E62}"/>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9F9FD26B-4F75-5D44-BE31-BAB35DCFA7FB}"/>
              </a:ext>
            </a:extLst>
          </p:cNvPr>
          <p:cNvSpPr>
            <a:spLocks noGrp="1"/>
          </p:cNvSpPr>
          <p:nvPr>
            <p:ph type="sldNum" sz="quarter" idx="12"/>
          </p:nvPr>
        </p:nvSpPr>
        <p:spPr/>
        <p:txBody>
          <a:bodyPr/>
          <a:lstStyle/>
          <a:p>
            <a:fld id="{E758CF0C-250E-7F48-AF3C-1DAAD85AA699}" type="slidenum">
              <a:rPr lang="en-US" altLang="en-US" smtClean="0"/>
              <a:pPr/>
              <a:t>16</a:t>
            </a:fld>
            <a:endParaRPr lang="en-US" altLang="en-US"/>
          </a:p>
        </p:txBody>
      </p:sp>
      <p:pic>
        <p:nvPicPr>
          <p:cNvPr id="14" name="Traveler-demo.mp4">
            <a:hlinkClick r:id="" action="ppaction://media"/>
            <a:extLst>
              <a:ext uri="{FF2B5EF4-FFF2-40B4-BE49-F238E27FC236}">
                <a16:creationId xmlns:a16="http://schemas.microsoft.com/office/drawing/2014/main" id="{50FAA159-7C79-114D-99E9-F4113C4F37F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06942" y="589442"/>
            <a:ext cx="7300913" cy="4167188"/>
          </a:xfrm>
        </p:spPr>
      </p:pic>
    </p:spTree>
    <p:extLst>
      <p:ext uri="{BB962C8B-B14F-4D97-AF65-F5344CB8AC3E}">
        <p14:creationId xmlns:p14="http://schemas.microsoft.com/office/powerpoint/2010/main" val="191290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A3CF-7CF5-BD47-A350-D6D81D6A43F3}"/>
              </a:ext>
            </a:extLst>
          </p:cNvPr>
          <p:cNvSpPr>
            <a:spLocks noGrp="1"/>
          </p:cNvSpPr>
          <p:nvPr>
            <p:ph type="ctrTitle"/>
          </p:nvPr>
        </p:nvSpPr>
        <p:spPr/>
        <p:txBody>
          <a:bodyPr/>
          <a:lstStyle/>
          <a:p>
            <a:r>
              <a:rPr lang="en-US" dirty="0"/>
              <a:t>MONA: Monitoring and Analytics</a:t>
            </a:r>
          </a:p>
        </p:txBody>
      </p:sp>
      <p:sp>
        <p:nvSpPr>
          <p:cNvPr id="3" name="Subtitle 2">
            <a:extLst>
              <a:ext uri="{FF2B5EF4-FFF2-40B4-BE49-F238E27FC236}">
                <a16:creationId xmlns:a16="http://schemas.microsoft.com/office/drawing/2014/main" id="{BE900022-A992-EB45-B328-B1367C63E49B}"/>
              </a:ext>
            </a:extLst>
          </p:cNvPr>
          <p:cNvSpPr>
            <a:spLocks noGrp="1"/>
          </p:cNvSpPr>
          <p:nvPr>
            <p:ph type="subTitle" idx="1"/>
          </p:nvPr>
        </p:nvSpPr>
        <p:spPr/>
        <p:txBody>
          <a:bodyPr>
            <a:normAutofit/>
          </a:bodyPr>
          <a:lstStyle/>
          <a:p>
            <a:pPr fontAlgn="auto">
              <a:spcAft>
                <a:spcPts val="0"/>
              </a:spcAft>
              <a:defRPr/>
            </a:pPr>
            <a:r>
              <a:rPr lang="en-US" dirty="0"/>
              <a:t>Kevin Huck, Chad Wood,</a:t>
            </a:r>
          </a:p>
          <a:p>
            <a:pPr fontAlgn="auto">
              <a:spcAft>
                <a:spcPts val="0"/>
              </a:spcAft>
              <a:defRPr/>
            </a:pPr>
            <a:r>
              <a:rPr lang="en-US" dirty="0"/>
              <a:t>Allen D. </a:t>
            </a:r>
            <a:r>
              <a:rPr lang="en-US" dirty="0" err="1"/>
              <a:t>Malony</a:t>
            </a:r>
            <a:endParaRPr lang="en-US" dirty="0"/>
          </a:p>
          <a:p>
            <a:endParaRPr lang="en-US" dirty="0"/>
          </a:p>
        </p:txBody>
      </p:sp>
      <p:pic>
        <p:nvPicPr>
          <p:cNvPr id="4" name="Picture 3">
            <a:extLst>
              <a:ext uri="{FF2B5EF4-FFF2-40B4-BE49-F238E27FC236}">
                <a16:creationId xmlns:a16="http://schemas.microsoft.com/office/drawing/2014/main" id="{BE987B03-B80B-474D-8CAB-CA1E735C1A1E}"/>
              </a:ext>
            </a:extLst>
          </p:cNvPr>
          <p:cNvPicPr>
            <a:picLocks noChangeAspect="1"/>
          </p:cNvPicPr>
          <p:nvPr/>
        </p:nvPicPr>
        <p:blipFill>
          <a:blip r:embed="rId2"/>
          <a:stretch>
            <a:fillRect/>
          </a:stretch>
        </p:blipFill>
        <p:spPr>
          <a:xfrm>
            <a:off x="7882449" y="1913743"/>
            <a:ext cx="1005840" cy="1005840"/>
          </a:xfrm>
          <a:prstGeom prst="rect">
            <a:avLst/>
          </a:prstGeom>
        </p:spPr>
      </p:pic>
      <p:pic>
        <p:nvPicPr>
          <p:cNvPr id="6" name="Picture 5">
            <a:extLst>
              <a:ext uri="{FF2B5EF4-FFF2-40B4-BE49-F238E27FC236}">
                <a16:creationId xmlns:a16="http://schemas.microsoft.com/office/drawing/2014/main" id="{E597283D-8628-C840-B683-B08FF83287CF}"/>
              </a:ext>
            </a:extLst>
          </p:cNvPr>
          <p:cNvPicPr>
            <a:picLocks noChangeAspect="1"/>
          </p:cNvPicPr>
          <p:nvPr/>
        </p:nvPicPr>
        <p:blipFill>
          <a:blip r:embed="rId3"/>
          <a:stretch>
            <a:fillRect/>
          </a:stretch>
        </p:blipFill>
        <p:spPr>
          <a:xfrm>
            <a:off x="146957" y="1845163"/>
            <a:ext cx="2449286" cy="1143000"/>
          </a:xfrm>
          <a:prstGeom prst="rect">
            <a:avLst/>
          </a:prstGeom>
        </p:spPr>
      </p:pic>
      <p:pic>
        <p:nvPicPr>
          <p:cNvPr id="8" name="Picture 7">
            <a:extLst>
              <a:ext uri="{FF2B5EF4-FFF2-40B4-BE49-F238E27FC236}">
                <a16:creationId xmlns:a16="http://schemas.microsoft.com/office/drawing/2014/main" id="{2561193E-935A-B642-A659-88245B4D1E2D}"/>
              </a:ext>
            </a:extLst>
          </p:cNvPr>
          <p:cNvPicPr>
            <a:picLocks noChangeAspect="1"/>
          </p:cNvPicPr>
          <p:nvPr/>
        </p:nvPicPr>
        <p:blipFill>
          <a:blip r:embed="rId4"/>
          <a:stretch>
            <a:fillRect/>
          </a:stretch>
        </p:blipFill>
        <p:spPr>
          <a:xfrm>
            <a:off x="0" y="2919583"/>
            <a:ext cx="2022763" cy="1042987"/>
          </a:xfrm>
          <a:prstGeom prst="rect">
            <a:avLst/>
          </a:prstGeom>
        </p:spPr>
      </p:pic>
      <p:pic>
        <p:nvPicPr>
          <p:cNvPr id="10" name="Picture 9">
            <a:extLst>
              <a:ext uri="{FF2B5EF4-FFF2-40B4-BE49-F238E27FC236}">
                <a16:creationId xmlns:a16="http://schemas.microsoft.com/office/drawing/2014/main" id="{2F4F2AAF-7DDF-9541-9EAD-BBBF83AFFDC1}"/>
              </a:ext>
            </a:extLst>
          </p:cNvPr>
          <p:cNvPicPr>
            <a:picLocks noChangeAspect="1"/>
          </p:cNvPicPr>
          <p:nvPr/>
        </p:nvPicPr>
        <p:blipFill>
          <a:blip r:embed="rId5"/>
          <a:stretch>
            <a:fillRect/>
          </a:stretch>
        </p:blipFill>
        <p:spPr>
          <a:xfrm>
            <a:off x="6874244" y="3052493"/>
            <a:ext cx="2014045" cy="1110626"/>
          </a:xfrm>
          <a:prstGeom prst="rect">
            <a:avLst/>
          </a:prstGeom>
        </p:spPr>
      </p:pic>
    </p:spTree>
    <p:extLst>
      <p:ext uri="{BB962C8B-B14F-4D97-AF65-F5344CB8AC3E}">
        <p14:creationId xmlns:p14="http://schemas.microsoft.com/office/powerpoint/2010/main" val="4234640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2AD6-ACCE-F14E-8AEF-947AA0701C63}"/>
              </a:ext>
            </a:extLst>
          </p:cNvPr>
          <p:cNvSpPr>
            <a:spLocks noGrp="1"/>
          </p:cNvSpPr>
          <p:nvPr>
            <p:ph type="title"/>
          </p:nvPr>
        </p:nvSpPr>
        <p:spPr/>
        <p:txBody>
          <a:bodyPr>
            <a:normAutofit fontScale="90000"/>
          </a:bodyPr>
          <a:lstStyle/>
          <a:p>
            <a:r>
              <a:rPr lang="en-US" dirty="0"/>
              <a:t>Monitoring and Analytics</a:t>
            </a:r>
          </a:p>
        </p:txBody>
      </p:sp>
      <p:sp>
        <p:nvSpPr>
          <p:cNvPr id="3" name="Content Placeholder 2">
            <a:extLst>
              <a:ext uri="{FF2B5EF4-FFF2-40B4-BE49-F238E27FC236}">
                <a16:creationId xmlns:a16="http://schemas.microsoft.com/office/drawing/2014/main" id="{D5872347-E74C-DA47-8543-8D7589054888}"/>
              </a:ext>
            </a:extLst>
          </p:cNvPr>
          <p:cNvSpPr>
            <a:spLocks noGrp="1"/>
          </p:cNvSpPr>
          <p:nvPr>
            <p:ph idx="1"/>
          </p:nvPr>
        </p:nvSpPr>
        <p:spPr/>
        <p:txBody>
          <a:bodyPr/>
          <a:lstStyle/>
          <a:p>
            <a:r>
              <a:rPr lang="en-US" dirty="0"/>
              <a:t>Project goal – develop and demonstrate infrastructure for monitoring coupled scientific applications on HPC resources and analyzing results both offline and online</a:t>
            </a:r>
          </a:p>
          <a:p>
            <a:pPr lvl="1"/>
            <a:r>
              <a:rPr lang="en-US" dirty="0"/>
              <a:t>Tightly integrated applications (interaction libraries)</a:t>
            </a:r>
          </a:p>
          <a:p>
            <a:pPr lvl="1"/>
            <a:r>
              <a:rPr lang="en-US" dirty="0"/>
              <a:t>Loosely integrated applications (autonomous applications)</a:t>
            </a:r>
          </a:p>
          <a:p>
            <a:pPr lvl="1"/>
            <a:r>
              <a:rPr lang="en-US" dirty="0"/>
              <a:t>Scientific workflows / pipelines</a:t>
            </a:r>
          </a:p>
          <a:p>
            <a:r>
              <a:rPr lang="en-US" dirty="0"/>
              <a:t>Expand “context” of HPC execution beyond myopic view of 1 </a:t>
            </a:r>
            <a:r>
              <a:rPr lang="en-US" dirty="0" err="1"/>
              <a:t>mpirun</a:t>
            </a:r>
            <a:r>
              <a:rPr lang="en-US" dirty="0"/>
              <a:t> instance</a:t>
            </a:r>
          </a:p>
        </p:txBody>
      </p:sp>
      <p:sp>
        <p:nvSpPr>
          <p:cNvPr id="4" name="Footer Placeholder 3">
            <a:extLst>
              <a:ext uri="{FF2B5EF4-FFF2-40B4-BE49-F238E27FC236}">
                <a16:creationId xmlns:a16="http://schemas.microsoft.com/office/drawing/2014/main" id="{6423B170-A2CE-724B-9114-538290E924C5}"/>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D9693A49-EA9F-3E46-9AD7-2938F786F71C}"/>
              </a:ext>
            </a:extLst>
          </p:cNvPr>
          <p:cNvSpPr>
            <a:spLocks noGrp="1"/>
          </p:cNvSpPr>
          <p:nvPr>
            <p:ph type="sldNum" sz="quarter" idx="12"/>
          </p:nvPr>
        </p:nvSpPr>
        <p:spPr/>
        <p:txBody>
          <a:bodyPr/>
          <a:lstStyle/>
          <a:p>
            <a:fld id="{E758CF0C-250E-7F48-AF3C-1DAAD85AA699}" type="slidenum">
              <a:rPr lang="en-US" altLang="en-US" smtClean="0"/>
              <a:pPr/>
              <a:t>18</a:t>
            </a:fld>
            <a:endParaRPr lang="en-US" altLang="en-US"/>
          </a:p>
        </p:txBody>
      </p:sp>
    </p:spTree>
    <p:extLst>
      <p:ext uri="{BB962C8B-B14F-4D97-AF65-F5344CB8AC3E}">
        <p14:creationId xmlns:p14="http://schemas.microsoft.com/office/powerpoint/2010/main" val="45280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EF60-9FB4-5945-B33F-7106C2C29636}"/>
              </a:ext>
            </a:extLst>
          </p:cNvPr>
          <p:cNvSpPr>
            <a:spLocks noGrp="1"/>
          </p:cNvSpPr>
          <p:nvPr>
            <p:ph type="title"/>
          </p:nvPr>
        </p:nvSpPr>
        <p:spPr/>
        <p:txBody>
          <a:bodyPr>
            <a:normAutofit fontScale="90000"/>
          </a:bodyPr>
          <a:lstStyle/>
          <a:p>
            <a:r>
              <a:rPr lang="en-US" dirty="0"/>
              <a:t>MONA General Use Case</a:t>
            </a:r>
          </a:p>
        </p:txBody>
      </p:sp>
      <p:sp>
        <p:nvSpPr>
          <p:cNvPr id="3" name="Content Placeholder 2">
            <a:extLst>
              <a:ext uri="{FF2B5EF4-FFF2-40B4-BE49-F238E27FC236}">
                <a16:creationId xmlns:a16="http://schemas.microsoft.com/office/drawing/2014/main" id="{C57EBD5B-2A64-1046-8B62-72657A4E130A}"/>
              </a:ext>
            </a:extLst>
          </p:cNvPr>
          <p:cNvSpPr>
            <a:spLocks noGrp="1"/>
          </p:cNvSpPr>
          <p:nvPr>
            <p:ph idx="1"/>
          </p:nvPr>
        </p:nvSpPr>
        <p:spPr/>
        <p:txBody>
          <a:bodyPr/>
          <a:lstStyle/>
          <a:p>
            <a:r>
              <a:rPr lang="en-US" dirty="0"/>
              <a:t>Applications integrated using staged I/O provided by </a:t>
            </a:r>
            <a:r>
              <a:rPr lang="en-US" i="1" dirty="0"/>
              <a:t>Adaptable IO System </a:t>
            </a:r>
            <a:r>
              <a:rPr lang="en-US" dirty="0"/>
              <a:t>(ADIOS)</a:t>
            </a:r>
          </a:p>
          <a:p>
            <a:r>
              <a:rPr lang="en-US" dirty="0"/>
              <a:t>ADIOS – “provides a simple, flexible way for scientists to describe the data in their code that may need to be written, read, or processed outside of the running simulation”</a:t>
            </a:r>
          </a:p>
          <a:p>
            <a:r>
              <a:rPr lang="en-US" dirty="0"/>
              <a:t>Multiple transports, from POSIX through RDMA</a:t>
            </a:r>
          </a:p>
          <a:p>
            <a:r>
              <a:rPr lang="en-US" dirty="0"/>
              <a:t>Applications exchange data at integration boundaries</a:t>
            </a:r>
          </a:p>
        </p:txBody>
      </p:sp>
      <p:sp>
        <p:nvSpPr>
          <p:cNvPr id="4" name="Footer Placeholder 3">
            <a:extLst>
              <a:ext uri="{FF2B5EF4-FFF2-40B4-BE49-F238E27FC236}">
                <a16:creationId xmlns:a16="http://schemas.microsoft.com/office/drawing/2014/main" id="{D069E1A3-F306-EB4C-AEC0-DA704D124855}"/>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15C7AA8E-5629-6945-B014-8408994E4B39}"/>
              </a:ext>
            </a:extLst>
          </p:cNvPr>
          <p:cNvSpPr>
            <a:spLocks noGrp="1"/>
          </p:cNvSpPr>
          <p:nvPr>
            <p:ph type="sldNum" sz="quarter" idx="12"/>
          </p:nvPr>
        </p:nvSpPr>
        <p:spPr/>
        <p:txBody>
          <a:bodyPr/>
          <a:lstStyle/>
          <a:p>
            <a:fld id="{E758CF0C-250E-7F48-AF3C-1DAAD85AA699}" type="slidenum">
              <a:rPr lang="en-US" altLang="en-US" smtClean="0"/>
              <a:pPr/>
              <a:t>19</a:t>
            </a:fld>
            <a:endParaRPr lang="en-US" altLang="en-US"/>
          </a:p>
        </p:txBody>
      </p:sp>
    </p:spTree>
    <p:extLst>
      <p:ext uri="{BB962C8B-B14F-4D97-AF65-F5344CB8AC3E}">
        <p14:creationId xmlns:p14="http://schemas.microsoft.com/office/powerpoint/2010/main" val="222876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51463358-A57D-5D46-9026-D0FBA698A631}"/>
              </a:ext>
            </a:extLst>
          </p:cNvPr>
          <p:cNvSpPr>
            <a:spLocks noGrp="1"/>
          </p:cNvSpPr>
          <p:nvPr>
            <p:ph type="title"/>
          </p:nvPr>
        </p:nvSpPr>
        <p:spPr/>
        <p:txBody>
          <a:bodyPr>
            <a:normAutofit fontScale="90000"/>
          </a:bodyPr>
          <a:lstStyle/>
          <a:p>
            <a:r>
              <a:rPr lang="en-US" altLang="en-US" dirty="0"/>
              <a:t>What is APEX?</a:t>
            </a:r>
          </a:p>
        </p:txBody>
      </p:sp>
      <p:sp>
        <p:nvSpPr>
          <p:cNvPr id="14338" name="Content Placeholder 2">
            <a:extLst>
              <a:ext uri="{FF2B5EF4-FFF2-40B4-BE49-F238E27FC236}">
                <a16:creationId xmlns:a16="http://schemas.microsoft.com/office/drawing/2014/main" id="{D3982376-EE56-6548-9E3B-8BEE53A915EC}"/>
              </a:ext>
            </a:extLst>
          </p:cNvPr>
          <p:cNvSpPr>
            <a:spLocks noGrp="1"/>
          </p:cNvSpPr>
          <p:nvPr>
            <p:ph idx="1"/>
          </p:nvPr>
        </p:nvSpPr>
        <p:spPr/>
        <p:txBody>
          <a:bodyPr>
            <a:normAutofit fontScale="92500" lnSpcReduction="10000"/>
          </a:bodyPr>
          <a:lstStyle/>
          <a:p>
            <a:r>
              <a:rPr lang="en-US" altLang="en-US" b="1" dirty="0"/>
              <a:t>Performance measurement library for distributed, asynchronous tasking models/runtimes </a:t>
            </a:r>
          </a:p>
          <a:p>
            <a:pPr lvl="1"/>
            <a:r>
              <a:rPr lang="en-US" altLang="en-US" dirty="0"/>
              <a:t>i.e. HPX, but there are others</a:t>
            </a:r>
          </a:p>
          <a:p>
            <a:pPr lvl="1"/>
            <a:r>
              <a:rPr lang="en-US" dirty="0"/>
              <a:t>Lightweight measurement (tasks &lt;1ms)</a:t>
            </a:r>
          </a:p>
          <a:p>
            <a:pPr lvl="1"/>
            <a:r>
              <a:rPr lang="en-US" dirty="0"/>
              <a:t>High concurrency (both OS threads and tasks in flight)</a:t>
            </a:r>
          </a:p>
          <a:p>
            <a:pPr lvl="1"/>
            <a:r>
              <a:rPr lang="en-US" dirty="0"/>
              <a:t>Distinction between OS and runtime (HPX) thread context</a:t>
            </a:r>
          </a:p>
          <a:p>
            <a:pPr lvl="1"/>
            <a:r>
              <a:rPr lang="en-US" dirty="0"/>
              <a:t>Lack of a traditional call stack</a:t>
            </a:r>
          </a:p>
          <a:p>
            <a:pPr lvl="2"/>
            <a:r>
              <a:rPr lang="en-US" dirty="0"/>
              <a:t>Task dependency chain instead</a:t>
            </a:r>
          </a:p>
          <a:p>
            <a:pPr lvl="1"/>
            <a:r>
              <a:rPr lang="en-US" dirty="0"/>
              <a:t>Runtime controlled task switching</a:t>
            </a:r>
          </a:p>
          <a:p>
            <a:r>
              <a:rPr lang="en-US" b="1" dirty="0"/>
              <a:t>Infrastructure for dynamic feedback and control of both the runtime and the application</a:t>
            </a:r>
          </a:p>
        </p:txBody>
      </p:sp>
      <p:sp>
        <p:nvSpPr>
          <p:cNvPr id="14339" name="Footer Placeholder 3">
            <a:extLst>
              <a:ext uri="{FF2B5EF4-FFF2-40B4-BE49-F238E27FC236}">
                <a16:creationId xmlns:a16="http://schemas.microsoft.com/office/drawing/2014/main" id="{435B9533-E7B9-BA43-93F0-CC55B319317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pPr>
            <a:endParaRPr lang="en-US" altLang="en-US" dirty="0">
              <a:solidFill>
                <a:schemeClr val="bg1"/>
              </a:solidFill>
            </a:endParaRPr>
          </a:p>
        </p:txBody>
      </p:sp>
      <p:sp>
        <p:nvSpPr>
          <p:cNvPr id="14340" name="Slide Number Placeholder 4">
            <a:extLst>
              <a:ext uri="{FF2B5EF4-FFF2-40B4-BE49-F238E27FC236}">
                <a16:creationId xmlns:a16="http://schemas.microsoft.com/office/drawing/2014/main" id="{80F621F6-F7F1-1D4C-AF6D-12B291AEB18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E231CA2-B71E-444D-A9C0-755E8813B8FC}" type="slidenum">
              <a:rPr lang="en-US" altLang="en-US">
                <a:solidFill>
                  <a:srgbClr val="FFFFFF"/>
                </a:solidFill>
              </a:rPr>
              <a:pPr/>
              <a:t>2</a:t>
            </a:fld>
            <a:endParaRPr lang="en-US" altLang="en-US">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5763-44C7-9447-8DCD-B8019604DC29}"/>
              </a:ext>
            </a:extLst>
          </p:cNvPr>
          <p:cNvSpPr>
            <a:spLocks noGrp="1"/>
          </p:cNvSpPr>
          <p:nvPr>
            <p:ph type="title"/>
          </p:nvPr>
        </p:nvSpPr>
        <p:spPr/>
        <p:txBody>
          <a:bodyPr>
            <a:normAutofit fontScale="90000"/>
          </a:bodyPr>
          <a:lstStyle/>
          <a:p>
            <a:r>
              <a:rPr lang="en-US" dirty="0"/>
              <a:t>MONA Technology</a:t>
            </a:r>
          </a:p>
        </p:txBody>
      </p:sp>
      <p:sp>
        <p:nvSpPr>
          <p:cNvPr id="3" name="Content Placeholder 2">
            <a:extLst>
              <a:ext uri="{FF2B5EF4-FFF2-40B4-BE49-F238E27FC236}">
                <a16:creationId xmlns:a16="http://schemas.microsoft.com/office/drawing/2014/main" id="{5E8659F2-BE58-C54E-92FE-E4F0A8082BF1}"/>
              </a:ext>
            </a:extLst>
          </p:cNvPr>
          <p:cNvSpPr>
            <a:spLocks noGrp="1"/>
          </p:cNvSpPr>
          <p:nvPr>
            <p:ph idx="1"/>
          </p:nvPr>
        </p:nvSpPr>
        <p:spPr/>
        <p:txBody>
          <a:bodyPr/>
          <a:lstStyle/>
          <a:p>
            <a:r>
              <a:rPr lang="en-US" dirty="0"/>
              <a:t>Tuning and Analysis Utilities (TAU)</a:t>
            </a:r>
          </a:p>
          <a:p>
            <a:r>
              <a:rPr lang="en-US" dirty="0"/>
              <a:t>Scalable Observation System (SOS)</a:t>
            </a:r>
          </a:p>
          <a:p>
            <a:r>
              <a:rPr lang="en-US" dirty="0"/>
              <a:t>ADIOS</a:t>
            </a:r>
          </a:p>
          <a:p>
            <a:r>
              <a:rPr lang="en-US" dirty="0" err="1"/>
              <a:t>EVPath</a:t>
            </a:r>
            <a:endParaRPr lang="en-US" dirty="0"/>
          </a:p>
          <a:p>
            <a:r>
              <a:rPr lang="en-US" dirty="0"/>
              <a:t>Analysis pipelines in C/C++, Python</a:t>
            </a:r>
          </a:p>
          <a:p>
            <a:endParaRPr lang="en-US" dirty="0"/>
          </a:p>
        </p:txBody>
      </p:sp>
      <p:sp>
        <p:nvSpPr>
          <p:cNvPr id="4" name="Footer Placeholder 3">
            <a:extLst>
              <a:ext uri="{FF2B5EF4-FFF2-40B4-BE49-F238E27FC236}">
                <a16:creationId xmlns:a16="http://schemas.microsoft.com/office/drawing/2014/main" id="{0BDE8A40-FEB3-3A40-81F0-C6C676CC1060}"/>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E394FA2A-310C-D84F-8465-B1E435568269}"/>
              </a:ext>
            </a:extLst>
          </p:cNvPr>
          <p:cNvSpPr>
            <a:spLocks noGrp="1"/>
          </p:cNvSpPr>
          <p:nvPr>
            <p:ph type="sldNum" sz="quarter" idx="12"/>
          </p:nvPr>
        </p:nvSpPr>
        <p:spPr/>
        <p:txBody>
          <a:bodyPr/>
          <a:lstStyle/>
          <a:p>
            <a:fld id="{E758CF0C-250E-7F48-AF3C-1DAAD85AA699}" type="slidenum">
              <a:rPr lang="en-US" altLang="en-US" smtClean="0"/>
              <a:pPr/>
              <a:t>20</a:t>
            </a:fld>
            <a:endParaRPr lang="en-US" altLang="en-US"/>
          </a:p>
        </p:txBody>
      </p:sp>
    </p:spTree>
    <p:extLst>
      <p:ext uri="{BB962C8B-B14F-4D97-AF65-F5344CB8AC3E}">
        <p14:creationId xmlns:p14="http://schemas.microsoft.com/office/powerpoint/2010/main" val="3598376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A60CE-51E0-BD49-905D-14C5055FA01B}"/>
              </a:ext>
            </a:extLst>
          </p:cNvPr>
          <p:cNvSpPr>
            <a:spLocks noGrp="1"/>
          </p:cNvSpPr>
          <p:nvPr>
            <p:ph type="title"/>
          </p:nvPr>
        </p:nvSpPr>
        <p:spPr/>
        <p:txBody>
          <a:bodyPr>
            <a:normAutofit fontScale="90000"/>
          </a:bodyPr>
          <a:lstStyle/>
          <a:p>
            <a:r>
              <a:rPr lang="en-US" dirty="0"/>
              <a:t>Synthetic Benchmark Extraction</a:t>
            </a:r>
          </a:p>
        </p:txBody>
      </p:sp>
      <p:sp>
        <p:nvSpPr>
          <p:cNvPr id="3" name="Content Placeholder 2">
            <a:extLst>
              <a:ext uri="{FF2B5EF4-FFF2-40B4-BE49-F238E27FC236}">
                <a16:creationId xmlns:a16="http://schemas.microsoft.com/office/drawing/2014/main" id="{AF879346-CD9F-C34D-9A52-0ECF4616E9D6}"/>
              </a:ext>
            </a:extLst>
          </p:cNvPr>
          <p:cNvSpPr>
            <a:spLocks noGrp="1"/>
          </p:cNvSpPr>
          <p:nvPr>
            <p:ph sz="half" idx="1"/>
          </p:nvPr>
        </p:nvSpPr>
        <p:spPr>
          <a:xfrm>
            <a:off x="180870" y="772344"/>
            <a:ext cx="4314930" cy="3822279"/>
          </a:xfrm>
        </p:spPr>
        <p:txBody>
          <a:bodyPr>
            <a:normAutofit fontScale="62500" lnSpcReduction="20000"/>
          </a:bodyPr>
          <a:lstStyle/>
          <a:p>
            <a:r>
              <a:rPr lang="en-US" dirty="0"/>
              <a:t>Goal: construct synthetic benchmark workflow from empirical data</a:t>
            </a:r>
          </a:p>
          <a:p>
            <a:r>
              <a:rPr lang="en-US" b="1" dirty="0"/>
              <a:t>Coupled workflow (GTS &amp; FFT analysis coupled with ADIOS), measured by TAU</a:t>
            </a:r>
          </a:p>
          <a:p>
            <a:r>
              <a:rPr lang="en-US" b="1" dirty="0"/>
              <a:t>SOS extracts event trace</a:t>
            </a:r>
          </a:p>
          <a:p>
            <a:r>
              <a:rPr lang="en-US" dirty="0"/>
              <a:t>Event trace post-processed to JSON specification</a:t>
            </a:r>
          </a:p>
          <a:p>
            <a:r>
              <a:rPr lang="en-US" dirty="0"/>
              <a:t>JSON data used by </a:t>
            </a:r>
            <a:r>
              <a:rPr lang="en-US" dirty="0" err="1"/>
              <a:t>Pooky</a:t>
            </a:r>
            <a:r>
              <a:rPr lang="en-US" dirty="0"/>
              <a:t> to generate a “</a:t>
            </a:r>
            <a:r>
              <a:rPr lang="en-US" dirty="0" err="1"/>
              <a:t>Pooklet</a:t>
            </a:r>
            <a:r>
              <a:rPr lang="en-US" dirty="0"/>
              <a:t>” – application with MPI collectives, ADIOS calls, ”computational” regions</a:t>
            </a:r>
          </a:p>
          <a:p>
            <a:r>
              <a:rPr lang="en-US" dirty="0" err="1"/>
              <a:t>Pooklet</a:t>
            </a:r>
            <a:r>
              <a:rPr lang="en-US" dirty="0"/>
              <a:t> used to model configuration scenarios</a:t>
            </a:r>
          </a:p>
        </p:txBody>
      </p:sp>
      <p:sp>
        <p:nvSpPr>
          <p:cNvPr id="4" name="Footer Placeholder 3">
            <a:extLst>
              <a:ext uri="{FF2B5EF4-FFF2-40B4-BE49-F238E27FC236}">
                <a16:creationId xmlns:a16="http://schemas.microsoft.com/office/drawing/2014/main" id="{812E1D6F-CA16-684C-B7E3-32626799352F}"/>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EB1C705C-040C-414F-A370-C150DE173845}"/>
              </a:ext>
            </a:extLst>
          </p:cNvPr>
          <p:cNvSpPr>
            <a:spLocks noGrp="1"/>
          </p:cNvSpPr>
          <p:nvPr>
            <p:ph type="sldNum" sz="quarter" idx="12"/>
          </p:nvPr>
        </p:nvSpPr>
        <p:spPr/>
        <p:txBody>
          <a:bodyPr/>
          <a:lstStyle/>
          <a:p>
            <a:fld id="{E758CF0C-250E-7F48-AF3C-1DAAD85AA699}" type="slidenum">
              <a:rPr lang="en-US" altLang="en-US" smtClean="0"/>
              <a:pPr/>
              <a:t>21</a:t>
            </a:fld>
            <a:endParaRPr lang="en-US" altLang="en-US"/>
          </a:p>
        </p:txBody>
      </p:sp>
      <p:sp>
        <p:nvSpPr>
          <p:cNvPr id="9" name="Process 8">
            <a:extLst>
              <a:ext uri="{FF2B5EF4-FFF2-40B4-BE49-F238E27FC236}">
                <a16:creationId xmlns:a16="http://schemas.microsoft.com/office/drawing/2014/main" id="{9422E5CF-953B-E64F-B2A1-5DACDB79FB86}"/>
              </a:ext>
            </a:extLst>
          </p:cNvPr>
          <p:cNvSpPr/>
          <p:nvPr/>
        </p:nvSpPr>
        <p:spPr>
          <a:xfrm>
            <a:off x="4953000" y="854110"/>
            <a:ext cx="1143000" cy="685800"/>
          </a:xfrm>
          <a:prstGeom prst="flowChartProcess">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Process 9">
            <a:extLst>
              <a:ext uri="{FF2B5EF4-FFF2-40B4-BE49-F238E27FC236}">
                <a16:creationId xmlns:a16="http://schemas.microsoft.com/office/drawing/2014/main" id="{7027BC7D-1111-414A-8D0E-5543BB4C4128}"/>
              </a:ext>
            </a:extLst>
          </p:cNvPr>
          <p:cNvSpPr/>
          <p:nvPr/>
        </p:nvSpPr>
        <p:spPr>
          <a:xfrm>
            <a:off x="5105400" y="1006510"/>
            <a:ext cx="1143000" cy="685800"/>
          </a:xfrm>
          <a:prstGeom prst="flowChartProcess">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1FC51D1C-8671-0B4A-B007-2C7710B2E6DA}"/>
              </a:ext>
            </a:extLst>
          </p:cNvPr>
          <p:cNvSpPr/>
          <p:nvPr/>
        </p:nvSpPr>
        <p:spPr>
          <a:xfrm>
            <a:off x="5257800" y="1158910"/>
            <a:ext cx="1143000" cy="685800"/>
          </a:xfrm>
          <a:prstGeom prst="flowChartProcess">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Coupled Applications</a:t>
            </a:r>
          </a:p>
        </p:txBody>
      </p:sp>
      <p:sp>
        <p:nvSpPr>
          <p:cNvPr id="13" name="Alternate Process 12">
            <a:extLst>
              <a:ext uri="{FF2B5EF4-FFF2-40B4-BE49-F238E27FC236}">
                <a16:creationId xmlns:a16="http://schemas.microsoft.com/office/drawing/2014/main" id="{C0C4EF53-B8EB-354C-B86B-C80AE4D9B3D5}"/>
              </a:ext>
            </a:extLst>
          </p:cNvPr>
          <p:cNvSpPr/>
          <p:nvPr/>
        </p:nvSpPr>
        <p:spPr>
          <a:xfrm>
            <a:off x="4953000" y="3435459"/>
            <a:ext cx="1143000" cy="685800"/>
          </a:xfrm>
          <a:prstGeom prst="flowChartAlternateProcess">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Alternate Process 13">
            <a:extLst>
              <a:ext uri="{FF2B5EF4-FFF2-40B4-BE49-F238E27FC236}">
                <a16:creationId xmlns:a16="http://schemas.microsoft.com/office/drawing/2014/main" id="{17132FD1-8F29-3946-B662-18E7E818C7F3}"/>
              </a:ext>
            </a:extLst>
          </p:cNvPr>
          <p:cNvSpPr/>
          <p:nvPr/>
        </p:nvSpPr>
        <p:spPr>
          <a:xfrm>
            <a:off x="5105400" y="3587859"/>
            <a:ext cx="1143000" cy="685800"/>
          </a:xfrm>
          <a:prstGeom prst="flowChartAlternateProcess">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Alternate Process 14">
            <a:extLst>
              <a:ext uri="{FF2B5EF4-FFF2-40B4-BE49-F238E27FC236}">
                <a16:creationId xmlns:a16="http://schemas.microsoft.com/office/drawing/2014/main" id="{73271059-22E7-C744-BC7C-16BE1B2301FB}"/>
              </a:ext>
            </a:extLst>
          </p:cNvPr>
          <p:cNvSpPr/>
          <p:nvPr/>
        </p:nvSpPr>
        <p:spPr>
          <a:xfrm>
            <a:off x="5257800" y="3740259"/>
            <a:ext cx="1143000" cy="685800"/>
          </a:xfrm>
          <a:prstGeom prst="flowChartAlternateProcess">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Synthetic Coupled </a:t>
            </a:r>
            <a:r>
              <a:rPr lang="en-US" sz="1200" dirty="0" err="1">
                <a:solidFill>
                  <a:schemeClr val="tx1"/>
                </a:solidFill>
              </a:rPr>
              <a:t>Appliccations</a:t>
            </a:r>
            <a:endParaRPr lang="en-US" sz="1200" dirty="0">
              <a:solidFill>
                <a:schemeClr val="tx1"/>
              </a:solidFill>
            </a:endParaRPr>
          </a:p>
        </p:txBody>
      </p:sp>
      <p:sp>
        <p:nvSpPr>
          <p:cNvPr id="16" name="Merge 15">
            <a:extLst>
              <a:ext uri="{FF2B5EF4-FFF2-40B4-BE49-F238E27FC236}">
                <a16:creationId xmlns:a16="http://schemas.microsoft.com/office/drawing/2014/main" id="{F9B4E327-8EC2-8640-8EA1-077653EBE679}"/>
              </a:ext>
            </a:extLst>
          </p:cNvPr>
          <p:cNvSpPr/>
          <p:nvPr/>
        </p:nvSpPr>
        <p:spPr>
          <a:xfrm>
            <a:off x="5961604" y="2376432"/>
            <a:ext cx="685800" cy="685800"/>
          </a:xfrm>
          <a:prstGeom prst="flowChartMerge">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Magnetic Disk 16">
            <a:extLst>
              <a:ext uri="{FF2B5EF4-FFF2-40B4-BE49-F238E27FC236}">
                <a16:creationId xmlns:a16="http://schemas.microsoft.com/office/drawing/2014/main" id="{05A39464-4DF7-F549-9802-4C54BF8B49F7}"/>
              </a:ext>
            </a:extLst>
          </p:cNvPr>
          <p:cNvSpPr/>
          <p:nvPr/>
        </p:nvSpPr>
        <p:spPr>
          <a:xfrm>
            <a:off x="7772400" y="1158910"/>
            <a:ext cx="914400" cy="612648"/>
          </a:xfrm>
          <a:prstGeom prst="flowChartMagneticDisk">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SOS</a:t>
            </a:r>
          </a:p>
        </p:txBody>
      </p:sp>
      <p:sp>
        <p:nvSpPr>
          <p:cNvPr id="18" name="Magnetic Disk 17">
            <a:extLst>
              <a:ext uri="{FF2B5EF4-FFF2-40B4-BE49-F238E27FC236}">
                <a16:creationId xmlns:a16="http://schemas.microsoft.com/office/drawing/2014/main" id="{4D3B82D6-F427-B940-9745-0C7960EDFC40}"/>
              </a:ext>
            </a:extLst>
          </p:cNvPr>
          <p:cNvSpPr/>
          <p:nvPr/>
        </p:nvSpPr>
        <p:spPr>
          <a:xfrm>
            <a:off x="7772400" y="3740259"/>
            <a:ext cx="914400" cy="612648"/>
          </a:xfrm>
          <a:prstGeom prst="flowChartMagneticDisk">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SOS</a:t>
            </a:r>
          </a:p>
        </p:txBody>
      </p:sp>
      <p:cxnSp>
        <p:nvCxnSpPr>
          <p:cNvPr id="20" name="Straight Arrow Connector 19">
            <a:extLst>
              <a:ext uri="{FF2B5EF4-FFF2-40B4-BE49-F238E27FC236}">
                <a16:creationId xmlns:a16="http://schemas.microsoft.com/office/drawing/2014/main" id="{F3CDABE8-ED8C-674B-BF47-7BC81D31CE96}"/>
              </a:ext>
            </a:extLst>
          </p:cNvPr>
          <p:cNvCxnSpPr>
            <a:stCxn id="11" idx="3"/>
            <a:endCxn id="17" idx="2"/>
          </p:cNvCxnSpPr>
          <p:nvPr/>
        </p:nvCxnSpPr>
        <p:spPr>
          <a:xfrm flipV="1">
            <a:off x="6400800" y="1465234"/>
            <a:ext cx="1371600" cy="3657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8115990F-2DB7-D24A-BD59-CC134AD5885F}"/>
              </a:ext>
            </a:extLst>
          </p:cNvPr>
          <p:cNvCxnSpPr>
            <a:stCxn id="17" idx="3"/>
            <a:endCxn id="16" idx="0"/>
          </p:cNvCxnSpPr>
          <p:nvPr/>
        </p:nvCxnSpPr>
        <p:spPr>
          <a:xfrm flipH="1">
            <a:off x="6304504" y="1771558"/>
            <a:ext cx="1925096" cy="60487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1B8CBCA5-1C38-4B4F-9F88-DBD84B82A94F}"/>
              </a:ext>
            </a:extLst>
          </p:cNvPr>
          <p:cNvCxnSpPr>
            <a:stCxn id="16" idx="2"/>
            <a:endCxn id="13" idx="0"/>
          </p:cNvCxnSpPr>
          <p:nvPr/>
        </p:nvCxnSpPr>
        <p:spPr>
          <a:xfrm flipH="1">
            <a:off x="5524500" y="3062232"/>
            <a:ext cx="780004" cy="37322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4DC8FF11-C14E-9540-8862-91E9ADA6169A}"/>
              </a:ext>
            </a:extLst>
          </p:cNvPr>
          <p:cNvCxnSpPr>
            <a:stCxn id="15" idx="3"/>
            <a:endCxn id="18" idx="2"/>
          </p:cNvCxnSpPr>
          <p:nvPr/>
        </p:nvCxnSpPr>
        <p:spPr>
          <a:xfrm flipV="1">
            <a:off x="6400800" y="4046583"/>
            <a:ext cx="1371600" cy="3657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Manual Operation 28">
            <a:extLst>
              <a:ext uri="{FF2B5EF4-FFF2-40B4-BE49-F238E27FC236}">
                <a16:creationId xmlns:a16="http://schemas.microsoft.com/office/drawing/2014/main" id="{9B3B8D54-C6B3-AC46-A27E-16AF0B92D547}"/>
              </a:ext>
            </a:extLst>
          </p:cNvPr>
          <p:cNvSpPr/>
          <p:nvPr/>
        </p:nvSpPr>
        <p:spPr>
          <a:xfrm>
            <a:off x="7772400" y="2449584"/>
            <a:ext cx="914400" cy="612648"/>
          </a:xfrm>
          <a:prstGeom prst="flowChartManualOperation">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F2CC9766-F36D-E342-9B19-20EDF031D4AC}"/>
              </a:ext>
            </a:extLst>
          </p:cNvPr>
          <p:cNvCxnSpPr>
            <a:stCxn id="18" idx="1"/>
            <a:endCxn id="29" idx="2"/>
          </p:cNvCxnSpPr>
          <p:nvPr/>
        </p:nvCxnSpPr>
        <p:spPr>
          <a:xfrm flipV="1">
            <a:off x="8229600" y="3062232"/>
            <a:ext cx="0" cy="67802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7AB52D3C-FAA1-1749-8CD9-C8DF76A5329B}"/>
              </a:ext>
            </a:extLst>
          </p:cNvPr>
          <p:cNvCxnSpPr>
            <a:stCxn id="17" idx="3"/>
            <a:endCxn id="29" idx="0"/>
          </p:cNvCxnSpPr>
          <p:nvPr/>
        </p:nvCxnSpPr>
        <p:spPr>
          <a:xfrm>
            <a:off x="8229600" y="1771558"/>
            <a:ext cx="0" cy="6780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43252ECB-6259-6140-BC48-8EC33FDA4A7E}"/>
              </a:ext>
            </a:extLst>
          </p:cNvPr>
          <p:cNvSpPr txBox="1"/>
          <p:nvPr/>
        </p:nvSpPr>
        <p:spPr>
          <a:xfrm>
            <a:off x="7586796" y="2396166"/>
            <a:ext cx="1285608" cy="646331"/>
          </a:xfrm>
          <a:prstGeom prst="rect">
            <a:avLst/>
          </a:prstGeom>
          <a:noFill/>
          <a:ln>
            <a:noFill/>
          </a:ln>
        </p:spPr>
        <p:txBody>
          <a:bodyPr wrap="none" rtlCol="0">
            <a:spAutoFit/>
          </a:bodyPr>
          <a:lstStyle/>
          <a:p>
            <a:pPr algn="ctr"/>
            <a:r>
              <a:rPr lang="en-US" dirty="0"/>
              <a:t>Validation,</a:t>
            </a:r>
          </a:p>
          <a:p>
            <a:pPr algn="ctr"/>
            <a:r>
              <a:rPr lang="en-US" dirty="0"/>
              <a:t>comparison</a:t>
            </a:r>
          </a:p>
        </p:txBody>
      </p:sp>
      <p:sp>
        <p:nvSpPr>
          <p:cNvPr id="40" name="TextBox 39">
            <a:extLst>
              <a:ext uri="{FF2B5EF4-FFF2-40B4-BE49-F238E27FC236}">
                <a16:creationId xmlns:a16="http://schemas.microsoft.com/office/drawing/2014/main" id="{0FA4C31A-BDE9-9E4F-9426-3D9BE62993C5}"/>
              </a:ext>
            </a:extLst>
          </p:cNvPr>
          <p:cNvSpPr txBox="1"/>
          <p:nvPr/>
        </p:nvSpPr>
        <p:spPr>
          <a:xfrm>
            <a:off x="5684205" y="2348792"/>
            <a:ext cx="1240596" cy="646331"/>
          </a:xfrm>
          <a:prstGeom prst="rect">
            <a:avLst/>
          </a:prstGeom>
          <a:noFill/>
          <a:ln>
            <a:noFill/>
          </a:ln>
          <a:effectLst/>
        </p:spPr>
        <p:txBody>
          <a:bodyPr wrap="none" rtlCol="0">
            <a:spAutoFit/>
          </a:bodyPr>
          <a:lstStyle/>
          <a:p>
            <a:pPr algn="ctr"/>
            <a:r>
              <a:rPr lang="en-US" dirty="0"/>
              <a:t>Code</a:t>
            </a:r>
          </a:p>
          <a:p>
            <a:pPr algn="ctr"/>
            <a:r>
              <a:rPr lang="en-US" dirty="0"/>
              <a:t>Generation</a:t>
            </a:r>
          </a:p>
        </p:txBody>
      </p:sp>
      <p:sp>
        <p:nvSpPr>
          <p:cNvPr id="41" name="Document 40">
            <a:extLst>
              <a:ext uri="{FF2B5EF4-FFF2-40B4-BE49-F238E27FC236}">
                <a16:creationId xmlns:a16="http://schemas.microsoft.com/office/drawing/2014/main" id="{6E215C4C-3012-EB46-8362-42ABF5A56F3B}"/>
              </a:ext>
            </a:extLst>
          </p:cNvPr>
          <p:cNvSpPr/>
          <p:nvPr/>
        </p:nvSpPr>
        <p:spPr>
          <a:xfrm>
            <a:off x="6801591" y="1106466"/>
            <a:ext cx="666009" cy="866888"/>
          </a:xfrm>
          <a:prstGeom prst="flowChartDocumen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MPI, ADIOS</a:t>
            </a:r>
          </a:p>
          <a:p>
            <a:pPr algn="ctr"/>
            <a:r>
              <a:rPr lang="en-US" sz="1200" dirty="0">
                <a:solidFill>
                  <a:schemeClr val="tx1"/>
                </a:solidFill>
              </a:rPr>
              <a:t>events</a:t>
            </a:r>
          </a:p>
        </p:txBody>
      </p:sp>
    </p:spTree>
    <p:extLst>
      <p:ext uri="{BB962C8B-B14F-4D97-AF65-F5344CB8AC3E}">
        <p14:creationId xmlns:p14="http://schemas.microsoft.com/office/powerpoint/2010/main" val="1369661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39F0-00D4-4F4C-8399-2807993973EB}"/>
              </a:ext>
            </a:extLst>
          </p:cNvPr>
          <p:cNvSpPr>
            <a:spLocks noGrp="1"/>
          </p:cNvSpPr>
          <p:nvPr>
            <p:ph type="title"/>
          </p:nvPr>
        </p:nvSpPr>
        <p:spPr/>
        <p:txBody>
          <a:bodyPr/>
          <a:lstStyle/>
          <a:p>
            <a:r>
              <a:rPr lang="en-US" dirty="0"/>
              <a:t>TGE for Topology Mapping</a:t>
            </a:r>
          </a:p>
        </p:txBody>
      </p:sp>
      <p:sp>
        <p:nvSpPr>
          <p:cNvPr id="3" name="Content Placeholder 2">
            <a:extLst>
              <a:ext uri="{FF2B5EF4-FFF2-40B4-BE49-F238E27FC236}">
                <a16:creationId xmlns:a16="http://schemas.microsoft.com/office/drawing/2014/main" id="{574CAD47-20FF-4349-A5D1-07C2A9A16486}"/>
              </a:ext>
            </a:extLst>
          </p:cNvPr>
          <p:cNvSpPr>
            <a:spLocks noGrp="1"/>
          </p:cNvSpPr>
          <p:nvPr>
            <p:ph sz="half" idx="1"/>
          </p:nvPr>
        </p:nvSpPr>
        <p:spPr>
          <a:xfrm>
            <a:off x="180870" y="626581"/>
            <a:ext cx="4572000" cy="4035853"/>
          </a:xfrm>
        </p:spPr>
        <p:txBody>
          <a:bodyPr>
            <a:normAutofit fontScale="62500" lnSpcReduction="20000"/>
          </a:bodyPr>
          <a:lstStyle/>
          <a:p>
            <a:r>
              <a:rPr lang="en-US" dirty="0"/>
              <a:t>Task Graph Embedding</a:t>
            </a:r>
          </a:p>
          <a:p>
            <a:r>
              <a:rPr lang="en-US" dirty="0"/>
              <a:t>XGC &amp; Gene coupled with ADIOS on Titan</a:t>
            </a:r>
          </a:p>
          <a:p>
            <a:r>
              <a:rPr lang="en-US" dirty="0"/>
              <a:t>Analyze inter- and intra-communication to determine ideal process mapping for non-contiguous allocations</a:t>
            </a:r>
          </a:p>
          <a:p>
            <a:r>
              <a:rPr lang="en-US" b="1" dirty="0"/>
              <a:t>TAU captures MPI P2P exchange data within applications, and ADIOS read/write data between applications</a:t>
            </a:r>
          </a:p>
          <a:p>
            <a:r>
              <a:rPr lang="en-US" dirty="0"/>
              <a:t>Analysis finds better mapping based on allocation diameter, discontinuities</a:t>
            </a:r>
          </a:p>
          <a:p>
            <a:r>
              <a:rPr lang="en-US" dirty="0"/>
              <a:t>Extension of work by Choi et al., “TGE: Machine Learning Based Task Graph Embedding for Large-Scale Topology Mapping”, </a:t>
            </a:r>
            <a:r>
              <a:rPr lang="en-US" i="1" dirty="0"/>
              <a:t>Cluster Computing (CLUSTER), 2017 IEEE International Conference on</a:t>
            </a:r>
            <a:r>
              <a:rPr lang="en-US" dirty="0"/>
              <a:t>, 587-591</a:t>
            </a:r>
          </a:p>
        </p:txBody>
      </p:sp>
      <p:sp>
        <p:nvSpPr>
          <p:cNvPr id="5" name="Footer Placeholder 4">
            <a:extLst>
              <a:ext uri="{FF2B5EF4-FFF2-40B4-BE49-F238E27FC236}">
                <a16:creationId xmlns:a16="http://schemas.microsoft.com/office/drawing/2014/main" id="{B2623353-F4F8-CD40-AAF0-2756DB25A9F1}"/>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8F3785A5-97D9-D949-965D-1BE60A23FD10}"/>
              </a:ext>
            </a:extLst>
          </p:cNvPr>
          <p:cNvSpPr>
            <a:spLocks noGrp="1"/>
          </p:cNvSpPr>
          <p:nvPr>
            <p:ph type="sldNum" sz="quarter" idx="12"/>
          </p:nvPr>
        </p:nvSpPr>
        <p:spPr/>
        <p:txBody>
          <a:bodyPr/>
          <a:lstStyle/>
          <a:p>
            <a:fld id="{C311CFAC-FC75-9745-8A4F-846EC7C0E6EA}" type="slidenum">
              <a:rPr lang="en-US" altLang="en-US" smtClean="0"/>
              <a:pPr/>
              <a:t>22</a:t>
            </a:fld>
            <a:endParaRPr lang="en-US" altLang="en-US"/>
          </a:p>
        </p:txBody>
      </p:sp>
      <p:pic>
        <p:nvPicPr>
          <p:cNvPr id="9" name="Picture 8">
            <a:extLst>
              <a:ext uri="{FF2B5EF4-FFF2-40B4-BE49-F238E27FC236}">
                <a16:creationId xmlns:a16="http://schemas.microsoft.com/office/drawing/2014/main" id="{E0A72BD2-0BC2-FE48-B814-A2FC3EC9E82B}"/>
              </a:ext>
            </a:extLst>
          </p:cNvPr>
          <p:cNvPicPr>
            <a:picLocks noChangeAspect="1"/>
          </p:cNvPicPr>
          <p:nvPr/>
        </p:nvPicPr>
        <p:blipFill>
          <a:blip r:embed="rId3"/>
          <a:stretch>
            <a:fillRect/>
          </a:stretch>
        </p:blipFill>
        <p:spPr>
          <a:xfrm>
            <a:off x="4914481" y="626581"/>
            <a:ext cx="2638146" cy="2368947"/>
          </a:xfrm>
          <a:prstGeom prst="rect">
            <a:avLst/>
          </a:prstGeom>
        </p:spPr>
      </p:pic>
      <p:sp>
        <p:nvSpPr>
          <p:cNvPr id="10" name="TextBox 9">
            <a:extLst>
              <a:ext uri="{FF2B5EF4-FFF2-40B4-BE49-F238E27FC236}">
                <a16:creationId xmlns:a16="http://schemas.microsoft.com/office/drawing/2014/main" id="{EF8DF93F-9B10-494C-A284-54423E3B9F7F}"/>
              </a:ext>
            </a:extLst>
          </p:cNvPr>
          <p:cNvSpPr txBox="1"/>
          <p:nvPr/>
        </p:nvSpPr>
        <p:spPr>
          <a:xfrm>
            <a:off x="7628827" y="1610453"/>
            <a:ext cx="1171854" cy="1421928"/>
          </a:xfrm>
          <a:prstGeom prst="rect">
            <a:avLst/>
          </a:prstGeom>
          <a:noFill/>
        </p:spPr>
        <p:txBody>
          <a:bodyPr wrap="square" rtlCol="0">
            <a:spAutoFit/>
          </a:bodyPr>
          <a:lstStyle/>
          <a:p>
            <a:pPr>
              <a:lnSpc>
                <a:spcPct val="90000"/>
              </a:lnSpc>
            </a:pPr>
            <a:r>
              <a:rPr lang="en-US" sz="1200" dirty="0"/>
              <a:t>An instance of 1,040 node allocation on Titan with Cray Gemini interconnect </a:t>
            </a:r>
            <a:br>
              <a:rPr lang="en-US" sz="1200" dirty="0"/>
            </a:br>
            <a:r>
              <a:rPr lang="en-US" sz="1200" dirty="0"/>
              <a:t>(3D Torus of size </a:t>
            </a:r>
            <a:r>
              <a:rPr lang="is-IS" sz="1200" dirty="0"/>
              <a:t>25x16x24)</a:t>
            </a:r>
          </a:p>
        </p:txBody>
      </p:sp>
      <p:sp>
        <p:nvSpPr>
          <p:cNvPr id="11" name="TextBox 10">
            <a:extLst>
              <a:ext uri="{FF2B5EF4-FFF2-40B4-BE49-F238E27FC236}">
                <a16:creationId xmlns:a16="http://schemas.microsoft.com/office/drawing/2014/main" id="{9DDBF40D-7BDD-414B-BAAA-5A19B9A4475E}"/>
              </a:ext>
            </a:extLst>
          </p:cNvPr>
          <p:cNvSpPr txBox="1"/>
          <p:nvPr/>
        </p:nvSpPr>
        <p:spPr>
          <a:xfrm>
            <a:off x="4916578" y="3278911"/>
            <a:ext cx="1174176" cy="480131"/>
          </a:xfrm>
          <a:prstGeom prst="rect">
            <a:avLst/>
          </a:prstGeom>
          <a:noFill/>
        </p:spPr>
        <p:txBody>
          <a:bodyPr wrap="square" rtlCol="0">
            <a:spAutoFit/>
          </a:bodyPr>
          <a:lstStyle/>
          <a:p>
            <a:pPr>
              <a:lnSpc>
                <a:spcPct val="90000"/>
              </a:lnSpc>
            </a:pPr>
            <a:r>
              <a:rPr lang="en-US" sz="1400" dirty="0"/>
              <a:t>Before</a:t>
            </a:r>
          </a:p>
          <a:p>
            <a:pPr>
              <a:lnSpc>
                <a:spcPct val="90000"/>
              </a:lnSpc>
            </a:pPr>
            <a:r>
              <a:rPr lang="en-US" sz="1400" dirty="0"/>
              <a:t>(Default)</a:t>
            </a:r>
          </a:p>
        </p:txBody>
      </p:sp>
      <p:pic>
        <p:nvPicPr>
          <p:cNvPr id="12" name="Picture 11">
            <a:extLst>
              <a:ext uri="{FF2B5EF4-FFF2-40B4-BE49-F238E27FC236}">
                <a16:creationId xmlns:a16="http://schemas.microsoft.com/office/drawing/2014/main" id="{E13CA919-88F6-F84D-8E4C-FB30E43CC064}"/>
              </a:ext>
            </a:extLst>
          </p:cNvPr>
          <p:cNvPicPr>
            <a:picLocks noChangeAspect="1"/>
          </p:cNvPicPr>
          <p:nvPr/>
        </p:nvPicPr>
        <p:blipFill rotWithShape="1">
          <a:blip r:embed="rId4">
            <a:extLst>
              <a:ext uri="{28A0092B-C50C-407E-A947-70E740481C1C}">
                <a14:useLocalDpi xmlns:a14="http://schemas.microsoft.com/office/drawing/2010/main" val="0"/>
              </a:ext>
            </a:extLst>
          </a:blip>
          <a:srcRect t="54898" r="58553" b="5648"/>
          <a:stretch/>
        </p:blipFill>
        <p:spPr>
          <a:xfrm>
            <a:off x="5833536" y="3111051"/>
            <a:ext cx="2738545" cy="1629334"/>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1A09D8DE-1ACD-6444-9BB2-6527969F881F}"/>
              </a:ext>
            </a:extLst>
          </p:cNvPr>
          <p:cNvSpPr txBox="1"/>
          <p:nvPr/>
        </p:nvSpPr>
        <p:spPr>
          <a:xfrm>
            <a:off x="4916578" y="3863399"/>
            <a:ext cx="1174176" cy="674031"/>
          </a:xfrm>
          <a:prstGeom prst="rect">
            <a:avLst/>
          </a:prstGeom>
          <a:noFill/>
        </p:spPr>
        <p:txBody>
          <a:bodyPr wrap="square" rtlCol="0">
            <a:spAutoFit/>
          </a:bodyPr>
          <a:lstStyle/>
          <a:p>
            <a:pPr>
              <a:lnSpc>
                <a:spcPct val="90000"/>
              </a:lnSpc>
            </a:pPr>
            <a:r>
              <a:rPr lang="en-US" sz="1400" dirty="0"/>
              <a:t>After</a:t>
            </a:r>
          </a:p>
          <a:p>
            <a:pPr>
              <a:lnSpc>
                <a:spcPct val="90000"/>
              </a:lnSpc>
            </a:pPr>
            <a:r>
              <a:rPr lang="en-US" sz="1400" dirty="0"/>
              <a:t>Task Graph</a:t>
            </a:r>
            <a:br>
              <a:rPr lang="en-US" sz="1400" dirty="0"/>
            </a:br>
            <a:r>
              <a:rPr lang="en-US" sz="1400" dirty="0"/>
              <a:t>Mapping</a:t>
            </a:r>
          </a:p>
        </p:txBody>
      </p:sp>
    </p:spTree>
    <p:extLst>
      <p:ext uri="{BB962C8B-B14F-4D97-AF65-F5344CB8AC3E}">
        <p14:creationId xmlns:p14="http://schemas.microsoft.com/office/powerpoint/2010/main" val="3579876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043D86-D52C-6441-969A-10E8CE98CD26}"/>
              </a:ext>
            </a:extLst>
          </p:cNvPr>
          <p:cNvSpPr>
            <a:spLocks noGrp="1"/>
          </p:cNvSpPr>
          <p:nvPr>
            <p:ph type="ctrTitle"/>
          </p:nvPr>
        </p:nvSpPr>
        <p:spPr/>
        <p:txBody>
          <a:bodyPr/>
          <a:lstStyle/>
          <a:p>
            <a:r>
              <a:rPr lang="en-US" dirty="0"/>
              <a:t>CODAR – </a:t>
            </a:r>
            <a:r>
              <a:rPr lang="en-US" dirty="0" err="1"/>
              <a:t>CoDesign</a:t>
            </a:r>
            <a:r>
              <a:rPr lang="en-US" dirty="0"/>
              <a:t> (ECP)</a:t>
            </a:r>
          </a:p>
        </p:txBody>
      </p:sp>
      <p:sp>
        <p:nvSpPr>
          <p:cNvPr id="5" name="Footer Placeholder 4">
            <a:extLst>
              <a:ext uri="{FF2B5EF4-FFF2-40B4-BE49-F238E27FC236}">
                <a16:creationId xmlns:a16="http://schemas.microsoft.com/office/drawing/2014/main" id="{EA3D1889-02F2-794A-9F57-7976A9A8D014}"/>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2B3AD86D-24F7-F942-83B7-9EFFC9A07191}"/>
              </a:ext>
            </a:extLst>
          </p:cNvPr>
          <p:cNvSpPr>
            <a:spLocks noGrp="1"/>
          </p:cNvSpPr>
          <p:nvPr>
            <p:ph type="sldNum" sz="quarter" idx="12"/>
          </p:nvPr>
        </p:nvSpPr>
        <p:spPr/>
        <p:txBody>
          <a:bodyPr/>
          <a:lstStyle/>
          <a:p>
            <a:fld id="{C311CFAC-FC75-9745-8A4F-846EC7C0E6EA}" type="slidenum">
              <a:rPr lang="en-US" altLang="en-US" smtClean="0"/>
              <a:pPr/>
              <a:t>23</a:t>
            </a:fld>
            <a:endParaRPr lang="en-US" altLang="en-US"/>
          </a:p>
        </p:txBody>
      </p:sp>
      <p:pic>
        <p:nvPicPr>
          <p:cNvPr id="10" name="Picture 9">
            <a:extLst>
              <a:ext uri="{FF2B5EF4-FFF2-40B4-BE49-F238E27FC236}">
                <a16:creationId xmlns:a16="http://schemas.microsoft.com/office/drawing/2014/main" id="{76D52E51-CA6F-924A-B82A-D9EC5848F9D3}"/>
              </a:ext>
            </a:extLst>
          </p:cNvPr>
          <p:cNvPicPr>
            <a:picLocks noChangeAspect="1"/>
          </p:cNvPicPr>
          <p:nvPr/>
        </p:nvPicPr>
        <p:blipFill>
          <a:blip r:embed="rId3"/>
          <a:stretch>
            <a:fillRect/>
          </a:stretch>
        </p:blipFill>
        <p:spPr>
          <a:xfrm>
            <a:off x="657600" y="1785560"/>
            <a:ext cx="2174240" cy="1880424"/>
          </a:xfrm>
          <a:prstGeom prst="rect">
            <a:avLst/>
          </a:prstGeom>
        </p:spPr>
      </p:pic>
      <p:pic>
        <p:nvPicPr>
          <p:cNvPr id="9" name="Picture 8">
            <a:extLst>
              <a:ext uri="{FF2B5EF4-FFF2-40B4-BE49-F238E27FC236}">
                <a16:creationId xmlns:a16="http://schemas.microsoft.com/office/drawing/2014/main" id="{B7CE2C8D-58BA-9446-9C71-F5CA127CB3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366" y="1857313"/>
            <a:ext cx="1608832" cy="550405"/>
          </a:xfrm>
          <a:prstGeom prst="rect">
            <a:avLst/>
          </a:prstGeom>
        </p:spPr>
      </p:pic>
      <p:pic>
        <p:nvPicPr>
          <p:cNvPr id="12" name="Picture 11">
            <a:extLst>
              <a:ext uri="{FF2B5EF4-FFF2-40B4-BE49-F238E27FC236}">
                <a16:creationId xmlns:a16="http://schemas.microsoft.com/office/drawing/2014/main" id="{163BB1D6-EED6-DC46-BF3F-6C62E1945DB6}"/>
              </a:ext>
            </a:extLst>
          </p:cNvPr>
          <p:cNvPicPr>
            <a:picLocks noChangeAspect="1"/>
          </p:cNvPicPr>
          <p:nvPr/>
        </p:nvPicPr>
        <p:blipFill>
          <a:blip r:embed="rId5"/>
          <a:stretch>
            <a:fillRect/>
          </a:stretch>
        </p:blipFill>
        <p:spPr>
          <a:xfrm>
            <a:off x="5003879" y="2620195"/>
            <a:ext cx="1503522" cy="775253"/>
          </a:xfrm>
          <a:prstGeom prst="rect">
            <a:avLst/>
          </a:prstGeom>
        </p:spPr>
      </p:pic>
      <p:pic>
        <p:nvPicPr>
          <p:cNvPr id="13" name="Picture 12">
            <a:extLst>
              <a:ext uri="{FF2B5EF4-FFF2-40B4-BE49-F238E27FC236}">
                <a16:creationId xmlns:a16="http://schemas.microsoft.com/office/drawing/2014/main" id="{B60ACA66-6C51-DE4F-8800-EE92CEDA57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7259" y="2595963"/>
            <a:ext cx="1981200" cy="775254"/>
          </a:xfrm>
          <a:prstGeom prst="rect">
            <a:avLst/>
          </a:prstGeom>
        </p:spPr>
      </p:pic>
      <p:pic>
        <p:nvPicPr>
          <p:cNvPr id="4" name="Picture 3">
            <a:extLst>
              <a:ext uri="{FF2B5EF4-FFF2-40B4-BE49-F238E27FC236}">
                <a16:creationId xmlns:a16="http://schemas.microsoft.com/office/drawing/2014/main" id="{557BE182-9F45-D748-A80A-294E88BC15DB}"/>
              </a:ext>
            </a:extLst>
          </p:cNvPr>
          <p:cNvPicPr>
            <a:picLocks noChangeAspect="1"/>
          </p:cNvPicPr>
          <p:nvPr/>
        </p:nvPicPr>
        <p:blipFill>
          <a:blip r:embed="rId7"/>
          <a:stretch>
            <a:fillRect/>
          </a:stretch>
        </p:blipFill>
        <p:spPr>
          <a:xfrm>
            <a:off x="6832094" y="2619826"/>
            <a:ext cx="2114328" cy="775253"/>
          </a:xfrm>
          <a:prstGeom prst="rect">
            <a:avLst/>
          </a:prstGeom>
        </p:spPr>
      </p:pic>
      <p:pic>
        <p:nvPicPr>
          <p:cNvPr id="14" name="Picture 13">
            <a:extLst>
              <a:ext uri="{FF2B5EF4-FFF2-40B4-BE49-F238E27FC236}">
                <a16:creationId xmlns:a16="http://schemas.microsoft.com/office/drawing/2014/main" id="{95CB554E-6AAE-0B4F-8B24-C245E30E3562}"/>
              </a:ext>
            </a:extLst>
          </p:cNvPr>
          <p:cNvPicPr>
            <a:picLocks noChangeAspect="1"/>
          </p:cNvPicPr>
          <p:nvPr/>
        </p:nvPicPr>
        <p:blipFill>
          <a:blip r:embed="rId8"/>
          <a:stretch>
            <a:fillRect/>
          </a:stretch>
        </p:blipFill>
        <p:spPr>
          <a:xfrm>
            <a:off x="7533948" y="3371217"/>
            <a:ext cx="1050900" cy="523356"/>
          </a:xfrm>
          <a:prstGeom prst="rect">
            <a:avLst/>
          </a:prstGeom>
        </p:spPr>
      </p:pic>
      <p:pic>
        <p:nvPicPr>
          <p:cNvPr id="15" name="Picture 14">
            <a:extLst>
              <a:ext uri="{FF2B5EF4-FFF2-40B4-BE49-F238E27FC236}">
                <a16:creationId xmlns:a16="http://schemas.microsoft.com/office/drawing/2014/main" id="{9153FA07-F976-BA46-8C68-741E38325CEC}"/>
              </a:ext>
            </a:extLst>
          </p:cNvPr>
          <p:cNvPicPr>
            <a:picLocks noChangeAspect="1"/>
          </p:cNvPicPr>
          <p:nvPr/>
        </p:nvPicPr>
        <p:blipFill>
          <a:blip r:embed="rId9"/>
          <a:stretch>
            <a:fillRect/>
          </a:stretch>
        </p:blipFill>
        <p:spPr>
          <a:xfrm>
            <a:off x="7305807" y="4097274"/>
            <a:ext cx="1507182" cy="528197"/>
          </a:xfrm>
          <a:prstGeom prst="rect">
            <a:avLst/>
          </a:prstGeom>
        </p:spPr>
      </p:pic>
      <p:pic>
        <p:nvPicPr>
          <p:cNvPr id="16" name="Picture 15">
            <a:extLst>
              <a:ext uri="{FF2B5EF4-FFF2-40B4-BE49-F238E27FC236}">
                <a16:creationId xmlns:a16="http://schemas.microsoft.com/office/drawing/2014/main" id="{8FA669F6-EC11-CC49-BB93-4FB196B5B5BB}"/>
              </a:ext>
            </a:extLst>
          </p:cNvPr>
          <p:cNvPicPr>
            <a:picLocks noChangeAspect="1"/>
          </p:cNvPicPr>
          <p:nvPr/>
        </p:nvPicPr>
        <p:blipFill>
          <a:blip r:embed="rId10"/>
          <a:stretch>
            <a:fillRect/>
          </a:stretch>
        </p:blipFill>
        <p:spPr>
          <a:xfrm>
            <a:off x="6210465" y="1785560"/>
            <a:ext cx="918566" cy="918566"/>
          </a:xfrm>
          <a:prstGeom prst="rect">
            <a:avLst/>
          </a:prstGeom>
        </p:spPr>
      </p:pic>
    </p:spTree>
    <p:extLst>
      <p:ext uri="{BB962C8B-B14F-4D97-AF65-F5344CB8AC3E}">
        <p14:creationId xmlns:p14="http://schemas.microsoft.com/office/powerpoint/2010/main" val="785333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3312-B6DD-1F44-A41F-E3F20F9F6B9B}"/>
              </a:ext>
            </a:extLst>
          </p:cNvPr>
          <p:cNvSpPr>
            <a:spLocks noGrp="1"/>
          </p:cNvSpPr>
          <p:nvPr>
            <p:ph type="title"/>
          </p:nvPr>
        </p:nvSpPr>
        <p:spPr/>
        <p:txBody>
          <a:bodyPr>
            <a:normAutofit fontScale="90000"/>
          </a:bodyPr>
          <a:lstStyle/>
          <a:p>
            <a:r>
              <a:rPr lang="en-US" dirty="0"/>
              <a:t>CODAR overview</a:t>
            </a:r>
          </a:p>
        </p:txBody>
      </p:sp>
      <p:sp>
        <p:nvSpPr>
          <p:cNvPr id="3" name="Content Placeholder 2">
            <a:extLst>
              <a:ext uri="{FF2B5EF4-FFF2-40B4-BE49-F238E27FC236}">
                <a16:creationId xmlns:a16="http://schemas.microsoft.com/office/drawing/2014/main" id="{EBCEA20D-2492-8F43-A103-5BD0C40B2746}"/>
              </a:ext>
            </a:extLst>
          </p:cNvPr>
          <p:cNvSpPr>
            <a:spLocks noGrp="1"/>
          </p:cNvSpPr>
          <p:nvPr>
            <p:ph idx="1"/>
          </p:nvPr>
        </p:nvSpPr>
        <p:spPr/>
        <p:txBody>
          <a:bodyPr>
            <a:normAutofit fontScale="85000" lnSpcReduction="20000"/>
          </a:bodyPr>
          <a:lstStyle/>
          <a:p>
            <a:r>
              <a:rPr lang="en-US" b="1" i="1" u="sng" dirty="0"/>
              <a:t>Co-Design Center for Online Data Analysis and Reduction at the </a:t>
            </a:r>
            <a:r>
              <a:rPr lang="en-US" b="1" i="1" u="sng" dirty="0" err="1"/>
              <a:t>Exascale</a:t>
            </a:r>
            <a:r>
              <a:rPr lang="en-US" dirty="0"/>
              <a:t> is addressing the growing disparity between simulation speeds and I/O rates rendering it infeasible for high-performance computing and data analytic applications to perform offline analysis. The center is targeting common data analysis and reduction methods (e.g., feature and outlier detection, compression) and methods specific to particular data types and domains (e.g., particles, FEM). It aims to reduce application development risk by providing performance tradeoffs for offline vs online analyses of simulation results, and produce and integrate into applications high-performance products that embody data analysis and reduction methods.</a:t>
            </a:r>
          </a:p>
          <a:p>
            <a:pPr marL="0" indent="0">
              <a:buNone/>
            </a:pPr>
            <a:r>
              <a:rPr lang="en-US" sz="1400" i="1" dirty="0"/>
              <a:t>	source: </a:t>
            </a:r>
            <a:r>
              <a:rPr lang="en-US" sz="1500" dirty="0">
                <a:hlinkClick r:id="rId3"/>
              </a:rPr>
              <a:t>https://www.exascaleproject.org/project/codar-co-design-center-online-data-analysis-reduction-exascale/</a:t>
            </a:r>
            <a:r>
              <a:rPr lang="en-US" sz="1500" dirty="0"/>
              <a:t> </a:t>
            </a:r>
          </a:p>
        </p:txBody>
      </p:sp>
      <p:sp>
        <p:nvSpPr>
          <p:cNvPr id="4" name="Footer Placeholder 3">
            <a:extLst>
              <a:ext uri="{FF2B5EF4-FFF2-40B4-BE49-F238E27FC236}">
                <a16:creationId xmlns:a16="http://schemas.microsoft.com/office/drawing/2014/main" id="{D7F5A406-CAE0-6F44-9A76-60603549C1BE}"/>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8A20097D-A8C4-694C-9377-31DEA9BF460F}"/>
              </a:ext>
            </a:extLst>
          </p:cNvPr>
          <p:cNvSpPr>
            <a:spLocks noGrp="1"/>
          </p:cNvSpPr>
          <p:nvPr>
            <p:ph type="sldNum" sz="quarter" idx="12"/>
          </p:nvPr>
        </p:nvSpPr>
        <p:spPr/>
        <p:txBody>
          <a:bodyPr/>
          <a:lstStyle/>
          <a:p>
            <a:fld id="{E758CF0C-250E-7F48-AF3C-1DAAD85AA699}" type="slidenum">
              <a:rPr lang="en-US" altLang="en-US" smtClean="0"/>
              <a:pPr/>
              <a:t>24</a:t>
            </a:fld>
            <a:endParaRPr lang="en-US" altLang="en-US"/>
          </a:p>
        </p:txBody>
      </p:sp>
    </p:spTree>
    <p:extLst>
      <p:ext uri="{BB962C8B-B14F-4D97-AF65-F5344CB8AC3E}">
        <p14:creationId xmlns:p14="http://schemas.microsoft.com/office/powerpoint/2010/main" val="248992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F080-4300-504D-9B5D-53EFF3E0E892}"/>
              </a:ext>
            </a:extLst>
          </p:cNvPr>
          <p:cNvSpPr>
            <a:spLocks noGrp="1"/>
          </p:cNvSpPr>
          <p:nvPr>
            <p:ph type="title"/>
          </p:nvPr>
        </p:nvSpPr>
        <p:spPr/>
        <p:txBody>
          <a:bodyPr/>
          <a:lstStyle/>
          <a:p>
            <a:r>
              <a:rPr lang="en-US" dirty="0"/>
              <a:t>SOS: Scalable Observation System</a:t>
            </a:r>
          </a:p>
        </p:txBody>
      </p:sp>
      <p:sp>
        <p:nvSpPr>
          <p:cNvPr id="3" name="Content Placeholder 2">
            <a:extLst>
              <a:ext uri="{FF2B5EF4-FFF2-40B4-BE49-F238E27FC236}">
                <a16:creationId xmlns:a16="http://schemas.microsoft.com/office/drawing/2014/main" id="{6CA864E0-F4BE-C649-8C72-57BB1D902D46}"/>
              </a:ext>
            </a:extLst>
          </p:cNvPr>
          <p:cNvSpPr>
            <a:spLocks noGrp="1"/>
          </p:cNvSpPr>
          <p:nvPr>
            <p:ph sz="half" idx="1"/>
          </p:nvPr>
        </p:nvSpPr>
        <p:spPr>
          <a:xfrm>
            <a:off x="172809" y="1067882"/>
            <a:ext cx="4265468" cy="3649591"/>
          </a:xfrm>
        </p:spPr>
        <p:txBody>
          <a:bodyPr>
            <a:normAutofit fontScale="55000" lnSpcReduction="20000"/>
          </a:bodyPr>
          <a:lstStyle/>
          <a:p>
            <a:r>
              <a:rPr lang="en-US" b="1" dirty="0" err="1"/>
              <a:t>SOSflow</a:t>
            </a:r>
            <a:r>
              <a:rPr lang="en-US" dirty="0"/>
              <a:t> is a Scalable Observation System providing monitoring support for introspection, in situ analytics, and application steering</a:t>
            </a:r>
          </a:p>
          <a:p>
            <a:r>
              <a:rPr lang="en-US" dirty="0"/>
              <a:t>Programmable runtime service</a:t>
            </a:r>
          </a:p>
          <a:p>
            <a:pPr lvl="1"/>
            <a:r>
              <a:rPr lang="en-US" dirty="0"/>
              <a:t>Workflow-focused</a:t>
            </a:r>
          </a:p>
          <a:p>
            <a:pPr lvl="1"/>
            <a:r>
              <a:rPr lang="en-US" dirty="0"/>
              <a:t>MUNGE authentication support</a:t>
            </a:r>
          </a:p>
          <a:p>
            <a:pPr lvl="1"/>
            <a:r>
              <a:rPr lang="en-US" dirty="0"/>
              <a:t>Runs entirely in user space</a:t>
            </a:r>
          </a:p>
          <a:p>
            <a:pPr lvl="1"/>
            <a:r>
              <a:rPr lang="en-US" dirty="0"/>
              <a:t>C/C++, Python API for online data queries</a:t>
            </a:r>
          </a:p>
          <a:p>
            <a:r>
              <a:rPr lang="en-US" dirty="0"/>
              <a:t>Local and aggregate storage / staging of data</a:t>
            </a:r>
          </a:p>
          <a:p>
            <a:r>
              <a:rPr lang="en-US" dirty="0"/>
              <a:t>TCP/IP sockets on node, </a:t>
            </a:r>
            <a:r>
              <a:rPr lang="en-US" dirty="0" err="1"/>
              <a:t>EVPath</a:t>
            </a:r>
            <a:r>
              <a:rPr lang="en-US" dirty="0"/>
              <a:t> between nodes</a:t>
            </a:r>
          </a:p>
          <a:p>
            <a:r>
              <a:rPr lang="en-US" dirty="0"/>
              <a:t>Led by Chad Wood (UO)</a:t>
            </a:r>
          </a:p>
          <a:p>
            <a:r>
              <a:rPr lang="en-US" dirty="0">
                <a:hlinkClick r:id="rId3"/>
              </a:rPr>
              <a:t>http://github.com/cdwdirect/sos_flow</a:t>
            </a:r>
            <a:r>
              <a:rPr lang="en-US" dirty="0"/>
              <a:t> </a:t>
            </a:r>
          </a:p>
        </p:txBody>
      </p:sp>
      <p:pic>
        <p:nvPicPr>
          <p:cNvPr id="39" name="Picture 38">
            <a:extLst>
              <a:ext uri="{FF2B5EF4-FFF2-40B4-BE49-F238E27FC236}">
                <a16:creationId xmlns:a16="http://schemas.microsoft.com/office/drawing/2014/main" id="{28328209-C2A3-C746-81A3-20C932568347}"/>
              </a:ext>
            </a:extLst>
          </p:cNvPr>
          <p:cNvPicPr>
            <a:picLocks noChangeAspect="1"/>
          </p:cNvPicPr>
          <p:nvPr/>
        </p:nvPicPr>
        <p:blipFill>
          <a:blip r:embed="rId4"/>
          <a:stretch>
            <a:fillRect/>
          </a:stretch>
        </p:blipFill>
        <p:spPr>
          <a:xfrm>
            <a:off x="4472857" y="627957"/>
            <a:ext cx="4210050" cy="4267200"/>
          </a:xfrm>
          <a:prstGeom prst="rect">
            <a:avLst/>
          </a:prstGeom>
          <a:solidFill>
            <a:schemeClr val="bg1"/>
          </a:solidFill>
        </p:spPr>
      </p:pic>
    </p:spTree>
    <p:extLst>
      <p:ext uri="{BB962C8B-B14F-4D97-AF65-F5344CB8AC3E}">
        <p14:creationId xmlns:p14="http://schemas.microsoft.com/office/powerpoint/2010/main" val="1506360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DDC4-DFC9-B148-B22E-C461D75A128E}"/>
              </a:ext>
            </a:extLst>
          </p:cNvPr>
          <p:cNvSpPr>
            <a:spLocks noGrp="1"/>
          </p:cNvSpPr>
          <p:nvPr>
            <p:ph type="title"/>
          </p:nvPr>
        </p:nvSpPr>
        <p:spPr/>
        <p:txBody>
          <a:bodyPr>
            <a:normAutofit fontScale="90000"/>
          </a:bodyPr>
          <a:lstStyle/>
          <a:p>
            <a:r>
              <a:rPr lang="en-US" dirty="0"/>
              <a:t>SOS in CODAR Collaboration</a:t>
            </a:r>
          </a:p>
        </p:txBody>
      </p:sp>
      <p:pic>
        <p:nvPicPr>
          <p:cNvPr id="11" name="Picture 10">
            <a:extLst>
              <a:ext uri="{FF2B5EF4-FFF2-40B4-BE49-F238E27FC236}">
                <a16:creationId xmlns:a16="http://schemas.microsoft.com/office/drawing/2014/main" id="{DB60E50B-6327-A546-ABD4-D25E74E92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483" y="2602348"/>
            <a:ext cx="2267108" cy="1371600"/>
          </a:xfrm>
          <a:prstGeom prst="rect">
            <a:avLst/>
          </a:prstGeom>
        </p:spPr>
      </p:pic>
      <p:pic>
        <p:nvPicPr>
          <p:cNvPr id="13" name="Picture 12">
            <a:extLst>
              <a:ext uri="{FF2B5EF4-FFF2-40B4-BE49-F238E27FC236}">
                <a16:creationId xmlns:a16="http://schemas.microsoft.com/office/drawing/2014/main" id="{950F0961-5AC3-1B49-AA9C-5E6D92D02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1483" y="1046541"/>
            <a:ext cx="2267108" cy="1371600"/>
          </a:xfrm>
          <a:prstGeom prst="rect">
            <a:avLst/>
          </a:prstGeom>
        </p:spPr>
      </p:pic>
      <p:sp>
        <p:nvSpPr>
          <p:cNvPr id="5" name="Content Placeholder 4">
            <a:extLst>
              <a:ext uri="{FF2B5EF4-FFF2-40B4-BE49-F238E27FC236}">
                <a16:creationId xmlns:a16="http://schemas.microsoft.com/office/drawing/2014/main" id="{9D2227AC-A8B7-9542-81B2-047E90018459}"/>
              </a:ext>
            </a:extLst>
          </p:cNvPr>
          <p:cNvSpPr>
            <a:spLocks noGrp="1"/>
          </p:cNvSpPr>
          <p:nvPr>
            <p:ph idx="1"/>
          </p:nvPr>
        </p:nvSpPr>
        <p:spPr>
          <a:xfrm>
            <a:off x="118243" y="945881"/>
            <a:ext cx="6792920" cy="3965028"/>
          </a:xfrm>
        </p:spPr>
        <p:txBody>
          <a:bodyPr>
            <a:normAutofit fontScale="70000" lnSpcReduction="20000"/>
          </a:bodyPr>
          <a:lstStyle/>
          <a:p>
            <a:r>
              <a:rPr lang="en-US" dirty="0"/>
              <a:t>SOS plugin integrated into TAU</a:t>
            </a:r>
          </a:p>
          <a:p>
            <a:r>
              <a:rPr lang="en-US" dirty="0"/>
              <a:t>Callback API added to ADIOS for runtime tool integration</a:t>
            </a:r>
          </a:p>
          <a:p>
            <a:pPr lvl="1"/>
            <a:r>
              <a:rPr lang="en-US" dirty="0"/>
              <a:t>2 tool implementations, default and TAU</a:t>
            </a:r>
          </a:p>
          <a:p>
            <a:r>
              <a:rPr lang="en-US" dirty="0"/>
              <a:t>TAU profile data pushed over SOS periodically or at specific ADIOS events</a:t>
            </a:r>
          </a:p>
          <a:p>
            <a:pPr lvl="1"/>
            <a:r>
              <a:rPr lang="en-US" dirty="0"/>
              <a:t>Configurable</a:t>
            </a:r>
          </a:p>
          <a:p>
            <a:pPr lvl="1"/>
            <a:r>
              <a:rPr lang="en-US" dirty="0"/>
              <a:t>TAU profile data pushed over SOS at variable granularities</a:t>
            </a:r>
          </a:p>
          <a:p>
            <a:r>
              <a:rPr lang="en-US" dirty="0"/>
              <a:t>SOS aggregation databases can be queried at runtime or post-mortem</a:t>
            </a:r>
          </a:p>
          <a:p>
            <a:pPr lvl="1"/>
            <a:r>
              <a:rPr lang="en-US" dirty="0"/>
              <a:t>SQL queries</a:t>
            </a:r>
          </a:p>
          <a:p>
            <a:pPr lvl="1"/>
            <a:r>
              <a:rPr lang="en-US" dirty="0"/>
              <a:t>Python &amp; C APIs for runtime data analysis – VTK, ADIOS, CSV outputs</a:t>
            </a:r>
          </a:p>
          <a:p>
            <a:pPr lvl="1"/>
            <a:r>
              <a:rPr lang="en-US" dirty="0"/>
              <a:t>“fast cache” data access for streaming data</a:t>
            </a:r>
          </a:p>
        </p:txBody>
      </p:sp>
      <p:sp>
        <p:nvSpPr>
          <p:cNvPr id="3" name="TextBox 2">
            <a:extLst>
              <a:ext uri="{FF2B5EF4-FFF2-40B4-BE49-F238E27FC236}">
                <a16:creationId xmlns:a16="http://schemas.microsoft.com/office/drawing/2014/main" id="{579FF122-9F13-A643-8E3C-168C45C8E04C}"/>
              </a:ext>
            </a:extLst>
          </p:cNvPr>
          <p:cNvSpPr txBox="1"/>
          <p:nvPr/>
        </p:nvSpPr>
        <p:spPr>
          <a:xfrm>
            <a:off x="6741483" y="4045692"/>
            <a:ext cx="2680137" cy="646331"/>
          </a:xfrm>
          <a:prstGeom prst="rect">
            <a:avLst/>
          </a:prstGeom>
          <a:noFill/>
        </p:spPr>
        <p:txBody>
          <a:bodyPr wrap="square" rtlCol="0">
            <a:spAutoFit/>
          </a:bodyPr>
          <a:lstStyle/>
          <a:p>
            <a:r>
              <a:rPr lang="en-US" sz="1200" dirty="0"/>
              <a:t>Realtime dashboard views of FLOPs, memory usage in coupled XGC/GENE simulation on Titan</a:t>
            </a:r>
          </a:p>
        </p:txBody>
      </p:sp>
    </p:spTree>
    <p:extLst>
      <p:ext uri="{BB962C8B-B14F-4D97-AF65-F5344CB8AC3E}">
        <p14:creationId xmlns:p14="http://schemas.microsoft.com/office/powerpoint/2010/main" val="4228159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009AD0-8AE9-E449-9249-29032A729575}"/>
              </a:ext>
            </a:extLst>
          </p:cNvPr>
          <p:cNvSpPr>
            <a:spLocks noGrp="1"/>
          </p:cNvSpPr>
          <p:nvPr>
            <p:ph type="title"/>
          </p:nvPr>
        </p:nvSpPr>
        <p:spPr/>
        <p:txBody>
          <a:bodyPr/>
          <a:lstStyle/>
          <a:p>
            <a:r>
              <a:rPr lang="en-US" dirty="0"/>
              <a:t>Engagements</a:t>
            </a:r>
          </a:p>
        </p:txBody>
      </p:sp>
      <p:sp>
        <p:nvSpPr>
          <p:cNvPr id="58" name="Content Placeholder 57">
            <a:extLst>
              <a:ext uri="{FF2B5EF4-FFF2-40B4-BE49-F238E27FC236}">
                <a16:creationId xmlns:a16="http://schemas.microsoft.com/office/drawing/2014/main" id="{0A7A0E71-F414-664F-A526-75CA457239F3}"/>
              </a:ext>
            </a:extLst>
          </p:cNvPr>
          <p:cNvSpPr>
            <a:spLocks noGrp="1"/>
          </p:cNvSpPr>
          <p:nvPr>
            <p:ph sz="half" idx="1"/>
          </p:nvPr>
        </p:nvSpPr>
        <p:spPr>
          <a:xfrm>
            <a:off x="358486" y="1075954"/>
            <a:ext cx="3441497" cy="3263504"/>
          </a:xfrm>
        </p:spPr>
        <p:txBody>
          <a:bodyPr>
            <a:normAutofit fontScale="92500" lnSpcReduction="10000"/>
          </a:bodyPr>
          <a:lstStyle/>
          <a:p>
            <a:r>
              <a:rPr lang="en-US" dirty="0"/>
              <a:t>Current: XGC/GENE</a:t>
            </a:r>
          </a:p>
          <a:p>
            <a:pPr lvl="1"/>
            <a:r>
              <a:rPr lang="en-US" dirty="0"/>
              <a:t>Optimizations identified</a:t>
            </a:r>
          </a:p>
          <a:p>
            <a:pPr lvl="1"/>
            <a:r>
              <a:rPr lang="en-US" dirty="0"/>
              <a:t>Publications to come</a:t>
            </a:r>
          </a:p>
          <a:p>
            <a:r>
              <a:rPr lang="en-US" dirty="0"/>
              <a:t>Future:</a:t>
            </a:r>
          </a:p>
          <a:p>
            <a:pPr lvl="1"/>
            <a:r>
              <a:rPr lang="en-US" dirty="0" err="1"/>
              <a:t>NWChemEx</a:t>
            </a:r>
            <a:endParaRPr lang="en-US" dirty="0"/>
          </a:p>
          <a:p>
            <a:pPr lvl="1"/>
            <a:r>
              <a:rPr lang="en-US" dirty="0"/>
              <a:t>QCD</a:t>
            </a:r>
          </a:p>
          <a:p>
            <a:pPr lvl="1"/>
            <a:r>
              <a:rPr lang="en-US" dirty="0"/>
              <a:t>LAMMPS</a:t>
            </a:r>
          </a:p>
          <a:p>
            <a:pPr lvl="1"/>
            <a:endParaRPr lang="en-US" dirty="0"/>
          </a:p>
        </p:txBody>
      </p:sp>
      <p:pic>
        <p:nvPicPr>
          <p:cNvPr id="57" name="Picture 56">
            <a:extLst>
              <a:ext uri="{FF2B5EF4-FFF2-40B4-BE49-F238E27FC236}">
                <a16:creationId xmlns:a16="http://schemas.microsoft.com/office/drawing/2014/main" id="{2C2BAD68-7A4A-924D-A62A-941FEC2B7725}"/>
              </a:ext>
            </a:extLst>
          </p:cNvPr>
          <p:cNvPicPr>
            <a:picLocks noChangeAspect="1"/>
          </p:cNvPicPr>
          <p:nvPr/>
        </p:nvPicPr>
        <p:blipFill>
          <a:blip r:embed="rId2"/>
          <a:stretch>
            <a:fillRect/>
          </a:stretch>
        </p:blipFill>
        <p:spPr>
          <a:xfrm>
            <a:off x="3799983" y="1245475"/>
            <a:ext cx="5183032" cy="2731376"/>
          </a:xfrm>
          <a:prstGeom prst="rect">
            <a:avLst/>
          </a:prstGeom>
        </p:spPr>
      </p:pic>
    </p:spTree>
    <p:extLst>
      <p:ext uri="{BB962C8B-B14F-4D97-AF65-F5344CB8AC3E}">
        <p14:creationId xmlns:p14="http://schemas.microsoft.com/office/powerpoint/2010/main" val="3100424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xtract 28">
            <a:extLst>
              <a:ext uri="{FF2B5EF4-FFF2-40B4-BE49-F238E27FC236}">
                <a16:creationId xmlns:a16="http://schemas.microsoft.com/office/drawing/2014/main" id="{EE197C72-461E-8E41-A8E3-B0CA06EE7F5F}"/>
              </a:ext>
            </a:extLst>
          </p:cNvPr>
          <p:cNvSpPr/>
          <p:nvPr/>
        </p:nvSpPr>
        <p:spPr>
          <a:xfrm>
            <a:off x="5429947" y="2487781"/>
            <a:ext cx="685800" cy="685800"/>
          </a:xfrm>
          <a:prstGeom prst="flowChartExtract">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10A8B-B9FC-DF40-AB79-85E6A4823D0F}"/>
              </a:ext>
            </a:extLst>
          </p:cNvPr>
          <p:cNvSpPr>
            <a:spLocks noGrp="1"/>
          </p:cNvSpPr>
          <p:nvPr>
            <p:ph type="title"/>
          </p:nvPr>
        </p:nvSpPr>
        <p:spPr/>
        <p:txBody>
          <a:bodyPr>
            <a:normAutofit fontScale="90000"/>
          </a:bodyPr>
          <a:lstStyle/>
          <a:p>
            <a:r>
              <a:rPr lang="en-US" dirty="0"/>
              <a:t>Coupled Application Trace Collection</a:t>
            </a:r>
          </a:p>
        </p:txBody>
      </p:sp>
      <p:sp>
        <p:nvSpPr>
          <p:cNvPr id="3" name="Content Placeholder 2">
            <a:extLst>
              <a:ext uri="{FF2B5EF4-FFF2-40B4-BE49-F238E27FC236}">
                <a16:creationId xmlns:a16="http://schemas.microsoft.com/office/drawing/2014/main" id="{26F2F5CB-7A96-1F44-864C-0A049BCE68BE}"/>
              </a:ext>
            </a:extLst>
          </p:cNvPr>
          <p:cNvSpPr>
            <a:spLocks noGrp="1"/>
          </p:cNvSpPr>
          <p:nvPr>
            <p:ph sz="half" idx="1"/>
          </p:nvPr>
        </p:nvSpPr>
        <p:spPr/>
        <p:txBody>
          <a:bodyPr>
            <a:normAutofit fontScale="62500" lnSpcReduction="20000"/>
          </a:bodyPr>
          <a:lstStyle/>
          <a:p>
            <a:r>
              <a:rPr lang="en-US" dirty="0"/>
              <a:t>Phase 1 – combine individual application traces together from coupled workflow </a:t>
            </a:r>
            <a:r>
              <a:rPr lang="en-US" i="1" dirty="0"/>
              <a:t>postmortem</a:t>
            </a:r>
            <a:r>
              <a:rPr lang="en-US" dirty="0"/>
              <a:t> for visualization, analysis</a:t>
            </a:r>
            <a:endParaRPr lang="en-US" i="1" dirty="0"/>
          </a:p>
          <a:p>
            <a:r>
              <a:rPr lang="en-US" dirty="0"/>
              <a:t>Phase 2 – collect and merge workflow application data </a:t>
            </a:r>
            <a:r>
              <a:rPr lang="en-US" i="1" dirty="0"/>
              <a:t>at runtime</a:t>
            </a:r>
          </a:p>
          <a:p>
            <a:r>
              <a:rPr lang="en-US" dirty="0"/>
              <a:t>Perform anomaly detection using selective TAU/SOS trace</a:t>
            </a:r>
          </a:p>
          <a:p>
            <a:r>
              <a:rPr lang="en-US" dirty="0"/>
              <a:t>When “interesting” region detected, dump window of trace data leading up to event</a:t>
            </a:r>
          </a:p>
          <a:p>
            <a:r>
              <a:rPr lang="en-US" dirty="0"/>
              <a:t>”Performance Visualization for TAU Instrumented Scientific Workflows”, </a:t>
            </a:r>
            <a:r>
              <a:rPr lang="en-US" dirty="0" err="1"/>
              <a:t>Xie</a:t>
            </a:r>
            <a:r>
              <a:rPr lang="en-US" dirty="0"/>
              <a:t> et al., </a:t>
            </a:r>
            <a:r>
              <a:rPr lang="en-US" i="1" dirty="0"/>
              <a:t>VISIGRAPP/IVAPP</a:t>
            </a:r>
            <a:r>
              <a:rPr lang="en-US" dirty="0"/>
              <a:t> 2018</a:t>
            </a:r>
          </a:p>
        </p:txBody>
      </p:sp>
      <p:sp>
        <p:nvSpPr>
          <p:cNvPr id="4" name="Footer Placeholder 3">
            <a:extLst>
              <a:ext uri="{FF2B5EF4-FFF2-40B4-BE49-F238E27FC236}">
                <a16:creationId xmlns:a16="http://schemas.microsoft.com/office/drawing/2014/main" id="{E4DE4654-A0EA-FE46-9389-AF623CE4E703}"/>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94F0CF36-D5B5-AF4E-AE34-7D3B75231769}"/>
              </a:ext>
            </a:extLst>
          </p:cNvPr>
          <p:cNvSpPr>
            <a:spLocks noGrp="1"/>
          </p:cNvSpPr>
          <p:nvPr>
            <p:ph type="sldNum" sz="quarter" idx="12"/>
          </p:nvPr>
        </p:nvSpPr>
        <p:spPr/>
        <p:txBody>
          <a:bodyPr/>
          <a:lstStyle/>
          <a:p>
            <a:fld id="{E758CF0C-250E-7F48-AF3C-1DAAD85AA699}" type="slidenum">
              <a:rPr lang="en-US" altLang="en-US" smtClean="0"/>
              <a:pPr/>
              <a:t>28</a:t>
            </a:fld>
            <a:endParaRPr lang="en-US" altLang="en-US"/>
          </a:p>
        </p:txBody>
      </p:sp>
      <p:sp>
        <p:nvSpPr>
          <p:cNvPr id="7" name="Process 6">
            <a:extLst>
              <a:ext uri="{FF2B5EF4-FFF2-40B4-BE49-F238E27FC236}">
                <a16:creationId xmlns:a16="http://schemas.microsoft.com/office/drawing/2014/main" id="{13D7173B-51F3-1540-9E56-2C4DB56E3DB1}"/>
              </a:ext>
            </a:extLst>
          </p:cNvPr>
          <p:cNvSpPr/>
          <p:nvPr/>
        </p:nvSpPr>
        <p:spPr>
          <a:xfrm>
            <a:off x="4953000" y="854110"/>
            <a:ext cx="1143000" cy="685800"/>
          </a:xfrm>
          <a:prstGeom prst="flowChartProcess">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rocess 7">
            <a:extLst>
              <a:ext uri="{FF2B5EF4-FFF2-40B4-BE49-F238E27FC236}">
                <a16:creationId xmlns:a16="http://schemas.microsoft.com/office/drawing/2014/main" id="{3D0E9287-4334-2644-BE26-7E6D0424DBBE}"/>
              </a:ext>
            </a:extLst>
          </p:cNvPr>
          <p:cNvSpPr/>
          <p:nvPr/>
        </p:nvSpPr>
        <p:spPr>
          <a:xfrm>
            <a:off x="5105400" y="1006510"/>
            <a:ext cx="1143000" cy="685800"/>
          </a:xfrm>
          <a:prstGeom prst="flowChartProcess">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CAEF8305-8784-9748-81FE-2B22F5E44F38}"/>
              </a:ext>
            </a:extLst>
          </p:cNvPr>
          <p:cNvSpPr/>
          <p:nvPr/>
        </p:nvSpPr>
        <p:spPr>
          <a:xfrm>
            <a:off x="5257800" y="1158910"/>
            <a:ext cx="1143000" cy="685800"/>
          </a:xfrm>
          <a:prstGeom prst="flowChartProcess">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Coupled Applications</a:t>
            </a:r>
          </a:p>
        </p:txBody>
      </p:sp>
      <p:sp>
        <p:nvSpPr>
          <p:cNvPr id="14" name="Magnetic Disk 13">
            <a:extLst>
              <a:ext uri="{FF2B5EF4-FFF2-40B4-BE49-F238E27FC236}">
                <a16:creationId xmlns:a16="http://schemas.microsoft.com/office/drawing/2014/main" id="{C0D6C05F-6E10-AF47-8D00-E22660AE389A}"/>
              </a:ext>
            </a:extLst>
          </p:cNvPr>
          <p:cNvSpPr/>
          <p:nvPr/>
        </p:nvSpPr>
        <p:spPr>
          <a:xfrm>
            <a:off x="7772400" y="1158910"/>
            <a:ext cx="914400" cy="612648"/>
          </a:xfrm>
          <a:prstGeom prst="flowChartMagneticDisk">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SOS</a:t>
            </a:r>
          </a:p>
        </p:txBody>
      </p:sp>
      <p:cxnSp>
        <p:nvCxnSpPr>
          <p:cNvPr id="16" name="Straight Arrow Connector 15">
            <a:extLst>
              <a:ext uri="{FF2B5EF4-FFF2-40B4-BE49-F238E27FC236}">
                <a16:creationId xmlns:a16="http://schemas.microsoft.com/office/drawing/2014/main" id="{76EA627A-9E97-AA48-B5AA-1D15B1393789}"/>
              </a:ext>
            </a:extLst>
          </p:cNvPr>
          <p:cNvCxnSpPr>
            <a:stCxn id="9" idx="3"/>
            <a:endCxn id="14" idx="2"/>
          </p:cNvCxnSpPr>
          <p:nvPr/>
        </p:nvCxnSpPr>
        <p:spPr>
          <a:xfrm flipV="1">
            <a:off x="6400800" y="1465234"/>
            <a:ext cx="1371600" cy="3657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3C40E49-063B-8A4D-8A52-110C38F8A778}"/>
              </a:ext>
            </a:extLst>
          </p:cNvPr>
          <p:cNvCxnSpPr>
            <a:cxnSpLocks/>
            <a:stCxn id="14" idx="3"/>
            <a:endCxn id="29" idx="0"/>
          </p:cNvCxnSpPr>
          <p:nvPr/>
        </p:nvCxnSpPr>
        <p:spPr>
          <a:xfrm flipH="1">
            <a:off x="5772847" y="1771558"/>
            <a:ext cx="2456753" cy="716223"/>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D6F0F1F-631F-E841-805A-449937F08E21}"/>
              </a:ext>
            </a:extLst>
          </p:cNvPr>
          <p:cNvCxnSpPr>
            <a:cxnSpLocks/>
            <a:stCxn id="14" idx="3"/>
          </p:cNvCxnSpPr>
          <p:nvPr/>
        </p:nvCxnSpPr>
        <p:spPr>
          <a:xfrm>
            <a:off x="8229600" y="1771558"/>
            <a:ext cx="0" cy="6780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2419F57A-B268-DB43-B8C4-A6357F010C8C}"/>
              </a:ext>
            </a:extLst>
          </p:cNvPr>
          <p:cNvSpPr txBox="1"/>
          <p:nvPr/>
        </p:nvSpPr>
        <p:spPr>
          <a:xfrm>
            <a:off x="5079676" y="2544758"/>
            <a:ext cx="1386342" cy="646331"/>
          </a:xfrm>
          <a:prstGeom prst="rect">
            <a:avLst/>
          </a:prstGeom>
          <a:noFill/>
          <a:ln>
            <a:noFill/>
          </a:ln>
          <a:effectLst/>
        </p:spPr>
        <p:txBody>
          <a:bodyPr wrap="none" rtlCol="0">
            <a:spAutoFit/>
          </a:bodyPr>
          <a:lstStyle/>
          <a:p>
            <a:pPr algn="ctr"/>
            <a:r>
              <a:rPr lang="en-US" dirty="0"/>
              <a:t>ADIOS</a:t>
            </a:r>
          </a:p>
          <a:p>
            <a:pPr algn="ctr"/>
            <a:r>
              <a:rPr lang="en-US" dirty="0"/>
              <a:t>Trace stream</a:t>
            </a:r>
          </a:p>
        </p:txBody>
      </p:sp>
      <p:sp>
        <p:nvSpPr>
          <p:cNvPr id="25" name="Document 24">
            <a:extLst>
              <a:ext uri="{FF2B5EF4-FFF2-40B4-BE49-F238E27FC236}">
                <a16:creationId xmlns:a16="http://schemas.microsoft.com/office/drawing/2014/main" id="{DD5A5E21-8FC1-4545-8014-1C49CEC9F7FF}"/>
              </a:ext>
            </a:extLst>
          </p:cNvPr>
          <p:cNvSpPr/>
          <p:nvPr/>
        </p:nvSpPr>
        <p:spPr>
          <a:xfrm>
            <a:off x="6801591" y="1106466"/>
            <a:ext cx="666009" cy="866888"/>
          </a:xfrm>
          <a:prstGeom prst="flowChartDocumen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TAU event trace</a:t>
            </a:r>
          </a:p>
        </p:txBody>
      </p:sp>
      <p:sp>
        <p:nvSpPr>
          <p:cNvPr id="30" name="Extract 29">
            <a:extLst>
              <a:ext uri="{FF2B5EF4-FFF2-40B4-BE49-F238E27FC236}">
                <a16:creationId xmlns:a16="http://schemas.microsoft.com/office/drawing/2014/main" id="{86627A80-1A6A-8D4B-B94B-B99C2D003C01}"/>
              </a:ext>
            </a:extLst>
          </p:cNvPr>
          <p:cNvSpPr/>
          <p:nvPr/>
        </p:nvSpPr>
        <p:spPr>
          <a:xfrm>
            <a:off x="7886700" y="2449584"/>
            <a:ext cx="685800" cy="685800"/>
          </a:xfrm>
          <a:prstGeom prst="flowChartExtract">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057EFFF-DAA5-5941-87BF-9B1A12D7DC8C}"/>
              </a:ext>
            </a:extLst>
          </p:cNvPr>
          <p:cNvSpPr txBox="1"/>
          <p:nvPr/>
        </p:nvSpPr>
        <p:spPr>
          <a:xfrm>
            <a:off x="7488404" y="2489053"/>
            <a:ext cx="1482393" cy="646331"/>
          </a:xfrm>
          <a:prstGeom prst="rect">
            <a:avLst/>
          </a:prstGeom>
          <a:noFill/>
          <a:ln>
            <a:noFill/>
          </a:ln>
          <a:effectLst/>
        </p:spPr>
        <p:txBody>
          <a:bodyPr wrap="none" rtlCol="0">
            <a:spAutoFit/>
          </a:bodyPr>
          <a:lstStyle/>
          <a:p>
            <a:pPr algn="ctr"/>
            <a:r>
              <a:rPr lang="en-US" dirty="0"/>
              <a:t>ADIOS</a:t>
            </a:r>
          </a:p>
          <a:p>
            <a:pPr algn="ctr"/>
            <a:r>
              <a:rPr lang="en-US" dirty="0"/>
              <a:t>Trace window</a:t>
            </a:r>
          </a:p>
        </p:txBody>
      </p:sp>
      <p:cxnSp>
        <p:nvCxnSpPr>
          <p:cNvPr id="33" name="Straight Arrow Connector 32">
            <a:extLst>
              <a:ext uri="{FF2B5EF4-FFF2-40B4-BE49-F238E27FC236}">
                <a16:creationId xmlns:a16="http://schemas.microsoft.com/office/drawing/2014/main" id="{185B38BC-0046-E345-9D31-01D456087F41}"/>
              </a:ext>
            </a:extLst>
          </p:cNvPr>
          <p:cNvCxnSpPr>
            <a:cxnSpLocks/>
            <a:stCxn id="29" idx="2"/>
            <a:endCxn id="43" idx="0"/>
          </p:cNvCxnSpPr>
          <p:nvPr/>
        </p:nvCxnSpPr>
        <p:spPr>
          <a:xfrm>
            <a:off x="5772847" y="3173581"/>
            <a:ext cx="0" cy="50113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Curved Connector 40">
            <a:extLst>
              <a:ext uri="{FF2B5EF4-FFF2-40B4-BE49-F238E27FC236}">
                <a16:creationId xmlns:a16="http://schemas.microsoft.com/office/drawing/2014/main" id="{B019F603-37EA-C944-8E2A-DFF89D1E6587}"/>
              </a:ext>
            </a:extLst>
          </p:cNvPr>
          <p:cNvCxnSpPr>
            <a:cxnSpLocks/>
            <a:stCxn id="43" idx="3"/>
            <a:endCxn id="31" idx="1"/>
          </p:cNvCxnSpPr>
          <p:nvPr/>
        </p:nvCxnSpPr>
        <p:spPr>
          <a:xfrm flipV="1">
            <a:off x="6400800" y="2812219"/>
            <a:ext cx="1087604" cy="1283221"/>
          </a:xfrm>
          <a:prstGeom prst="curvedConnector3">
            <a:avLst>
              <a:gd name="adj1" fmla="val 50000"/>
            </a:avLst>
          </a:prstGeom>
          <a:ln>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43" name="Decision 42">
            <a:extLst>
              <a:ext uri="{FF2B5EF4-FFF2-40B4-BE49-F238E27FC236}">
                <a16:creationId xmlns:a16="http://schemas.microsoft.com/office/drawing/2014/main" id="{31EA6432-5516-7F4A-96FB-3EBE205641D6}"/>
              </a:ext>
            </a:extLst>
          </p:cNvPr>
          <p:cNvSpPr/>
          <p:nvPr/>
        </p:nvSpPr>
        <p:spPr>
          <a:xfrm>
            <a:off x="5144894" y="3674711"/>
            <a:ext cx="1255906" cy="841457"/>
          </a:xfrm>
          <a:prstGeom prst="flowChartDecision">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4178DF56-97FB-1D46-B8D8-C7EE6276A443}"/>
              </a:ext>
            </a:extLst>
          </p:cNvPr>
          <p:cNvSpPr txBox="1"/>
          <p:nvPr/>
        </p:nvSpPr>
        <p:spPr>
          <a:xfrm>
            <a:off x="5231930" y="3772274"/>
            <a:ext cx="1081835" cy="646331"/>
          </a:xfrm>
          <a:prstGeom prst="rect">
            <a:avLst/>
          </a:prstGeom>
          <a:noFill/>
          <a:ln>
            <a:noFill/>
          </a:ln>
          <a:effectLst/>
        </p:spPr>
        <p:txBody>
          <a:bodyPr wrap="none" rtlCol="0">
            <a:spAutoFit/>
          </a:bodyPr>
          <a:lstStyle/>
          <a:p>
            <a:pPr algn="ctr"/>
            <a:r>
              <a:rPr lang="en-US" dirty="0"/>
              <a:t>Anomaly</a:t>
            </a:r>
          </a:p>
          <a:p>
            <a:pPr algn="ctr"/>
            <a:r>
              <a:rPr lang="en-US" dirty="0"/>
              <a:t>detection</a:t>
            </a:r>
          </a:p>
        </p:txBody>
      </p:sp>
      <p:pic>
        <p:nvPicPr>
          <p:cNvPr id="52" name="Picture 51">
            <a:extLst>
              <a:ext uri="{FF2B5EF4-FFF2-40B4-BE49-F238E27FC236}">
                <a16:creationId xmlns:a16="http://schemas.microsoft.com/office/drawing/2014/main" id="{6A1A290D-7D3A-A14B-89CF-71AF2BAE2BF6}"/>
              </a:ext>
            </a:extLst>
          </p:cNvPr>
          <p:cNvPicPr>
            <a:picLocks noChangeAspect="1"/>
          </p:cNvPicPr>
          <p:nvPr/>
        </p:nvPicPr>
        <p:blipFill>
          <a:blip r:embed="rId3"/>
          <a:stretch>
            <a:fillRect/>
          </a:stretch>
        </p:blipFill>
        <p:spPr>
          <a:xfrm>
            <a:off x="7479603" y="3717696"/>
            <a:ext cx="1499994" cy="718418"/>
          </a:xfrm>
          <a:prstGeom prst="rect">
            <a:avLst/>
          </a:prstGeom>
        </p:spPr>
      </p:pic>
      <p:cxnSp>
        <p:nvCxnSpPr>
          <p:cNvPr id="53" name="Straight Arrow Connector 52">
            <a:extLst>
              <a:ext uri="{FF2B5EF4-FFF2-40B4-BE49-F238E27FC236}">
                <a16:creationId xmlns:a16="http://schemas.microsoft.com/office/drawing/2014/main" id="{58BCC0D2-1875-204B-9F59-F80FE8579DDE}"/>
              </a:ext>
            </a:extLst>
          </p:cNvPr>
          <p:cNvCxnSpPr>
            <a:cxnSpLocks/>
            <a:stCxn id="31" idx="2"/>
            <a:endCxn id="52" idx="0"/>
          </p:cNvCxnSpPr>
          <p:nvPr/>
        </p:nvCxnSpPr>
        <p:spPr>
          <a:xfrm flipH="1">
            <a:off x="8229600" y="3135384"/>
            <a:ext cx="1" cy="58231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F7F3C947-B431-6447-934B-5A86975F4973}"/>
              </a:ext>
            </a:extLst>
          </p:cNvPr>
          <p:cNvSpPr txBox="1"/>
          <p:nvPr/>
        </p:nvSpPr>
        <p:spPr>
          <a:xfrm>
            <a:off x="6486222" y="3239480"/>
            <a:ext cx="915187" cy="369332"/>
          </a:xfrm>
          <a:prstGeom prst="rect">
            <a:avLst/>
          </a:prstGeom>
          <a:solidFill>
            <a:schemeClr val="bg1"/>
          </a:solidFill>
        </p:spPr>
        <p:txBody>
          <a:bodyPr wrap="none" rtlCol="0">
            <a:spAutoFit/>
          </a:bodyPr>
          <a:lstStyle/>
          <a:p>
            <a:r>
              <a:rPr lang="en-US" dirty="0"/>
              <a:t>Triggers</a:t>
            </a:r>
          </a:p>
        </p:txBody>
      </p:sp>
    </p:spTree>
    <p:extLst>
      <p:ext uri="{BB962C8B-B14F-4D97-AF65-F5344CB8AC3E}">
        <p14:creationId xmlns:p14="http://schemas.microsoft.com/office/powerpoint/2010/main" val="2513838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9A410B9C-8EC5-DE48-ABB1-98C01F5F20EA}"/>
              </a:ext>
            </a:extLst>
          </p:cNvPr>
          <p:cNvSpPr>
            <a:spLocks noGrp="1"/>
          </p:cNvSpPr>
          <p:nvPr>
            <p:ph type="title"/>
          </p:nvPr>
        </p:nvSpPr>
        <p:spPr/>
        <p:txBody>
          <a:bodyPr>
            <a:normAutofit fontScale="90000"/>
          </a:bodyPr>
          <a:lstStyle/>
          <a:p>
            <a:r>
              <a:rPr lang="en-US" altLang="en-US" dirty="0"/>
              <a:t>APEX Measurement</a:t>
            </a:r>
          </a:p>
        </p:txBody>
      </p:sp>
      <p:sp>
        <p:nvSpPr>
          <p:cNvPr id="15362" name="Content Placeholder 2">
            <a:extLst>
              <a:ext uri="{FF2B5EF4-FFF2-40B4-BE49-F238E27FC236}">
                <a16:creationId xmlns:a16="http://schemas.microsoft.com/office/drawing/2014/main" id="{8E945CE2-5ABA-D846-B75D-D00BD896D14B}"/>
              </a:ext>
            </a:extLst>
          </p:cNvPr>
          <p:cNvSpPr>
            <a:spLocks noGrp="1"/>
          </p:cNvSpPr>
          <p:nvPr>
            <p:ph idx="1"/>
          </p:nvPr>
        </p:nvSpPr>
        <p:spPr/>
        <p:txBody>
          <a:bodyPr>
            <a:normAutofit fontScale="85000" lnSpcReduction="20000"/>
          </a:bodyPr>
          <a:lstStyle/>
          <a:p>
            <a:r>
              <a:rPr lang="en-US" b="1" dirty="0"/>
              <a:t>Top down</a:t>
            </a:r>
            <a:r>
              <a:rPr lang="en-US" dirty="0"/>
              <a:t> (application)</a:t>
            </a:r>
            <a:r>
              <a:rPr lang="en-US" b="1" dirty="0"/>
              <a:t> </a:t>
            </a:r>
            <a:r>
              <a:rPr lang="en-US" dirty="0"/>
              <a:t>and </a:t>
            </a:r>
            <a:r>
              <a:rPr lang="en-US" b="1" dirty="0"/>
              <a:t>bottom up</a:t>
            </a:r>
            <a:r>
              <a:rPr lang="en-US" dirty="0"/>
              <a:t> (OS/HW) performance mapping / feedback</a:t>
            </a:r>
          </a:p>
          <a:p>
            <a:pPr lvl="1"/>
            <a:r>
              <a:rPr lang="en-US" dirty="0"/>
              <a:t>Make node-wide resource utilization data and analysis, energy consumption, and health information available in real time</a:t>
            </a:r>
          </a:p>
          <a:p>
            <a:pPr lvl="1"/>
            <a:r>
              <a:rPr lang="en-US" dirty="0"/>
              <a:t>Associate performance state with policies for feedback control</a:t>
            </a:r>
          </a:p>
          <a:p>
            <a:r>
              <a:rPr lang="en-US" b="1" dirty="0"/>
              <a:t>APEX introspection</a:t>
            </a:r>
          </a:p>
          <a:p>
            <a:pPr lvl="1"/>
            <a:r>
              <a:rPr lang="en-US" dirty="0"/>
              <a:t>OS: track system resources, utilization, job contention, overhead</a:t>
            </a:r>
          </a:p>
          <a:p>
            <a:pPr lvl="1"/>
            <a:r>
              <a:rPr lang="en-US" dirty="0"/>
              <a:t>Runtime (HPX): track threads, queues, concurrency, remote operations, parcels, memory management</a:t>
            </a:r>
          </a:p>
          <a:p>
            <a:pPr lvl="1"/>
            <a:r>
              <a:rPr lang="en-US" dirty="0"/>
              <a:t>Application timer / counter observation</a:t>
            </a:r>
          </a:p>
          <a:p>
            <a:r>
              <a:rPr lang="en-US" b="1" dirty="0"/>
              <a:t>Post-mortem performance analysis</a:t>
            </a:r>
          </a:p>
          <a:p>
            <a:r>
              <a:rPr lang="en-US" b="1" dirty="0"/>
              <a:t>Integrated with HPX performance counters</a:t>
            </a:r>
            <a:endParaRPr lang="en-US" dirty="0"/>
          </a:p>
        </p:txBody>
      </p:sp>
      <p:sp>
        <p:nvSpPr>
          <p:cNvPr id="15363" name="Footer Placeholder 3">
            <a:extLst>
              <a:ext uri="{FF2B5EF4-FFF2-40B4-BE49-F238E27FC236}">
                <a16:creationId xmlns:a16="http://schemas.microsoft.com/office/drawing/2014/main" id="{CE7A30EF-1514-2B4D-9807-A0D68DD0088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fontAlgn="base">
              <a:spcBef>
                <a:spcPct val="0"/>
              </a:spcBef>
              <a:spcAft>
                <a:spcPct val="0"/>
              </a:spcAft>
            </a:pPr>
            <a:endParaRPr lang="en-US" altLang="en-US">
              <a:solidFill>
                <a:schemeClr val="bg1"/>
              </a:solidFill>
            </a:endParaRPr>
          </a:p>
        </p:txBody>
      </p:sp>
      <p:sp>
        <p:nvSpPr>
          <p:cNvPr id="15364" name="Slide Number Placeholder 4">
            <a:extLst>
              <a:ext uri="{FF2B5EF4-FFF2-40B4-BE49-F238E27FC236}">
                <a16:creationId xmlns:a16="http://schemas.microsoft.com/office/drawing/2014/main" id="{C12D3862-705E-A348-BF80-215193ECBD3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13863417-8C04-3646-9601-CB0E271607E3}" type="slidenum">
              <a:rPr lang="en-US" altLang="en-US">
                <a:solidFill>
                  <a:srgbClr val="FFFFFF"/>
                </a:solidFill>
              </a:rPr>
              <a:pPr/>
              <a:t>3</a:t>
            </a:fld>
            <a:endParaRPr lang="en-US" altLang="en-US">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a:extLst>
              <a:ext uri="{FF2B5EF4-FFF2-40B4-BE49-F238E27FC236}">
                <a16:creationId xmlns:a16="http://schemas.microsoft.com/office/drawing/2014/main" id="{53AD0405-7E17-4A4C-83B7-41DB196AD1C0}"/>
              </a:ext>
            </a:extLst>
          </p:cNvPr>
          <p:cNvSpPr/>
          <p:nvPr/>
        </p:nvSpPr>
        <p:spPr>
          <a:xfrm>
            <a:off x="3022653" y="2152421"/>
            <a:ext cx="3098694" cy="1136645"/>
          </a:xfrm>
          <a:prstGeom prst="clou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latin typeface="Times New Roman"/>
                <a:cs typeface="Times New Roman"/>
              </a:rPr>
              <a:t>APEX State</a:t>
            </a:r>
          </a:p>
        </p:txBody>
      </p:sp>
      <p:sp>
        <p:nvSpPr>
          <p:cNvPr id="6" name="Title 5">
            <a:extLst>
              <a:ext uri="{FF2B5EF4-FFF2-40B4-BE49-F238E27FC236}">
                <a16:creationId xmlns:a16="http://schemas.microsoft.com/office/drawing/2014/main" id="{BF256C6E-FC48-C94F-AE16-A561C04A0D09}"/>
              </a:ext>
            </a:extLst>
          </p:cNvPr>
          <p:cNvSpPr>
            <a:spLocks noGrp="1"/>
          </p:cNvSpPr>
          <p:nvPr>
            <p:ph type="title"/>
          </p:nvPr>
        </p:nvSpPr>
        <p:spPr/>
        <p:txBody>
          <a:bodyPr/>
          <a:lstStyle/>
          <a:p>
            <a:r>
              <a:rPr lang="en-US" dirty="0"/>
              <a:t>APEX Architecture</a:t>
            </a:r>
          </a:p>
        </p:txBody>
      </p:sp>
      <p:sp>
        <p:nvSpPr>
          <p:cNvPr id="4" name="Footer Placeholder 3">
            <a:extLst>
              <a:ext uri="{FF2B5EF4-FFF2-40B4-BE49-F238E27FC236}">
                <a16:creationId xmlns:a16="http://schemas.microsoft.com/office/drawing/2014/main" id="{E9362BEF-DF1B-B94F-A5BC-8991D56E5F94}"/>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3A7DE120-7A24-C448-8083-DF2E7466BDA0}"/>
              </a:ext>
            </a:extLst>
          </p:cNvPr>
          <p:cNvSpPr>
            <a:spLocks noGrp="1"/>
          </p:cNvSpPr>
          <p:nvPr>
            <p:ph type="sldNum" sz="quarter" idx="12"/>
          </p:nvPr>
        </p:nvSpPr>
        <p:spPr/>
        <p:txBody>
          <a:bodyPr/>
          <a:lstStyle/>
          <a:p>
            <a:fld id="{E758CF0C-250E-7F48-AF3C-1DAAD85AA699}" type="slidenum">
              <a:rPr lang="en-US" altLang="en-US" smtClean="0"/>
              <a:pPr/>
              <a:t>4</a:t>
            </a:fld>
            <a:endParaRPr lang="en-US" altLang="en-US"/>
          </a:p>
        </p:txBody>
      </p:sp>
      <p:sp>
        <p:nvSpPr>
          <p:cNvPr id="8" name="Freeform 7">
            <a:extLst>
              <a:ext uri="{FF2B5EF4-FFF2-40B4-BE49-F238E27FC236}">
                <a16:creationId xmlns:a16="http://schemas.microsoft.com/office/drawing/2014/main" id="{93771763-B0C9-6B41-B9E0-EB316EA8CF0F}"/>
              </a:ext>
            </a:extLst>
          </p:cNvPr>
          <p:cNvSpPr/>
          <p:nvPr/>
        </p:nvSpPr>
        <p:spPr>
          <a:xfrm>
            <a:off x="2870304" y="1794130"/>
            <a:ext cx="487214" cy="2051356"/>
          </a:xfrm>
          <a:custGeom>
            <a:avLst/>
            <a:gdLst>
              <a:gd name="connsiteX0" fmla="*/ 521124 w 553689"/>
              <a:gd name="connsiteY0" fmla="*/ 2399079 h 2399079"/>
              <a:gd name="connsiteX1" fmla="*/ 82 w 553689"/>
              <a:gd name="connsiteY1" fmla="*/ 1096412 h 2399079"/>
              <a:gd name="connsiteX2" fmla="*/ 553689 w 553689"/>
              <a:gd name="connsiteY2" fmla="*/ 0 h 2399079"/>
            </a:gdLst>
            <a:ahLst/>
            <a:cxnLst>
              <a:cxn ang="0">
                <a:pos x="connsiteX0" y="connsiteY0"/>
              </a:cxn>
              <a:cxn ang="0">
                <a:pos x="connsiteX1" y="connsiteY1"/>
              </a:cxn>
              <a:cxn ang="0">
                <a:pos x="connsiteX2" y="connsiteY2"/>
              </a:cxn>
            </a:cxnLst>
            <a:rect l="l" t="t" r="r" b="b"/>
            <a:pathLst>
              <a:path w="553689" h="2399079">
                <a:moveTo>
                  <a:pt x="521124" y="2399079"/>
                </a:moveTo>
                <a:cubicBezTo>
                  <a:pt x="257889" y="1947668"/>
                  <a:pt x="-5345" y="1496258"/>
                  <a:pt x="82" y="1096412"/>
                </a:cubicBezTo>
                <a:cubicBezTo>
                  <a:pt x="5509" y="696566"/>
                  <a:pt x="553689" y="0"/>
                  <a:pt x="553689" y="0"/>
                </a:cubicBezTo>
              </a:path>
            </a:pathLst>
          </a:custGeom>
          <a:ln>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Oval 8">
            <a:extLst>
              <a:ext uri="{FF2B5EF4-FFF2-40B4-BE49-F238E27FC236}">
                <a16:creationId xmlns:a16="http://schemas.microsoft.com/office/drawing/2014/main" id="{593EDE9F-A745-D54E-81F2-688D2D7D64FA}"/>
              </a:ext>
            </a:extLst>
          </p:cNvPr>
          <p:cNvSpPr/>
          <p:nvPr/>
        </p:nvSpPr>
        <p:spPr>
          <a:xfrm>
            <a:off x="2833813" y="657184"/>
            <a:ext cx="3419629" cy="134937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2400" b="1" dirty="0">
                <a:latin typeface="Times New Roman"/>
                <a:cs typeface="Times New Roman"/>
              </a:rPr>
              <a:t>APEX Introspection</a:t>
            </a:r>
          </a:p>
          <a:p>
            <a:pPr algn="ctr"/>
            <a:endParaRPr lang="en-US" sz="2400" b="1" dirty="0">
              <a:latin typeface="Times New Roman"/>
              <a:cs typeface="Times New Roman"/>
            </a:endParaRPr>
          </a:p>
          <a:p>
            <a:pPr algn="ctr"/>
            <a:endParaRPr lang="en-US" sz="2400" b="1" dirty="0">
              <a:latin typeface="Times New Roman"/>
              <a:cs typeface="Times New Roman"/>
            </a:endParaRPr>
          </a:p>
        </p:txBody>
      </p:sp>
      <p:sp>
        <p:nvSpPr>
          <p:cNvPr id="10" name="Oval 9">
            <a:extLst>
              <a:ext uri="{FF2B5EF4-FFF2-40B4-BE49-F238E27FC236}">
                <a16:creationId xmlns:a16="http://schemas.microsoft.com/office/drawing/2014/main" id="{1740B9A1-2F09-2346-8523-294D8B1E63CE}"/>
              </a:ext>
            </a:extLst>
          </p:cNvPr>
          <p:cNvSpPr/>
          <p:nvPr/>
        </p:nvSpPr>
        <p:spPr>
          <a:xfrm>
            <a:off x="2833813" y="3360403"/>
            <a:ext cx="3419629" cy="1349379"/>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400" b="1" dirty="0">
              <a:latin typeface="Times New Roman"/>
              <a:cs typeface="Times New Roman"/>
            </a:endParaRPr>
          </a:p>
          <a:p>
            <a:pPr algn="ctr"/>
            <a:endParaRPr lang="en-US" sz="2400" b="1" dirty="0">
              <a:latin typeface="Times New Roman"/>
              <a:cs typeface="Times New Roman"/>
            </a:endParaRPr>
          </a:p>
          <a:p>
            <a:pPr algn="ctr"/>
            <a:r>
              <a:rPr lang="en-US" sz="2400" b="1" dirty="0">
                <a:latin typeface="Times New Roman"/>
                <a:cs typeface="Times New Roman"/>
              </a:rPr>
              <a:t>APEX Policy Engine</a:t>
            </a:r>
          </a:p>
        </p:txBody>
      </p:sp>
      <p:sp>
        <p:nvSpPr>
          <p:cNvPr id="12" name="Down Arrow 11">
            <a:extLst>
              <a:ext uri="{FF2B5EF4-FFF2-40B4-BE49-F238E27FC236}">
                <a16:creationId xmlns:a16="http://schemas.microsoft.com/office/drawing/2014/main" id="{7CF69142-BB24-7248-8EA7-F350AA876343}"/>
              </a:ext>
            </a:extLst>
          </p:cNvPr>
          <p:cNvSpPr/>
          <p:nvPr/>
        </p:nvSpPr>
        <p:spPr>
          <a:xfrm>
            <a:off x="4235542" y="1750282"/>
            <a:ext cx="600559" cy="781867"/>
          </a:xfrm>
          <a:prstGeom prst="down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Down Arrow 12">
            <a:extLst>
              <a:ext uri="{FF2B5EF4-FFF2-40B4-BE49-F238E27FC236}">
                <a16:creationId xmlns:a16="http://schemas.microsoft.com/office/drawing/2014/main" id="{332F444D-183A-9845-9947-F749A6DAAA80}"/>
              </a:ext>
            </a:extLst>
          </p:cNvPr>
          <p:cNvSpPr/>
          <p:nvPr/>
        </p:nvSpPr>
        <p:spPr>
          <a:xfrm>
            <a:off x="4236195" y="2901151"/>
            <a:ext cx="603464" cy="781867"/>
          </a:xfrm>
          <a:prstGeom prst="upDown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25101740-059E-CB44-895E-D73B7DBC1C1D}"/>
              </a:ext>
            </a:extLst>
          </p:cNvPr>
          <p:cNvSpPr/>
          <p:nvPr/>
        </p:nvSpPr>
        <p:spPr>
          <a:xfrm>
            <a:off x="6434289" y="1508839"/>
            <a:ext cx="1620382" cy="1136645"/>
          </a:xfrm>
          <a:prstGeom prst="roundRect">
            <a:avLst/>
          </a:prstGeom>
          <a:solidFill>
            <a:schemeClr val="bg1">
              <a:lumMod val="75000"/>
            </a:scheme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latin typeface="Times New Roman"/>
                <a:cs typeface="Times New Roman"/>
              </a:rPr>
              <a:t>System Info</a:t>
            </a:r>
          </a:p>
          <a:p>
            <a:pPr algn="ctr"/>
            <a:r>
              <a:rPr lang="en-US" sz="1400" b="1" dirty="0">
                <a:solidFill>
                  <a:srgbClr val="000000"/>
                </a:solidFill>
                <a:latin typeface="Times New Roman"/>
                <a:cs typeface="Times New Roman"/>
              </a:rPr>
              <a:t>(/</a:t>
            </a:r>
            <a:r>
              <a:rPr lang="en-US" sz="1400" b="1" dirty="0" err="1">
                <a:solidFill>
                  <a:srgbClr val="000000"/>
                </a:solidFill>
                <a:latin typeface="Times New Roman"/>
                <a:cs typeface="Times New Roman"/>
              </a:rPr>
              <a:t>proc</a:t>
            </a:r>
            <a:r>
              <a:rPr lang="en-US" sz="1400" b="1" dirty="0">
                <a:solidFill>
                  <a:srgbClr val="000000"/>
                </a:solidFill>
                <a:latin typeface="Times New Roman"/>
                <a:cs typeface="Times New Roman"/>
              </a:rPr>
              <a:t>, </a:t>
            </a:r>
            <a:r>
              <a:rPr lang="en-US" sz="1400" b="1" dirty="0" err="1">
                <a:solidFill>
                  <a:srgbClr val="000000"/>
                </a:solidFill>
                <a:latin typeface="Times New Roman"/>
                <a:cs typeface="Times New Roman"/>
              </a:rPr>
              <a:t>getrusage</a:t>
            </a:r>
            <a:r>
              <a:rPr lang="en-US" sz="1400" b="1" dirty="0">
                <a:solidFill>
                  <a:srgbClr val="000000"/>
                </a:solidFill>
                <a:latin typeface="Times New Roman"/>
                <a:cs typeface="Times New Roman"/>
              </a:rPr>
              <a:t>, LM Sensors, etc.)</a:t>
            </a:r>
          </a:p>
        </p:txBody>
      </p:sp>
      <p:cxnSp>
        <p:nvCxnSpPr>
          <p:cNvPr id="15" name="Straight Arrow Connector 14">
            <a:extLst>
              <a:ext uri="{FF2B5EF4-FFF2-40B4-BE49-F238E27FC236}">
                <a16:creationId xmlns:a16="http://schemas.microsoft.com/office/drawing/2014/main" id="{B6890A90-30AB-3240-A651-17C01E94B88B}"/>
              </a:ext>
            </a:extLst>
          </p:cNvPr>
          <p:cNvCxnSpPr>
            <a:cxnSpLocks/>
            <a:stCxn id="14" idx="1"/>
          </p:cNvCxnSpPr>
          <p:nvPr/>
        </p:nvCxnSpPr>
        <p:spPr>
          <a:xfrm flipH="1">
            <a:off x="5502513" y="2077162"/>
            <a:ext cx="931776" cy="428966"/>
          </a:xfrm>
          <a:prstGeom prst="straightConnector1">
            <a:avLst/>
          </a:prstGeom>
          <a:ln>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AA738FF1-0923-6343-9B06-130177B91513}"/>
              </a:ext>
            </a:extLst>
          </p:cNvPr>
          <p:cNvSpPr>
            <a:spLocks noChangeAspect="1"/>
          </p:cNvSpPr>
          <p:nvPr/>
        </p:nvSpPr>
        <p:spPr>
          <a:xfrm>
            <a:off x="254442" y="2034043"/>
            <a:ext cx="1851933" cy="1375178"/>
          </a:xfrm>
          <a:prstGeom prst="roundRect">
            <a:avLst/>
          </a:prstGeom>
          <a:solidFill>
            <a:schemeClr val="bg1">
              <a:lumMod val="50000"/>
            </a:scheme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chemeClr val="bg1"/>
                </a:solidFill>
                <a:latin typeface="Times New Roman"/>
                <a:cs typeface="Times New Roman"/>
              </a:rPr>
              <a:t>Application</a:t>
            </a:r>
          </a:p>
          <a:p>
            <a:pPr algn="ctr"/>
            <a:endParaRPr lang="en-US" sz="2400" b="1" dirty="0">
              <a:solidFill>
                <a:srgbClr val="000000"/>
              </a:solidFill>
              <a:latin typeface="Times New Roman"/>
              <a:cs typeface="Times New Roman"/>
            </a:endParaRPr>
          </a:p>
          <a:p>
            <a:pPr algn="ctr"/>
            <a:endParaRPr lang="en-US" sz="2400" b="1" dirty="0">
              <a:solidFill>
                <a:srgbClr val="000000"/>
              </a:solidFill>
              <a:latin typeface="Times New Roman"/>
              <a:cs typeface="Times New Roman"/>
            </a:endParaRPr>
          </a:p>
          <a:p>
            <a:pPr algn="ctr"/>
            <a:endParaRPr lang="en-US" sz="2400" b="1" dirty="0">
              <a:solidFill>
                <a:schemeClr val="bg1">
                  <a:lumMod val="50000"/>
                </a:schemeClr>
              </a:solidFill>
              <a:latin typeface="Times New Roman"/>
              <a:cs typeface="Times New Roman"/>
            </a:endParaRPr>
          </a:p>
        </p:txBody>
      </p:sp>
      <p:sp>
        <p:nvSpPr>
          <p:cNvPr id="17" name="Rounded Rectangle 16">
            <a:extLst>
              <a:ext uri="{FF2B5EF4-FFF2-40B4-BE49-F238E27FC236}">
                <a16:creationId xmlns:a16="http://schemas.microsoft.com/office/drawing/2014/main" id="{ACE640B0-D38A-7146-8DC4-5B7D95182B6C}"/>
              </a:ext>
            </a:extLst>
          </p:cNvPr>
          <p:cNvSpPr/>
          <p:nvPr/>
        </p:nvSpPr>
        <p:spPr>
          <a:xfrm>
            <a:off x="808446" y="2506128"/>
            <a:ext cx="1079352" cy="727131"/>
          </a:xfrm>
          <a:prstGeom prst="roundRect">
            <a:avLst/>
          </a:prstGeom>
          <a:solidFill>
            <a:schemeClr val="bg1">
              <a:lumMod val="75000"/>
            </a:scheme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00"/>
                </a:solidFill>
                <a:latin typeface="Times New Roman"/>
                <a:cs typeface="Times New Roman"/>
              </a:rPr>
              <a:t>HPX</a:t>
            </a:r>
          </a:p>
        </p:txBody>
      </p:sp>
      <p:sp>
        <p:nvSpPr>
          <p:cNvPr id="18" name="Oval 17">
            <a:extLst>
              <a:ext uri="{FF2B5EF4-FFF2-40B4-BE49-F238E27FC236}">
                <a16:creationId xmlns:a16="http://schemas.microsoft.com/office/drawing/2014/main" id="{8916DEB7-3954-7D4E-8515-82AC9253E373}"/>
              </a:ext>
            </a:extLst>
          </p:cNvPr>
          <p:cNvSpPr/>
          <p:nvPr/>
        </p:nvSpPr>
        <p:spPr>
          <a:xfrm>
            <a:off x="3085257" y="1351150"/>
            <a:ext cx="1408083" cy="39913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dirty="0">
                <a:solidFill>
                  <a:schemeClr val="tx1"/>
                </a:solidFill>
                <a:latin typeface="Times New Roman"/>
                <a:cs typeface="Times New Roman"/>
              </a:rPr>
              <a:t>Synchronous</a:t>
            </a:r>
          </a:p>
        </p:txBody>
      </p:sp>
      <p:sp>
        <p:nvSpPr>
          <p:cNvPr id="19" name="Oval 18">
            <a:extLst>
              <a:ext uri="{FF2B5EF4-FFF2-40B4-BE49-F238E27FC236}">
                <a16:creationId xmlns:a16="http://schemas.microsoft.com/office/drawing/2014/main" id="{FA575218-CE9E-8848-9EC2-3CF520F909D5}"/>
              </a:ext>
            </a:extLst>
          </p:cNvPr>
          <p:cNvSpPr/>
          <p:nvPr/>
        </p:nvSpPr>
        <p:spPr>
          <a:xfrm>
            <a:off x="4591720" y="1351150"/>
            <a:ext cx="1408083" cy="39913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dirty="0">
                <a:solidFill>
                  <a:schemeClr val="tx1"/>
                </a:solidFill>
                <a:latin typeface="Times New Roman"/>
                <a:cs typeface="Times New Roman"/>
              </a:rPr>
              <a:t>Asynchronous</a:t>
            </a:r>
          </a:p>
        </p:txBody>
      </p:sp>
      <p:sp>
        <p:nvSpPr>
          <p:cNvPr id="20" name="Oval 19">
            <a:extLst>
              <a:ext uri="{FF2B5EF4-FFF2-40B4-BE49-F238E27FC236}">
                <a16:creationId xmlns:a16="http://schemas.microsoft.com/office/drawing/2014/main" id="{EF2BCAC2-3AFC-2549-B863-E095FC831EC0}"/>
              </a:ext>
            </a:extLst>
          </p:cNvPr>
          <p:cNvSpPr/>
          <p:nvPr/>
        </p:nvSpPr>
        <p:spPr>
          <a:xfrm>
            <a:off x="3085257" y="3688354"/>
            <a:ext cx="1408083" cy="39913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dirty="0">
                <a:solidFill>
                  <a:schemeClr val="tx1"/>
                </a:solidFill>
                <a:latin typeface="Times New Roman"/>
                <a:cs typeface="Times New Roman"/>
              </a:rPr>
              <a:t>Triggered</a:t>
            </a:r>
          </a:p>
        </p:txBody>
      </p:sp>
      <p:sp>
        <p:nvSpPr>
          <p:cNvPr id="21" name="Oval 20">
            <a:extLst>
              <a:ext uri="{FF2B5EF4-FFF2-40B4-BE49-F238E27FC236}">
                <a16:creationId xmlns:a16="http://schemas.microsoft.com/office/drawing/2014/main" id="{B7AF767D-F537-6F45-989C-0DEC483F6BDA}"/>
              </a:ext>
            </a:extLst>
          </p:cNvPr>
          <p:cNvSpPr/>
          <p:nvPr/>
        </p:nvSpPr>
        <p:spPr>
          <a:xfrm>
            <a:off x="4591720" y="3688354"/>
            <a:ext cx="1408083" cy="39913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b="1" dirty="0">
                <a:solidFill>
                  <a:schemeClr val="tx1"/>
                </a:solidFill>
                <a:latin typeface="Times New Roman"/>
                <a:cs typeface="Times New Roman"/>
              </a:rPr>
              <a:t>Periodic</a:t>
            </a:r>
          </a:p>
        </p:txBody>
      </p:sp>
      <p:cxnSp>
        <p:nvCxnSpPr>
          <p:cNvPr id="22" name="Curved Connector 21">
            <a:extLst>
              <a:ext uri="{FF2B5EF4-FFF2-40B4-BE49-F238E27FC236}">
                <a16:creationId xmlns:a16="http://schemas.microsoft.com/office/drawing/2014/main" id="{E791D4DE-C534-BA44-8C17-68681C2B6D76}"/>
              </a:ext>
            </a:extLst>
          </p:cNvPr>
          <p:cNvCxnSpPr>
            <a:stCxn id="10" idx="2"/>
            <a:endCxn id="17" idx="2"/>
          </p:cNvCxnSpPr>
          <p:nvPr/>
        </p:nvCxnSpPr>
        <p:spPr>
          <a:xfrm rot="10800000">
            <a:off x="1348123" y="3233259"/>
            <a:ext cx="1485691" cy="801834"/>
          </a:xfrm>
          <a:prstGeom prst="curvedConnector2">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Curved Connector 22">
            <a:extLst>
              <a:ext uri="{FF2B5EF4-FFF2-40B4-BE49-F238E27FC236}">
                <a16:creationId xmlns:a16="http://schemas.microsoft.com/office/drawing/2014/main" id="{7384164F-9E51-B242-8548-A3FD302290C4}"/>
              </a:ext>
            </a:extLst>
          </p:cNvPr>
          <p:cNvCxnSpPr/>
          <p:nvPr/>
        </p:nvCxnSpPr>
        <p:spPr>
          <a:xfrm rot="5400000" flipH="1" flipV="1">
            <a:off x="1656027" y="875532"/>
            <a:ext cx="702169" cy="1653404"/>
          </a:xfrm>
          <a:prstGeom prst="curvedConnector2">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Curved Connector 23">
            <a:extLst>
              <a:ext uri="{FF2B5EF4-FFF2-40B4-BE49-F238E27FC236}">
                <a16:creationId xmlns:a16="http://schemas.microsoft.com/office/drawing/2014/main" id="{715B5E16-E311-3B4F-A4B8-F2446FBC82D7}"/>
              </a:ext>
            </a:extLst>
          </p:cNvPr>
          <p:cNvCxnSpPr>
            <a:cxnSpLocks/>
            <a:stCxn id="17" idx="3"/>
            <a:endCxn id="9" idx="2"/>
          </p:cNvCxnSpPr>
          <p:nvPr/>
        </p:nvCxnSpPr>
        <p:spPr>
          <a:xfrm flipV="1">
            <a:off x="1887799" y="1331874"/>
            <a:ext cx="946015" cy="1537820"/>
          </a:xfrm>
          <a:prstGeom prst="curvedConnector3">
            <a:avLst>
              <a:gd name="adj1" fmla="val 50000"/>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A561533-78C4-1143-AFF9-EFEAAD3548F0}"/>
              </a:ext>
            </a:extLst>
          </p:cNvPr>
          <p:cNvSpPr txBox="1"/>
          <p:nvPr/>
        </p:nvSpPr>
        <p:spPr>
          <a:xfrm>
            <a:off x="1693320" y="1508839"/>
            <a:ext cx="704014" cy="315801"/>
          </a:xfrm>
          <a:prstGeom prst="rect">
            <a:avLst/>
          </a:prstGeom>
          <a:noFill/>
          <a:effectLst/>
        </p:spPr>
        <p:txBody>
          <a:bodyPr wrap="none" rtlCol="0">
            <a:spAutoFit/>
          </a:bodyPr>
          <a:lstStyle/>
          <a:p>
            <a:r>
              <a:rPr lang="en-US" b="1" dirty="0">
                <a:latin typeface="Times New Roman"/>
                <a:cs typeface="Times New Roman"/>
              </a:rPr>
              <a:t>events</a:t>
            </a:r>
          </a:p>
        </p:txBody>
      </p:sp>
      <p:sp>
        <p:nvSpPr>
          <p:cNvPr id="26" name="TextBox 25">
            <a:extLst>
              <a:ext uri="{FF2B5EF4-FFF2-40B4-BE49-F238E27FC236}">
                <a16:creationId xmlns:a16="http://schemas.microsoft.com/office/drawing/2014/main" id="{74C675AB-4F8C-7C4C-A546-58870665924D}"/>
              </a:ext>
            </a:extLst>
          </p:cNvPr>
          <p:cNvSpPr txBox="1"/>
          <p:nvPr/>
        </p:nvSpPr>
        <p:spPr>
          <a:xfrm rot="1683339">
            <a:off x="1393855" y="3820838"/>
            <a:ext cx="974773" cy="315801"/>
          </a:xfrm>
          <a:prstGeom prst="rect">
            <a:avLst/>
          </a:prstGeom>
          <a:noFill/>
          <a:effectLst/>
        </p:spPr>
        <p:txBody>
          <a:bodyPr wrap="none" rtlCol="0">
            <a:spAutoFit/>
          </a:bodyPr>
          <a:lstStyle/>
          <a:p>
            <a:r>
              <a:rPr lang="en-US" b="1" dirty="0">
                <a:latin typeface="Times New Roman"/>
                <a:cs typeface="Times New Roman"/>
              </a:rPr>
              <a:t>actuators</a:t>
            </a:r>
          </a:p>
        </p:txBody>
      </p:sp>
      <p:sp>
        <p:nvSpPr>
          <p:cNvPr id="27" name="TextBox 26">
            <a:extLst>
              <a:ext uri="{FF2B5EF4-FFF2-40B4-BE49-F238E27FC236}">
                <a16:creationId xmlns:a16="http://schemas.microsoft.com/office/drawing/2014/main" id="{DA1FA7BA-C1A4-0245-AD5A-2ECB6C160ED5}"/>
              </a:ext>
            </a:extLst>
          </p:cNvPr>
          <p:cNvSpPr txBox="1"/>
          <p:nvPr/>
        </p:nvSpPr>
        <p:spPr>
          <a:xfrm rot="18094615">
            <a:off x="2205039" y="2183002"/>
            <a:ext cx="1188146" cy="324991"/>
          </a:xfrm>
          <a:prstGeom prst="rect">
            <a:avLst/>
          </a:prstGeom>
          <a:noFill/>
          <a:effectLst/>
        </p:spPr>
        <p:txBody>
          <a:bodyPr wrap="none" rtlCol="0">
            <a:spAutoFit/>
          </a:bodyPr>
          <a:lstStyle/>
          <a:p>
            <a:r>
              <a:rPr lang="en-US" b="1" dirty="0">
                <a:latin typeface="Times New Roman"/>
                <a:cs typeface="Times New Roman"/>
              </a:rPr>
              <a:t>meta-events</a:t>
            </a:r>
          </a:p>
        </p:txBody>
      </p:sp>
      <p:pic>
        <p:nvPicPr>
          <p:cNvPr id="28" name="Picture 27" descr="OTF2-example.png">
            <a:extLst>
              <a:ext uri="{FF2B5EF4-FFF2-40B4-BE49-F238E27FC236}">
                <a16:creationId xmlns:a16="http://schemas.microsoft.com/office/drawing/2014/main" id="{B2B42F4C-D041-8145-9707-08D1F6254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4153" y="3068797"/>
            <a:ext cx="2062492" cy="1278520"/>
          </a:xfrm>
          <a:prstGeom prst="rect">
            <a:avLst/>
          </a:prstGeom>
          <a:effectLst/>
        </p:spPr>
      </p:pic>
      <p:cxnSp>
        <p:nvCxnSpPr>
          <p:cNvPr id="29" name="Straight Arrow Connector 28">
            <a:extLst>
              <a:ext uri="{FF2B5EF4-FFF2-40B4-BE49-F238E27FC236}">
                <a16:creationId xmlns:a16="http://schemas.microsoft.com/office/drawing/2014/main" id="{5AFD21BC-5466-5140-92E2-5E810B077265}"/>
              </a:ext>
            </a:extLst>
          </p:cNvPr>
          <p:cNvCxnSpPr>
            <a:cxnSpLocks/>
            <a:endCxn id="28" idx="1"/>
          </p:cNvCxnSpPr>
          <p:nvPr/>
        </p:nvCxnSpPr>
        <p:spPr>
          <a:xfrm>
            <a:off x="5578070" y="2834079"/>
            <a:ext cx="1196083" cy="873978"/>
          </a:xfrm>
          <a:prstGeom prst="straightConnector1">
            <a:avLst/>
          </a:prstGeom>
          <a:ln>
            <a:solidFill>
              <a:srgbClr val="00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5214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APEX Introspection</a:t>
            </a:r>
          </a:p>
        </p:txBody>
      </p:sp>
      <p:sp>
        <p:nvSpPr>
          <p:cNvPr id="5" name="Content Placeholder 4"/>
          <p:cNvSpPr>
            <a:spLocks noGrp="1"/>
          </p:cNvSpPr>
          <p:nvPr>
            <p:ph idx="1"/>
          </p:nvPr>
        </p:nvSpPr>
        <p:spPr/>
        <p:txBody>
          <a:bodyPr>
            <a:normAutofit fontScale="92500" lnSpcReduction="20000"/>
          </a:bodyPr>
          <a:lstStyle/>
          <a:p>
            <a:r>
              <a:rPr lang="en-US" b="1" dirty="0"/>
              <a:t>APEX collects data through “inspectors”</a:t>
            </a:r>
          </a:p>
          <a:p>
            <a:pPr lvl="1"/>
            <a:r>
              <a:rPr lang="en-US" i="1" dirty="0"/>
              <a:t>Synchronous</a:t>
            </a:r>
            <a:r>
              <a:rPr lang="en-US" dirty="0"/>
              <a:t> uses an event API and event “listeners”</a:t>
            </a:r>
          </a:p>
          <a:p>
            <a:pPr lvl="2"/>
            <a:r>
              <a:rPr lang="en-US" dirty="0"/>
              <a:t>Initialize, terminate, new thread – added to HPX runtime</a:t>
            </a:r>
          </a:p>
          <a:p>
            <a:pPr lvl="2"/>
            <a:r>
              <a:rPr lang="en-US" dirty="0"/>
              <a:t>Timer start, stop, yield*, resume* – integrated into HPX task scheduler</a:t>
            </a:r>
          </a:p>
          <a:p>
            <a:pPr lvl="2"/>
            <a:r>
              <a:rPr lang="en-US" dirty="0"/>
              <a:t>Custom events (meta-events)</a:t>
            </a:r>
          </a:p>
          <a:p>
            <a:pPr lvl="1"/>
            <a:r>
              <a:rPr lang="en-US" i="1" dirty="0"/>
              <a:t>Asynchronous</a:t>
            </a:r>
            <a:r>
              <a:rPr lang="en-US" dirty="0"/>
              <a:t> do not rely on events, but occur periodically</a:t>
            </a:r>
          </a:p>
          <a:p>
            <a:pPr lvl="2"/>
            <a:r>
              <a:rPr lang="en-US" dirty="0"/>
              <a:t>Sampled values (counters from HPX)</a:t>
            </a:r>
          </a:p>
          <a:p>
            <a:r>
              <a:rPr lang="en-US" b="1" dirty="0"/>
              <a:t>APEX exploits access to performance data from lower stack components</a:t>
            </a:r>
          </a:p>
          <a:p>
            <a:pPr lvl="1"/>
            <a:r>
              <a:rPr lang="en-US" dirty="0"/>
              <a:t>“Health” data through other interfaces (/proc/stat, /proc/</a:t>
            </a:r>
            <a:r>
              <a:rPr lang="en-US" dirty="0" err="1"/>
              <a:t>cpuinfo</a:t>
            </a:r>
            <a:r>
              <a:rPr lang="en-US" dirty="0"/>
              <a:t>, /proc/</a:t>
            </a:r>
            <a:r>
              <a:rPr lang="en-US" dirty="0" err="1"/>
              <a:t>meminfo</a:t>
            </a:r>
            <a:r>
              <a:rPr lang="en-US" dirty="0"/>
              <a:t>, /proc/net/dev, /proc/self/status, </a:t>
            </a:r>
            <a:r>
              <a:rPr lang="en-US" dirty="0" err="1"/>
              <a:t>lm_sensors</a:t>
            </a:r>
            <a:r>
              <a:rPr lang="en-US" dirty="0"/>
              <a:t>, power*, PAPI hardware counters, etc.)</a:t>
            </a:r>
          </a:p>
          <a:p>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EF2C3B69-E2AE-4E42-A0E6-6ED0AB1446B6}" type="slidenum">
              <a:rPr lang="en-US" smtClean="0"/>
              <a:pPr>
                <a:defRPr/>
              </a:pPr>
              <a:t>5</a:t>
            </a:fld>
            <a:endParaRPr lang="en-US"/>
          </a:p>
        </p:txBody>
      </p:sp>
    </p:spTree>
    <p:extLst>
      <p:ext uri="{BB962C8B-B14F-4D97-AF65-F5344CB8AC3E}">
        <p14:creationId xmlns:p14="http://schemas.microsoft.com/office/powerpoint/2010/main" val="3687276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APEX Policy Listener</a:t>
            </a:r>
          </a:p>
        </p:txBody>
      </p:sp>
      <p:sp>
        <p:nvSpPr>
          <p:cNvPr id="3" name="Content Placeholder 2"/>
          <p:cNvSpPr>
            <a:spLocks noGrp="1"/>
          </p:cNvSpPr>
          <p:nvPr>
            <p:ph idx="1"/>
          </p:nvPr>
        </p:nvSpPr>
        <p:spPr/>
        <p:txBody>
          <a:bodyPr>
            <a:normAutofit fontScale="77500" lnSpcReduction="20000"/>
          </a:bodyPr>
          <a:lstStyle/>
          <a:p>
            <a:r>
              <a:rPr lang="en-US" b="1" i="1" dirty="0"/>
              <a:t>Policies</a:t>
            </a:r>
            <a:r>
              <a:rPr lang="en-US" dirty="0"/>
              <a:t> are rules that decide on outcomes based on observed state</a:t>
            </a:r>
          </a:p>
          <a:p>
            <a:pPr lvl="1"/>
            <a:r>
              <a:rPr lang="en-US" i="1" dirty="0"/>
              <a:t>Triggered</a:t>
            </a:r>
            <a:r>
              <a:rPr lang="en-US" dirty="0"/>
              <a:t> policies are invoked by introspection API events</a:t>
            </a:r>
          </a:p>
          <a:p>
            <a:pPr lvl="1"/>
            <a:r>
              <a:rPr lang="en-US" i="1" dirty="0"/>
              <a:t>Periodic</a:t>
            </a:r>
            <a:r>
              <a:rPr lang="en-US" dirty="0"/>
              <a:t> policies are run periodically on asynchronous thread</a:t>
            </a:r>
          </a:p>
          <a:p>
            <a:r>
              <a:rPr lang="en-US" dirty="0"/>
              <a:t>Polices are registered with the Policy Engine</a:t>
            </a:r>
          </a:p>
          <a:p>
            <a:pPr lvl="1"/>
            <a:r>
              <a:rPr lang="en-US" dirty="0"/>
              <a:t>Applications, runtimes, and/or OS register callback functions</a:t>
            </a:r>
          </a:p>
          <a:p>
            <a:r>
              <a:rPr lang="en-US" dirty="0"/>
              <a:t>Callback functions define the policy rules</a:t>
            </a:r>
          </a:p>
          <a:p>
            <a:pPr lvl="1"/>
            <a:r>
              <a:rPr lang="en-US" dirty="0"/>
              <a:t>“If x &lt; y then…” – any arbitrary logic</a:t>
            </a:r>
          </a:p>
          <a:p>
            <a:r>
              <a:rPr lang="en-US" dirty="0"/>
              <a:t>Enables runtime adaptation using introspection data</a:t>
            </a:r>
          </a:p>
          <a:p>
            <a:pPr lvl="1"/>
            <a:r>
              <a:rPr lang="en-US" dirty="0"/>
              <a:t>Feedback and control mechanism</a:t>
            </a:r>
          </a:p>
          <a:p>
            <a:pPr lvl="1"/>
            <a:r>
              <a:rPr lang="en-US" dirty="0"/>
              <a:t>Engages actuators across stack layers</a:t>
            </a:r>
          </a:p>
          <a:p>
            <a:pPr lvl="1"/>
            <a:r>
              <a:rPr lang="en-US" dirty="0"/>
              <a:t>Could also be used to involve online auto-tuning/online-search support</a:t>
            </a:r>
          </a:p>
          <a:p>
            <a:pPr lvl="2"/>
            <a:r>
              <a:rPr lang="en-US" dirty="0"/>
              <a:t>Active Harmony </a:t>
            </a:r>
            <a:r>
              <a:rPr lang="en-US" dirty="0">
                <a:hlinkClick r:id="rId2"/>
              </a:rPr>
              <a:t>http://www.dyninst.org/harmony</a:t>
            </a:r>
            <a:r>
              <a:rPr lang="en-US" dirty="0"/>
              <a:t> </a:t>
            </a:r>
          </a:p>
          <a:p>
            <a:pPr lvl="2"/>
            <a:r>
              <a:rPr lang="en-US" dirty="0"/>
              <a:t>Hill climbing, etc.</a:t>
            </a:r>
          </a:p>
          <a:p>
            <a:pPr lvl="2"/>
            <a:r>
              <a:rPr lang="en-US" dirty="0"/>
              <a:t>Control theory (e.g. concurrency)</a:t>
            </a: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3DF145A-8F29-784B-B3E3-9FC9B17FEC31}" type="slidenum">
              <a:rPr lang="en-US" smtClean="0"/>
              <a:pPr>
                <a:defRPr/>
              </a:pPr>
              <a:t>6</a:t>
            </a:fld>
            <a:endParaRPr lang="en-US"/>
          </a:p>
        </p:txBody>
      </p:sp>
    </p:spTree>
    <p:extLst>
      <p:ext uri="{BB962C8B-B14F-4D97-AF65-F5344CB8AC3E}">
        <p14:creationId xmlns:p14="http://schemas.microsoft.com/office/powerpoint/2010/main" val="3776076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Screen Output</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02D1DF6-B205-7542-82E8-A7BAC230BD9B}" type="slidenum">
              <a:rPr lang="en-US" smtClean="0"/>
              <a:pPr>
                <a:defRPr/>
              </a:pPr>
              <a:t>7</a:t>
            </a:fld>
            <a:endParaRPr lang="en-US"/>
          </a:p>
        </p:txBody>
      </p:sp>
      <p:pic>
        <p:nvPicPr>
          <p:cNvPr id="9" name="Content Placeholder 8">
            <a:extLst>
              <a:ext uri="{FF2B5EF4-FFF2-40B4-BE49-F238E27FC236}">
                <a16:creationId xmlns:a16="http://schemas.microsoft.com/office/drawing/2014/main" id="{28CE9F8E-BC60-0147-9D94-23A22FFCE423}"/>
              </a:ext>
            </a:extLst>
          </p:cNvPr>
          <p:cNvPicPr>
            <a:picLocks noGrp="1" noChangeAspect="1"/>
          </p:cNvPicPr>
          <p:nvPr>
            <p:ph idx="1"/>
          </p:nvPr>
        </p:nvPicPr>
        <p:blipFill>
          <a:blip r:embed="rId2"/>
          <a:stretch>
            <a:fillRect/>
          </a:stretch>
        </p:blipFill>
        <p:spPr>
          <a:xfrm>
            <a:off x="741329" y="590180"/>
            <a:ext cx="4888432" cy="4167188"/>
          </a:xfrm>
        </p:spPr>
      </p:pic>
      <p:sp>
        <p:nvSpPr>
          <p:cNvPr id="10" name="TextBox 9">
            <a:extLst>
              <a:ext uri="{FF2B5EF4-FFF2-40B4-BE49-F238E27FC236}">
                <a16:creationId xmlns:a16="http://schemas.microsoft.com/office/drawing/2014/main" id="{F93F7BDE-6044-6648-83D3-09E892825AD8}"/>
              </a:ext>
            </a:extLst>
          </p:cNvPr>
          <p:cNvSpPr txBox="1"/>
          <p:nvPr/>
        </p:nvSpPr>
        <p:spPr>
          <a:xfrm>
            <a:off x="6064266" y="1284515"/>
            <a:ext cx="2188029" cy="369332"/>
          </a:xfrm>
          <a:prstGeom prst="rect">
            <a:avLst/>
          </a:prstGeom>
          <a:solidFill>
            <a:schemeClr val="bg1"/>
          </a:solidFill>
          <a:ln>
            <a:solidFill>
              <a:schemeClr val="tx1"/>
            </a:solidFill>
          </a:ln>
        </p:spPr>
        <p:txBody>
          <a:bodyPr wrap="square" rtlCol="0">
            <a:spAutoFit/>
          </a:bodyPr>
          <a:lstStyle/>
          <a:p>
            <a:pPr algn="ctr"/>
            <a:r>
              <a:rPr lang="en-US" dirty="0"/>
              <a:t>APEX, HPX counters</a:t>
            </a:r>
          </a:p>
        </p:txBody>
      </p:sp>
      <p:sp>
        <p:nvSpPr>
          <p:cNvPr id="11" name="TextBox 10">
            <a:extLst>
              <a:ext uri="{FF2B5EF4-FFF2-40B4-BE49-F238E27FC236}">
                <a16:creationId xmlns:a16="http://schemas.microsoft.com/office/drawing/2014/main" id="{71D359DE-367A-9D4A-BCFF-7F8281B309FB}"/>
              </a:ext>
            </a:extLst>
          </p:cNvPr>
          <p:cNvSpPr txBox="1"/>
          <p:nvPr/>
        </p:nvSpPr>
        <p:spPr>
          <a:xfrm>
            <a:off x="6064266" y="3113315"/>
            <a:ext cx="2188029" cy="369332"/>
          </a:xfrm>
          <a:prstGeom prst="rect">
            <a:avLst/>
          </a:prstGeom>
          <a:solidFill>
            <a:schemeClr val="bg1"/>
          </a:solidFill>
          <a:ln>
            <a:solidFill>
              <a:schemeClr val="tx1"/>
            </a:solidFill>
          </a:ln>
        </p:spPr>
        <p:txBody>
          <a:bodyPr wrap="square" rtlCol="0">
            <a:spAutoFit/>
          </a:bodyPr>
          <a:lstStyle/>
          <a:p>
            <a:pPr algn="ctr"/>
            <a:r>
              <a:rPr lang="en-US" dirty="0"/>
              <a:t>APEX timers</a:t>
            </a:r>
          </a:p>
        </p:txBody>
      </p:sp>
    </p:spTree>
    <p:extLst>
      <p:ext uri="{BB962C8B-B14F-4D97-AF65-F5344CB8AC3E}">
        <p14:creationId xmlns:p14="http://schemas.microsoft.com/office/powerpoint/2010/main" val="1087418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Concurrency View</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02D1DF6-B205-7542-82E8-A7BAC230BD9B}" type="slidenum">
              <a:rPr lang="en-US" smtClean="0"/>
              <a:pPr>
                <a:defRPr/>
              </a:pPr>
              <a:t>8</a:t>
            </a:fld>
            <a:endParaRPr lang="en-US"/>
          </a:p>
        </p:txBody>
      </p:sp>
      <p:pic>
        <p:nvPicPr>
          <p:cNvPr id="13" name="Content Placeholder 12" descr="concurrency-1024-nodes-level-13-better.pdf"/>
          <p:cNvPicPr>
            <a:picLocks noGrp="1" noChangeAspect="1"/>
          </p:cNvPicPr>
          <p:nvPr>
            <p:ph idx="1"/>
          </p:nvPr>
        </p:nvPicPr>
        <p:blipFill>
          <a:blip r:embed="rId3">
            <a:extLst>
              <a:ext uri="{28A0092B-C50C-407E-A947-70E740481C1C}">
                <a14:useLocalDpi xmlns:a14="http://schemas.microsoft.com/office/drawing/2010/main" val="0"/>
              </a:ext>
            </a:extLst>
          </a:blip>
          <a:srcRect t="-3207" b="-3207"/>
          <a:stretch>
            <a:fillRect/>
          </a:stretch>
        </p:blipFill>
        <p:spPr/>
      </p:pic>
    </p:spTree>
    <p:extLst>
      <p:ext uri="{BB962C8B-B14F-4D97-AF65-F5344CB8AC3E}">
        <p14:creationId xmlns:p14="http://schemas.microsoft.com/office/powerpoint/2010/main" val="1096249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Concurrency View</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02D1DF6-B205-7542-82E8-A7BAC230BD9B}" type="slidenum">
              <a:rPr lang="en-US" smtClean="0"/>
              <a:pPr>
                <a:defRPr/>
              </a:pPr>
              <a:t>9</a:t>
            </a:fld>
            <a:endParaRPr lang="en-US"/>
          </a:p>
        </p:txBody>
      </p:sp>
      <p:pic>
        <p:nvPicPr>
          <p:cNvPr id="4" name="Content Placeholder 3" descr="concurrency-1024-nodes-level-13-fixed-better.pdf"/>
          <p:cNvPicPr>
            <a:picLocks noGrp="1" noChangeAspect="1"/>
          </p:cNvPicPr>
          <p:nvPr>
            <p:ph idx="1"/>
          </p:nvPr>
        </p:nvPicPr>
        <p:blipFill>
          <a:blip r:embed="rId3">
            <a:extLst>
              <a:ext uri="{28A0092B-C50C-407E-A947-70E740481C1C}">
                <a14:useLocalDpi xmlns:a14="http://schemas.microsoft.com/office/drawing/2010/main" val="0"/>
              </a:ext>
            </a:extLst>
          </a:blip>
          <a:srcRect t="-3207" b="-3207"/>
          <a:stretch>
            <a:fillRect/>
          </a:stretch>
        </p:blipFill>
        <p:spPr/>
      </p:pic>
    </p:spTree>
    <p:extLst>
      <p:ext uri="{BB962C8B-B14F-4D97-AF65-F5344CB8AC3E}">
        <p14:creationId xmlns:p14="http://schemas.microsoft.com/office/powerpoint/2010/main" val="1995283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PEX_Kickoff_Meeting_2" id="{161A87DE-C582-1F42-8478-E7F6ED46EB44}" vid="{6F1CA0D8-E402-7247-A537-5D71FB35D1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596</TotalTime>
  <Words>2106</Words>
  <Application>Microsoft Macintosh PowerPoint</Application>
  <PresentationFormat>On-screen Show (16:9)</PresentationFormat>
  <Paragraphs>276</Paragraphs>
  <Slides>28</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ＭＳ Ｐゴシック</vt:lpstr>
      <vt:lpstr>Arial</vt:lpstr>
      <vt:lpstr>Calibri</vt:lpstr>
      <vt:lpstr>Mangal</vt:lpstr>
      <vt:lpstr>Times New Roman</vt:lpstr>
      <vt:lpstr>Office Theme</vt:lpstr>
      <vt:lpstr>APEX: Recent Work (Autonomic Performance Environment for eXascale)</vt:lpstr>
      <vt:lpstr>What is APEX?</vt:lpstr>
      <vt:lpstr>APEX Measurement</vt:lpstr>
      <vt:lpstr>APEX Architecture</vt:lpstr>
      <vt:lpstr>APEX Introspection</vt:lpstr>
      <vt:lpstr>APEX Policy Listener</vt:lpstr>
      <vt:lpstr>Screen Output</vt:lpstr>
      <vt:lpstr>Concurrency View</vt:lpstr>
      <vt:lpstr>Concurrency View</vt:lpstr>
      <vt:lpstr>OTF2 View in Vampir</vt:lpstr>
      <vt:lpstr>ARCS: Adaptive Runtime Configuration Selection</vt:lpstr>
      <vt:lpstr>ARCS workflow, results</vt:lpstr>
      <vt:lpstr>HPX Policy Example: Parcel Coalescing</vt:lpstr>
      <vt:lpstr>Taskgraph Views</vt:lpstr>
      <vt:lpstr>Task dependency analysis</vt:lpstr>
      <vt:lpstr>Task dependency in new viewer - Traveler</vt:lpstr>
      <vt:lpstr>MONA: Monitoring and Analytics</vt:lpstr>
      <vt:lpstr>Monitoring and Analytics</vt:lpstr>
      <vt:lpstr>MONA General Use Case</vt:lpstr>
      <vt:lpstr>MONA Technology</vt:lpstr>
      <vt:lpstr>Synthetic Benchmark Extraction</vt:lpstr>
      <vt:lpstr>TGE for Topology Mapping</vt:lpstr>
      <vt:lpstr>CODAR – CoDesign (ECP)</vt:lpstr>
      <vt:lpstr>CODAR overview</vt:lpstr>
      <vt:lpstr>SOS: Scalable Observation System</vt:lpstr>
      <vt:lpstr>SOS in CODAR Collaboration</vt:lpstr>
      <vt:lpstr>Engagements</vt:lpstr>
      <vt:lpstr>Coupled Application Trace Collection</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APEX: Recent Work (Autonomic Performance Environment for eXascale)</dc:title>
  <dc:creator>Kevin Huck</dc:creator>
  <cp:lastModifiedBy>Kevin Huck</cp:lastModifiedBy>
  <cp:revision>46</cp:revision>
  <cp:lastPrinted>2018-04-19T17:04:01Z</cp:lastPrinted>
  <dcterms:created xsi:type="dcterms:W3CDTF">2018-06-15T15:39:46Z</dcterms:created>
  <dcterms:modified xsi:type="dcterms:W3CDTF">2018-06-20T00:13:04Z</dcterms:modified>
</cp:coreProperties>
</file>