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1089600"/>
  <p:notesSz cx="6858000" cy="9144000"/>
  <p:defaultTextStyle>
    <a:defPPr>
      <a:defRPr lang="en-US"/>
    </a:defPPr>
    <a:lvl1pPr marL="0" algn="l" defTabSz="2142302" rtl="0" eaLnBrk="1" latinLnBrk="0" hangingPunct="1">
      <a:defRPr sz="8400" kern="1200">
        <a:solidFill>
          <a:schemeClr val="tx1"/>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9133" userDrawn="1">
          <p15:clr>
            <a:srgbClr val="A4A3A4"/>
          </p15:clr>
        </p15:guide>
        <p15:guide id="2" pos="13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2E8"/>
    <a:srgbClr val="4A7EBB"/>
    <a:srgbClr val="3086B0"/>
    <a:srgbClr val="4B8989"/>
    <a:srgbClr val="79A2C0"/>
    <a:srgbClr val="1E7640"/>
    <a:srgbClr val="D9D9D9"/>
    <a:srgbClr val="0622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283" autoAdjust="0"/>
    <p:restoredTop sz="97143" autoAdjust="0"/>
  </p:normalViewPr>
  <p:slideViewPr>
    <p:cSldViewPr snapToGrid="0" snapToObjects="1" showGuides="1">
      <p:cViewPr varScale="1">
        <p:scale>
          <a:sx n="23" d="100"/>
          <a:sy n="23" d="100"/>
        </p:scale>
        <p:origin x="-1528" y="-160"/>
      </p:cViewPr>
      <p:guideLst>
        <p:guide orient="horz" pos="10240"/>
        <p:guide pos="1382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67034F-C5F7-5442-A999-4ED219329158}" type="datetimeFigureOut">
              <a:rPr lang="en-US" smtClean="0"/>
              <a:t>7/10/15</a:t>
            </a:fld>
            <a:endParaRPr lang="en-US"/>
          </a:p>
        </p:txBody>
      </p:sp>
      <p:sp>
        <p:nvSpPr>
          <p:cNvPr id="4" name="Slide Image Placeholder 3"/>
          <p:cNvSpPr>
            <a:spLocks noGrp="1" noRot="1" noChangeAspect="1"/>
          </p:cNvSpPr>
          <p:nvPr>
            <p:ph type="sldImg" idx="2"/>
          </p:nvPr>
        </p:nvSpPr>
        <p:spPr>
          <a:xfrm>
            <a:off x="1009650" y="685800"/>
            <a:ext cx="48387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792FE-A53C-2A47-8D88-B5C8A6D35982}" type="slidenum">
              <a:rPr lang="en-US" smtClean="0"/>
              <a:t>‹#›</a:t>
            </a:fld>
            <a:endParaRPr lang="en-US"/>
          </a:p>
        </p:txBody>
      </p:sp>
    </p:spTree>
    <p:extLst>
      <p:ext uri="{BB962C8B-B14F-4D97-AF65-F5344CB8AC3E}">
        <p14:creationId xmlns:p14="http://schemas.microsoft.com/office/powerpoint/2010/main" val="687504469"/>
      </p:ext>
    </p:extLst>
  </p:cSld>
  <p:clrMap bg1="lt1" tx1="dk1" bg2="lt2" tx2="dk2" accent1="accent1" accent2="accent2" accent3="accent3" accent4="accent4" accent5="accent5" accent6="accent6" hlink="hlink" folHlink="folHlink"/>
  <p:notesStyle>
    <a:lvl1pPr marL="0" algn="l" defTabSz="2142302" rtl="0" eaLnBrk="1" latinLnBrk="0" hangingPunct="1">
      <a:defRPr sz="5600" kern="1200">
        <a:solidFill>
          <a:schemeClr val="tx1"/>
        </a:solidFill>
        <a:latin typeface="+mn-lt"/>
        <a:ea typeface="+mn-ea"/>
        <a:cs typeface="+mn-cs"/>
      </a:defRPr>
    </a:lvl1pPr>
    <a:lvl2pPr marL="2142302" algn="l" defTabSz="2142302" rtl="0" eaLnBrk="1" latinLnBrk="0" hangingPunct="1">
      <a:defRPr sz="5600" kern="1200">
        <a:solidFill>
          <a:schemeClr val="tx1"/>
        </a:solidFill>
        <a:latin typeface="+mn-lt"/>
        <a:ea typeface="+mn-ea"/>
        <a:cs typeface="+mn-cs"/>
      </a:defRPr>
    </a:lvl2pPr>
    <a:lvl3pPr marL="4284604" algn="l" defTabSz="2142302" rtl="0" eaLnBrk="1" latinLnBrk="0" hangingPunct="1">
      <a:defRPr sz="5600" kern="1200">
        <a:solidFill>
          <a:schemeClr val="tx1"/>
        </a:solidFill>
        <a:latin typeface="+mn-lt"/>
        <a:ea typeface="+mn-ea"/>
        <a:cs typeface="+mn-cs"/>
      </a:defRPr>
    </a:lvl3pPr>
    <a:lvl4pPr marL="6426906" algn="l" defTabSz="2142302" rtl="0" eaLnBrk="1" latinLnBrk="0" hangingPunct="1">
      <a:defRPr sz="5600" kern="1200">
        <a:solidFill>
          <a:schemeClr val="tx1"/>
        </a:solidFill>
        <a:latin typeface="+mn-lt"/>
        <a:ea typeface="+mn-ea"/>
        <a:cs typeface="+mn-cs"/>
      </a:defRPr>
    </a:lvl4pPr>
    <a:lvl5pPr marL="8569208" algn="l" defTabSz="2142302" rtl="0" eaLnBrk="1" latinLnBrk="0" hangingPunct="1">
      <a:defRPr sz="5600" kern="1200">
        <a:solidFill>
          <a:schemeClr val="tx1"/>
        </a:solidFill>
        <a:latin typeface="+mn-lt"/>
        <a:ea typeface="+mn-ea"/>
        <a:cs typeface="+mn-cs"/>
      </a:defRPr>
    </a:lvl5pPr>
    <a:lvl6pPr marL="10711510" algn="l" defTabSz="2142302" rtl="0" eaLnBrk="1" latinLnBrk="0" hangingPunct="1">
      <a:defRPr sz="5600" kern="1200">
        <a:solidFill>
          <a:schemeClr val="tx1"/>
        </a:solidFill>
        <a:latin typeface="+mn-lt"/>
        <a:ea typeface="+mn-ea"/>
        <a:cs typeface="+mn-cs"/>
      </a:defRPr>
    </a:lvl6pPr>
    <a:lvl7pPr marL="12853812" algn="l" defTabSz="2142302" rtl="0" eaLnBrk="1" latinLnBrk="0" hangingPunct="1">
      <a:defRPr sz="5600" kern="1200">
        <a:solidFill>
          <a:schemeClr val="tx1"/>
        </a:solidFill>
        <a:latin typeface="+mn-lt"/>
        <a:ea typeface="+mn-ea"/>
        <a:cs typeface="+mn-cs"/>
      </a:defRPr>
    </a:lvl7pPr>
    <a:lvl8pPr marL="14996114" algn="l" defTabSz="2142302" rtl="0" eaLnBrk="1" latinLnBrk="0" hangingPunct="1">
      <a:defRPr sz="5600" kern="1200">
        <a:solidFill>
          <a:schemeClr val="tx1"/>
        </a:solidFill>
        <a:latin typeface="+mn-lt"/>
        <a:ea typeface="+mn-ea"/>
        <a:cs typeface="+mn-cs"/>
      </a:defRPr>
    </a:lvl8pPr>
    <a:lvl9pPr marL="17138416" algn="l" defTabSz="2142302" rtl="0" eaLnBrk="1" latinLnBrk="0" hangingPunct="1">
      <a:defRPr sz="5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8063" y="685800"/>
            <a:ext cx="48418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792FE-A53C-2A47-8D88-B5C8A6D35982}" type="slidenum">
              <a:rPr lang="en-US" smtClean="0"/>
              <a:t>1</a:t>
            </a:fld>
            <a:endParaRPr lang="en-US"/>
          </a:p>
        </p:txBody>
      </p:sp>
    </p:spTree>
    <p:extLst>
      <p:ext uri="{BB962C8B-B14F-4D97-AF65-F5344CB8AC3E}">
        <p14:creationId xmlns:p14="http://schemas.microsoft.com/office/powerpoint/2010/main" val="37857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7FE0A-7681-0147-B334-921C67555281}" type="datetimeFigureOut">
              <a:rPr lang="en-US" smtClean="0"/>
              <a:t>7/10/15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D21BB-9CF2-B34F-B3BB-B6EC8B64C49B}" type="slidenum">
              <a:rPr lang="en-US" smtClean="0"/>
              <a:t>‹#›</a:t>
            </a:fld>
            <a:endParaRPr lang="en-US"/>
          </a:p>
        </p:txBody>
      </p:sp>
    </p:spTree>
    <p:extLst>
      <p:ext uri="{BB962C8B-B14F-4D97-AF65-F5344CB8AC3E}">
        <p14:creationId xmlns:p14="http://schemas.microsoft.com/office/powerpoint/2010/main" val="2995317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245026"/>
            <a:ext cx="39502080" cy="5181600"/>
          </a:xfrm>
          <a:prstGeom prst="rect">
            <a:avLst/>
          </a:prstGeom>
        </p:spPr>
        <p:txBody>
          <a:bodyPr vert="horz" lIns="428460" tIns="214230" rIns="428460" bIns="21423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254244"/>
            <a:ext cx="39502080" cy="20517700"/>
          </a:xfrm>
          <a:prstGeom prst="rect">
            <a:avLst/>
          </a:prstGeom>
        </p:spPr>
        <p:txBody>
          <a:bodyPr vert="horz" lIns="428460" tIns="214230" rIns="428460" bIns="21423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194560" y="28815459"/>
            <a:ext cx="10241280" cy="1655233"/>
          </a:xfrm>
          <a:prstGeom prst="rect">
            <a:avLst/>
          </a:prstGeom>
        </p:spPr>
        <p:txBody>
          <a:bodyPr vert="horz" lIns="428460" tIns="214230" rIns="428460" bIns="214230" rtlCol="0" anchor="ctr"/>
          <a:lstStyle>
            <a:lvl1pPr algn="l">
              <a:defRPr sz="5600">
                <a:solidFill>
                  <a:schemeClr val="tx1">
                    <a:tint val="75000"/>
                  </a:schemeClr>
                </a:solidFill>
              </a:defRPr>
            </a:lvl1pPr>
          </a:lstStyle>
          <a:p>
            <a:fld id="{34E7FE0A-7681-0147-B334-921C67555281}" type="datetimeFigureOut">
              <a:rPr lang="en-US" smtClean="0"/>
              <a:t>7/10/15</a:t>
            </a:fld>
            <a:endParaRPr lang="en-US"/>
          </a:p>
        </p:txBody>
      </p:sp>
      <p:sp>
        <p:nvSpPr>
          <p:cNvPr id="5" name="Footer Placeholder 4"/>
          <p:cNvSpPr>
            <a:spLocks noGrp="1"/>
          </p:cNvSpPr>
          <p:nvPr>
            <p:ph type="ftr" sz="quarter" idx="3"/>
          </p:nvPr>
        </p:nvSpPr>
        <p:spPr>
          <a:xfrm>
            <a:off x="14996160" y="28815459"/>
            <a:ext cx="13898880" cy="1655233"/>
          </a:xfrm>
          <a:prstGeom prst="rect">
            <a:avLst/>
          </a:prstGeom>
        </p:spPr>
        <p:txBody>
          <a:bodyPr vert="horz" lIns="428460" tIns="214230" rIns="428460" bIns="214230"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8815459"/>
            <a:ext cx="10241280" cy="1655233"/>
          </a:xfrm>
          <a:prstGeom prst="rect">
            <a:avLst/>
          </a:prstGeom>
        </p:spPr>
        <p:txBody>
          <a:bodyPr vert="horz" lIns="428460" tIns="214230" rIns="428460" bIns="214230" rtlCol="0" anchor="ctr"/>
          <a:lstStyle>
            <a:lvl1pPr algn="r">
              <a:defRPr sz="5600">
                <a:solidFill>
                  <a:schemeClr val="tx1">
                    <a:tint val="75000"/>
                  </a:schemeClr>
                </a:solidFill>
              </a:defRPr>
            </a:lvl1pPr>
          </a:lstStyle>
          <a:p>
            <a:fld id="{A84D21BB-9CF2-B34F-B3BB-B6EC8B64C49B}" type="slidenum">
              <a:rPr lang="en-US" smtClean="0"/>
              <a:t>‹#›</a:t>
            </a:fld>
            <a:endParaRPr lang="en-US"/>
          </a:p>
        </p:txBody>
      </p:sp>
    </p:spTree>
    <p:extLst>
      <p:ext uri="{BB962C8B-B14F-4D97-AF65-F5344CB8AC3E}">
        <p14:creationId xmlns:p14="http://schemas.microsoft.com/office/powerpoint/2010/main" val="1267491026"/>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2142256" rtl="0" eaLnBrk="1" latinLnBrk="0" hangingPunct="1">
        <a:spcBef>
          <a:spcPct val="0"/>
        </a:spcBef>
        <a:buNone/>
        <a:defRPr sz="20600" kern="1200">
          <a:solidFill>
            <a:schemeClr val="tx1"/>
          </a:solidFill>
          <a:latin typeface="+mj-lt"/>
          <a:ea typeface="+mj-ea"/>
          <a:cs typeface="+mj-cs"/>
        </a:defRPr>
      </a:lvl1pPr>
    </p:titleStyle>
    <p:bodyStyle>
      <a:lvl1pPr marL="1606692" indent="-1606692" algn="l" defTabSz="2142256" rtl="0" eaLnBrk="1" latinLnBrk="0" hangingPunct="1">
        <a:spcBef>
          <a:spcPct val="20000"/>
        </a:spcBef>
        <a:buFont typeface="Arial"/>
        <a:buChar char="•"/>
        <a:defRPr sz="15000" kern="1200">
          <a:solidFill>
            <a:schemeClr val="tx1"/>
          </a:solidFill>
          <a:latin typeface="+mn-lt"/>
          <a:ea typeface="+mn-ea"/>
          <a:cs typeface="+mn-cs"/>
        </a:defRPr>
      </a:lvl1pPr>
      <a:lvl2pPr marL="3481167" indent="-1338910" algn="l" defTabSz="2142256" rtl="0" eaLnBrk="1" latinLnBrk="0" hangingPunct="1">
        <a:spcBef>
          <a:spcPct val="20000"/>
        </a:spcBef>
        <a:buFont typeface="Arial"/>
        <a:buChar char="–"/>
        <a:defRPr sz="13100" kern="1200">
          <a:solidFill>
            <a:schemeClr val="tx1"/>
          </a:solidFill>
          <a:latin typeface="+mn-lt"/>
          <a:ea typeface="+mn-ea"/>
          <a:cs typeface="+mn-cs"/>
        </a:defRPr>
      </a:lvl2pPr>
      <a:lvl3pPr marL="5355640" indent="-1071128" algn="l" defTabSz="2142256" rtl="0" eaLnBrk="1" latinLnBrk="0" hangingPunct="1">
        <a:spcBef>
          <a:spcPct val="20000"/>
        </a:spcBef>
        <a:buFont typeface="Arial"/>
        <a:buChar char="•"/>
        <a:defRPr sz="11200" kern="1200">
          <a:solidFill>
            <a:schemeClr val="tx1"/>
          </a:solidFill>
          <a:latin typeface="+mn-lt"/>
          <a:ea typeface="+mn-ea"/>
          <a:cs typeface="+mn-cs"/>
        </a:defRPr>
      </a:lvl3pPr>
      <a:lvl4pPr marL="7497896" indent="-1071128" algn="l" defTabSz="2142256" rtl="0" eaLnBrk="1" latinLnBrk="0" hangingPunct="1">
        <a:spcBef>
          <a:spcPct val="20000"/>
        </a:spcBef>
        <a:buFont typeface="Arial"/>
        <a:buChar char="–"/>
        <a:defRPr sz="9400" kern="1200">
          <a:solidFill>
            <a:schemeClr val="tx1"/>
          </a:solidFill>
          <a:latin typeface="+mn-lt"/>
          <a:ea typeface="+mn-ea"/>
          <a:cs typeface="+mn-cs"/>
        </a:defRPr>
      </a:lvl4pPr>
      <a:lvl5pPr marL="9640153" indent="-1071128" algn="l" defTabSz="2142256" rtl="0" eaLnBrk="1" latinLnBrk="0" hangingPunct="1">
        <a:spcBef>
          <a:spcPct val="20000"/>
        </a:spcBef>
        <a:buFont typeface="Arial"/>
        <a:buChar char="»"/>
        <a:defRPr sz="9400" kern="1200">
          <a:solidFill>
            <a:schemeClr val="tx1"/>
          </a:solidFill>
          <a:latin typeface="+mn-lt"/>
          <a:ea typeface="+mn-ea"/>
          <a:cs typeface="+mn-cs"/>
        </a:defRPr>
      </a:lvl5pPr>
      <a:lvl6pPr marL="11782409" indent="-1071128" algn="l" defTabSz="2142256" rtl="0" eaLnBrk="1" latinLnBrk="0" hangingPunct="1">
        <a:spcBef>
          <a:spcPct val="20000"/>
        </a:spcBef>
        <a:buFont typeface="Arial"/>
        <a:buChar char="•"/>
        <a:defRPr sz="9400" kern="1200">
          <a:solidFill>
            <a:schemeClr val="tx1"/>
          </a:solidFill>
          <a:latin typeface="+mn-lt"/>
          <a:ea typeface="+mn-ea"/>
          <a:cs typeface="+mn-cs"/>
        </a:defRPr>
      </a:lvl6pPr>
      <a:lvl7pPr marL="13924664" indent="-1071128" algn="l" defTabSz="2142256" rtl="0" eaLnBrk="1" latinLnBrk="0" hangingPunct="1">
        <a:spcBef>
          <a:spcPct val="20000"/>
        </a:spcBef>
        <a:buFont typeface="Arial"/>
        <a:buChar char="•"/>
        <a:defRPr sz="9400" kern="1200">
          <a:solidFill>
            <a:schemeClr val="tx1"/>
          </a:solidFill>
          <a:latin typeface="+mn-lt"/>
          <a:ea typeface="+mn-ea"/>
          <a:cs typeface="+mn-cs"/>
        </a:defRPr>
      </a:lvl7pPr>
      <a:lvl8pPr marL="16066921" indent="-1071128" algn="l" defTabSz="2142256" rtl="0" eaLnBrk="1" latinLnBrk="0" hangingPunct="1">
        <a:spcBef>
          <a:spcPct val="20000"/>
        </a:spcBef>
        <a:buFont typeface="Arial"/>
        <a:buChar char="•"/>
        <a:defRPr sz="9400" kern="1200">
          <a:solidFill>
            <a:schemeClr val="tx1"/>
          </a:solidFill>
          <a:latin typeface="+mn-lt"/>
          <a:ea typeface="+mn-ea"/>
          <a:cs typeface="+mn-cs"/>
        </a:defRPr>
      </a:lvl8pPr>
      <a:lvl9pPr marL="18209177" indent="-1071128" algn="l" defTabSz="2142256" rtl="0" eaLnBrk="1" latinLnBrk="0" hangingPunct="1">
        <a:spcBef>
          <a:spcPct val="20000"/>
        </a:spcBef>
        <a:buFont typeface="Arial"/>
        <a:buChar char="•"/>
        <a:defRPr sz="9400" kern="1200">
          <a:solidFill>
            <a:schemeClr val="tx1"/>
          </a:solidFill>
          <a:latin typeface="+mn-lt"/>
          <a:ea typeface="+mn-ea"/>
          <a:cs typeface="+mn-cs"/>
        </a:defRPr>
      </a:lvl9pPr>
    </p:bodyStyle>
    <p:otherStyle>
      <a:defPPr>
        <a:defRPr lang="en-US"/>
      </a:defPPr>
      <a:lvl1pPr marL="0" algn="l" defTabSz="2142256" rtl="0" eaLnBrk="1" latinLnBrk="0" hangingPunct="1">
        <a:defRPr sz="8400" kern="1200">
          <a:solidFill>
            <a:schemeClr val="tx1"/>
          </a:solidFill>
          <a:latin typeface="+mn-lt"/>
          <a:ea typeface="+mn-ea"/>
          <a:cs typeface="+mn-cs"/>
        </a:defRPr>
      </a:lvl1pPr>
      <a:lvl2pPr marL="2142256" algn="l" defTabSz="2142256" rtl="0" eaLnBrk="1" latinLnBrk="0" hangingPunct="1">
        <a:defRPr sz="8400" kern="1200">
          <a:solidFill>
            <a:schemeClr val="tx1"/>
          </a:solidFill>
          <a:latin typeface="+mn-lt"/>
          <a:ea typeface="+mn-ea"/>
          <a:cs typeface="+mn-cs"/>
        </a:defRPr>
      </a:lvl2pPr>
      <a:lvl3pPr marL="4284512" algn="l" defTabSz="2142256" rtl="0" eaLnBrk="1" latinLnBrk="0" hangingPunct="1">
        <a:defRPr sz="8400" kern="1200">
          <a:solidFill>
            <a:schemeClr val="tx1"/>
          </a:solidFill>
          <a:latin typeface="+mn-lt"/>
          <a:ea typeface="+mn-ea"/>
          <a:cs typeface="+mn-cs"/>
        </a:defRPr>
      </a:lvl3pPr>
      <a:lvl4pPr marL="6426768" algn="l" defTabSz="2142256" rtl="0" eaLnBrk="1" latinLnBrk="0" hangingPunct="1">
        <a:defRPr sz="8400" kern="1200">
          <a:solidFill>
            <a:schemeClr val="tx1"/>
          </a:solidFill>
          <a:latin typeface="+mn-lt"/>
          <a:ea typeface="+mn-ea"/>
          <a:cs typeface="+mn-cs"/>
        </a:defRPr>
      </a:lvl4pPr>
      <a:lvl5pPr marL="8569024" algn="l" defTabSz="2142256" rtl="0" eaLnBrk="1" latinLnBrk="0" hangingPunct="1">
        <a:defRPr sz="8400" kern="1200">
          <a:solidFill>
            <a:schemeClr val="tx1"/>
          </a:solidFill>
          <a:latin typeface="+mn-lt"/>
          <a:ea typeface="+mn-ea"/>
          <a:cs typeface="+mn-cs"/>
        </a:defRPr>
      </a:lvl5pPr>
      <a:lvl6pPr marL="10711281" algn="l" defTabSz="2142256" rtl="0" eaLnBrk="1" latinLnBrk="0" hangingPunct="1">
        <a:defRPr sz="8400" kern="1200">
          <a:solidFill>
            <a:schemeClr val="tx1"/>
          </a:solidFill>
          <a:latin typeface="+mn-lt"/>
          <a:ea typeface="+mn-ea"/>
          <a:cs typeface="+mn-cs"/>
        </a:defRPr>
      </a:lvl6pPr>
      <a:lvl7pPr marL="12853536" algn="l" defTabSz="2142256" rtl="0" eaLnBrk="1" latinLnBrk="0" hangingPunct="1">
        <a:defRPr sz="8400" kern="1200">
          <a:solidFill>
            <a:schemeClr val="tx1"/>
          </a:solidFill>
          <a:latin typeface="+mn-lt"/>
          <a:ea typeface="+mn-ea"/>
          <a:cs typeface="+mn-cs"/>
        </a:defRPr>
      </a:lvl7pPr>
      <a:lvl8pPr marL="14995792" algn="l" defTabSz="2142256" rtl="0" eaLnBrk="1" latinLnBrk="0" hangingPunct="1">
        <a:defRPr sz="8400" kern="1200">
          <a:solidFill>
            <a:schemeClr val="tx1"/>
          </a:solidFill>
          <a:latin typeface="+mn-lt"/>
          <a:ea typeface="+mn-ea"/>
          <a:cs typeface="+mn-cs"/>
        </a:defRPr>
      </a:lvl8pPr>
      <a:lvl9pPr marL="17138049" algn="l" defTabSz="2142256" rtl="0" eaLnBrk="1" latinLnBrk="0" hangingPunct="1">
        <a:defRPr sz="8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6.emf"/><Relationship Id="rId21" Type="http://schemas.openxmlformats.org/officeDocument/2006/relationships/image" Target="../media/image17.emf"/><Relationship Id="rId22" Type="http://schemas.openxmlformats.org/officeDocument/2006/relationships/image" Target="../media/image18.emf"/><Relationship Id="rId23" Type="http://schemas.openxmlformats.org/officeDocument/2006/relationships/image" Target="../media/image19.emf"/><Relationship Id="rId24" Type="http://schemas.openxmlformats.org/officeDocument/2006/relationships/image" Target="../media/image20.emf"/><Relationship Id="rId25" Type="http://schemas.openxmlformats.org/officeDocument/2006/relationships/image" Target="../media/image21.emf"/><Relationship Id="rId26" Type="http://schemas.openxmlformats.org/officeDocument/2006/relationships/image" Target="../media/image22.emf"/><Relationship Id="rId27" Type="http://schemas.openxmlformats.org/officeDocument/2006/relationships/image" Target="../media/image23.emf"/><Relationship Id="rId28" Type="http://schemas.openxmlformats.org/officeDocument/2006/relationships/image" Target="../media/image24.emf"/><Relationship Id="rId2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3.png"/><Relationship Id="rId30" Type="http://schemas.openxmlformats.org/officeDocument/2006/relationships/image" Target="../media/image26.png"/><Relationship Id="rId31" Type="http://schemas.openxmlformats.org/officeDocument/2006/relationships/image" Target="../media/image27.emf"/><Relationship Id="rId32" Type="http://schemas.openxmlformats.org/officeDocument/2006/relationships/image" Target="../media/image28.jpg"/><Relationship Id="rId9" Type="http://schemas.openxmlformats.org/officeDocument/2006/relationships/hyperlink" Target="http://oxbow.ornl.gov" TargetMode="External"/><Relationship Id="rId6" Type="http://schemas.openxmlformats.org/officeDocument/2006/relationships/image" Target="../media/image4.png"/><Relationship Id="rId7" Type="http://schemas.microsoft.com/office/2007/relationships/hdphoto" Target="../media/hdphoto1.wdp"/><Relationship Id="rId8" Type="http://schemas.openxmlformats.org/officeDocument/2006/relationships/image" Target="../media/image5.png"/><Relationship Id="rId33" Type="http://schemas.openxmlformats.org/officeDocument/2006/relationships/image" Target="../media/image29.emf"/><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emf"/><Relationship Id="rId15" Type="http://schemas.openxmlformats.org/officeDocument/2006/relationships/image" Target="../media/image11.emf"/><Relationship Id="rId16" Type="http://schemas.openxmlformats.org/officeDocument/2006/relationships/image" Target="../media/image12.png"/><Relationship Id="rId17" Type="http://schemas.openxmlformats.org/officeDocument/2006/relationships/image" Target="../media/image13.png"/><Relationship Id="rId18" Type="http://schemas.openxmlformats.org/officeDocument/2006/relationships/image" Target="../media/image14.png"/><Relationship Id="rId1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89467" y="23588133"/>
            <a:ext cx="3217333" cy="5112401"/>
          </a:xfrm>
          <a:prstGeom prst="rect">
            <a:avLst/>
          </a:prstGeom>
          <a:noFill/>
          <a:ln w="12700">
            <a:solidFill>
              <a:srgbClr val="5FC2E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TextBox 273"/>
          <p:cNvSpPr txBox="1"/>
          <p:nvPr/>
        </p:nvSpPr>
        <p:spPr>
          <a:xfrm>
            <a:off x="22153209" y="4504734"/>
            <a:ext cx="10381215" cy="7315200"/>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Background</a:t>
            </a:r>
          </a:p>
          <a:p>
            <a:pPr marL="274320" lvl="1" indent="-274320">
              <a:spcAft>
                <a:spcPts val="1000"/>
              </a:spcAft>
              <a:buSzPct val="100000"/>
              <a:buFont typeface="Wingdings" charset="2"/>
              <a:buChar char="v"/>
            </a:pPr>
            <a:r>
              <a:rPr lang="en-US" sz="2000" dirty="0" smtClean="0">
                <a:latin typeface="Arial"/>
                <a:cs typeface="Arial"/>
              </a:rPr>
              <a:t>The Roofline model provides a visually-intuitive approach to analyzing application performance.</a:t>
            </a:r>
            <a:r>
              <a:rPr lang="en-US" sz="1500" dirty="0" smtClean="0">
                <a:latin typeface="Arial"/>
                <a:cs typeface="Arial"/>
              </a:rPr>
              <a:t> </a:t>
            </a:r>
            <a:endParaRPr lang="en-US" sz="2000" dirty="0" smtClean="0">
              <a:latin typeface="Arial"/>
              <a:cs typeface="Arial"/>
            </a:endParaRPr>
          </a:p>
          <a:p>
            <a:pPr marL="685800" lvl="2" indent="-228600">
              <a:spcAft>
                <a:spcPts val="500"/>
              </a:spcAft>
              <a:buSzPct val="100000"/>
              <a:buFont typeface="Wingdings" charset="2"/>
              <a:buChar char="§"/>
            </a:pPr>
            <a:r>
              <a:rPr lang="en-US" sz="1500" dirty="0" smtClean="0">
                <a:latin typeface="Arial"/>
                <a:cs typeface="Arial"/>
              </a:rPr>
              <a:t>Decomposes application into key</a:t>
            </a:r>
          </a:p>
          <a:p>
            <a:pPr marL="685800" lvl="2" indent="-228600">
              <a:spcAft>
                <a:spcPts val="500"/>
              </a:spcAft>
              <a:buSzPct val="100000"/>
            </a:pPr>
            <a:r>
              <a:rPr lang="en-US" sz="1500" dirty="0" smtClean="0">
                <a:latin typeface="Arial"/>
                <a:cs typeface="Arial"/>
              </a:rPr>
              <a:t>	numerical kernels.</a:t>
            </a:r>
          </a:p>
          <a:p>
            <a:pPr marL="685800" lvl="2" indent="-228600">
              <a:spcAft>
                <a:spcPts val="500"/>
              </a:spcAft>
              <a:buSzPct val="100000"/>
              <a:buFont typeface="Wingdings" charset="2"/>
              <a:buChar char="§"/>
            </a:pPr>
            <a:r>
              <a:rPr lang="en-US" sz="1500" dirty="0" smtClean="0">
                <a:latin typeface="Arial"/>
                <a:cs typeface="Arial"/>
              </a:rPr>
              <a:t>Roofline is principally oriented around</a:t>
            </a:r>
          </a:p>
          <a:p>
            <a:pPr marL="685800" lvl="2" indent="-228600">
              <a:spcAft>
                <a:spcPts val="500"/>
              </a:spcAft>
              <a:buSzPct val="100000"/>
            </a:pPr>
            <a:r>
              <a:rPr lang="en-US" sz="1500" dirty="0" smtClean="0">
                <a:latin typeface="Arial"/>
                <a:cs typeface="Arial"/>
              </a:rPr>
              <a:t>	throughput metrics (flop/</a:t>
            </a:r>
            <a:r>
              <a:rPr lang="en-US" sz="1500" dirty="0" err="1" smtClean="0">
                <a:latin typeface="Arial"/>
                <a:cs typeface="Arial"/>
              </a:rPr>
              <a:t>s</a:t>
            </a:r>
            <a:r>
              <a:rPr lang="en-US" sz="1500" dirty="0" smtClean="0">
                <a:latin typeface="Arial"/>
                <a:cs typeface="Arial"/>
              </a:rPr>
              <a:t> vs. GB/</a:t>
            </a:r>
            <a:r>
              <a:rPr lang="en-US" sz="1500" dirty="0" err="1" smtClean="0">
                <a:latin typeface="Arial"/>
                <a:cs typeface="Arial"/>
              </a:rPr>
              <a:t>s</a:t>
            </a:r>
            <a:r>
              <a:rPr lang="en-US" sz="1500" dirty="0" smtClean="0">
                <a:latin typeface="Arial"/>
                <a:cs typeface="Arial"/>
              </a:rPr>
              <a:t>)</a:t>
            </a:r>
          </a:p>
          <a:p>
            <a:pPr marL="685800" lvl="2" indent="-228600">
              <a:spcAft>
                <a:spcPts val="500"/>
              </a:spcAft>
              <a:buSzPct val="100000"/>
              <a:buFont typeface="Wingdings" charset="2"/>
              <a:buChar char="§"/>
            </a:pPr>
            <a:r>
              <a:rPr lang="en-US" sz="1500" dirty="0" smtClean="0">
                <a:latin typeface="Arial"/>
                <a:cs typeface="Arial"/>
              </a:rPr>
              <a:t>Use machine and application balance</a:t>
            </a:r>
          </a:p>
          <a:p>
            <a:pPr marL="685800" lvl="2" indent="-228600">
              <a:spcAft>
                <a:spcPts val="500"/>
              </a:spcAft>
              <a:buSzPct val="100000"/>
            </a:pPr>
            <a:r>
              <a:rPr lang="en-US" sz="1500" dirty="0" smtClean="0">
                <a:latin typeface="Arial"/>
                <a:cs typeface="Arial"/>
              </a:rPr>
              <a:t>	to determine performance bound</a:t>
            </a:r>
          </a:p>
          <a:p>
            <a:pPr marL="685800" lvl="2" indent="-228600">
              <a:spcAft>
                <a:spcPts val="500"/>
              </a:spcAft>
              <a:buSzPct val="100000"/>
              <a:buFont typeface="Wingdings" charset="2"/>
              <a:buChar char="§"/>
            </a:pPr>
            <a:r>
              <a:rPr lang="en-US" sz="1500" dirty="0" smtClean="0">
                <a:latin typeface="Arial"/>
                <a:cs typeface="Arial"/>
              </a:rPr>
              <a:t>Expand by including ILP, DLP, TLP, cache, </a:t>
            </a:r>
          </a:p>
          <a:p>
            <a:pPr marL="685800" lvl="2" indent="-228600">
              <a:spcAft>
                <a:spcPts val="500"/>
              </a:spcAft>
              <a:buSzPct val="100000"/>
            </a:pPr>
            <a:r>
              <a:rPr lang="en-US" sz="1500" dirty="0" smtClean="0">
                <a:latin typeface="Arial"/>
                <a:cs typeface="Arial"/>
              </a:rPr>
              <a:t>	and memory access pattern effects</a:t>
            </a:r>
          </a:p>
          <a:p>
            <a:pPr marL="274320" lvl="1" indent="-274320">
              <a:spcAft>
                <a:spcPts val="1000"/>
              </a:spcAft>
              <a:buSzPct val="100000"/>
              <a:buFont typeface="Wingdings" charset="2"/>
              <a:buChar char="v"/>
            </a:pPr>
            <a:r>
              <a:rPr lang="en-US" sz="2000" dirty="0" smtClean="0">
                <a:latin typeface="Arial"/>
                <a:cs typeface="Arial"/>
              </a:rPr>
              <a:t>To date, application of the Roofline has been challenged on four fronts…</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a model of processor </a:t>
            </a:r>
            <a:r>
              <a:rPr lang="en-US" sz="1500" b="1" dirty="0" err="1" smtClean="0">
                <a:solidFill>
                  <a:srgbClr val="FF0080"/>
                </a:solidFill>
                <a:latin typeface="Arial"/>
                <a:cs typeface="Arial"/>
              </a:rPr>
              <a:t>microarchitecture</a:t>
            </a:r>
            <a:r>
              <a:rPr lang="en-US" sz="1500" dirty="0" smtClean="0">
                <a:latin typeface="Arial"/>
                <a:cs typeface="Arial"/>
              </a:rPr>
              <a:t>.  Many researchers often lack the computer architecture background to create such a model.</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accurate monitoring of kernel execution </a:t>
            </a:r>
            <a:r>
              <a:rPr lang="en-US" sz="1500" dirty="0" smtClean="0">
                <a:latin typeface="Arial"/>
                <a:cs typeface="Arial"/>
              </a:rPr>
              <a:t>including DRAM data movement, </a:t>
            </a:r>
            <a:r>
              <a:rPr lang="en-US" sz="1500" dirty="0" err="1" smtClean="0">
                <a:latin typeface="Arial"/>
                <a:cs typeface="Arial"/>
              </a:rPr>
              <a:t>SIMDization</a:t>
            </a:r>
            <a:r>
              <a:rPr lang="en-US" sz="1500" dirty="0" smtClean="0">
                <a:latin typeface="Arial"/>
                <a:cs typeface="Arial"/>
              </a:rPr>
              <a:t>, ILP stalls, use of TLP, etc…  This information is difficult to extract from some tools and impossible to gather from some processors.</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estimates of the data movement and computational requirements of each numerical kernel</a:t>
            </a:r>
            <a:r>
              <a:rPr lang="en-US" sz="1500" dirty="0" smtClean="0">
                <a:latin typeface="Arial"/>
                <a:cs typeface="Arial"/>
              </a:rPr>
              <a:t>.  e.g. what is the minimum data movement and computation each kernel requires?  Within each kernel, is there any inherent DLP or ILP?  As often fail to extract these parameters, the model often requires application scientists be knowledgeable on both computer architecture and computer science (a rare combination).</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Visualization of the model was left to the user</a:t>
            </a:r>
            <a:r>
              <a:rPr lang="en-US" sz="1500" dirty="0" smtClean="0">
                <a:latin typeface="Arial"/>
                <a:cs typeface="Arial"/>
              </a:rPr>
              <a:t>.  In practice, this varied from whiteboard doodles, to elaborate GNU and MATLAB plots. </a:t>
            </a:r>
          </a:p>
          <a:p>
            <a:pPr marL="274320" lvl="1" indent="-274320">
              <a:spcAft>
                <a:spcPts val="1000"/>
              </a:spcAft>
              <a:buSzPct val="100000"/>
              <a:buFont typeface="Wingdings" charset="2"/>
              <a:buChar char="v"/>
            </a:pPr>
            <a:r>
              <a:rPr lang="en-US" sz="2000" dirty="0" smtClean="0">
                <a:latin typeface="Arial"/>
                <a:cs typeface="Arial"/>
              </a:rPr>
              <a:t>To that end, SUPER and </a:t>
            </a:r>
            <a:r>
              <a:rPr lang="en-US" sz="2000" dirty="0" err="1" smtClean="0">
                <a:latin typeface="Arial"/>
                <a:cs typeface="Arial"/>
              </a:rPr>
              <a:t>FastMath</a:t>
            </a:r>
            <a:r>
              <a:rPr lang="en-US" sz="2000" dirty="0" smtClean="0">
                <a:latin typeface="Arial"/>
                <a:cs typeface="Arial"/>
              </a:rPr>
              <a:t> have collaborated on developing a Roofline Toolkit to facilitate its use.</a:t>
            </a:r>
          </a:p>
        </p:txBody>
      </p:sp>
      <p:pic>
        <p:nvPicPr>
          <p:cNvPr id="10" name="Picture 6"/>
          <p:cNvPicPr>
            <a:picLocks/>
          </p:cNvPicPr>
          <p:nvPr/>
        </p:nvPicPr>
        <p:blipFill>
          <a:blip r:embed="rId3">
            <a:extLst>
              <a:ext uri="{28A0092B-C50C-407E-A947-70E740481C1C}">
                <a14:useLocalDpi xmlns:a14="http://schemas.microsoft.com/office/drawing/2010/main" val="0"/>
              </a:ext>
            </a:extLst>
          </a:blip>
          <a:srcRect r="272"/>
          <a:stretch>
            <a:fillRect/>
          </a:stretch>
        </p:blipFill>
        <p:spPr bwMode="auto">
          <a:xfrm>
            <a:off x="1" y="2"/>
            <a:ext cx="43891200" cy="330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6794247" y="153259"/>
            <a:ext cx="29226943" cy="108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283" tIns="33142" rIns="66283" bIns="33142">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algn="ctr" eaLnBrk="1" hangingPunct="1"/>
            <a:r>
              <a:rPr lang="en-US" sz="6600" b="1" i="1" dirty="0" smtClean="0">
                <a:solidFill>
                  <a:schemeClr val="bg1"/>
                </a:solidFill>
                <a:cs typeface="Arial" charset="0"/>
              </a:rPr>
              <a:t>Technology Translation: Modeling, Measurement and Analysis </a:t>
            </a:r>
            <a:endParaRPr lang="en-US" sz="6600" b="1" i="1" dirty="0">
              <a:solidFill>
                <a:schemeClr val="bg1"/>
              </a:solidFill>
              <a:cs typeface="Arial" charset="0"/>
            </a:endParaRPr>
          </a:p>
        </p:txBody>
      </p:sp>
      <p:pic>
        <p:nvPicPr>
          <p:cNvPr id="8" name="Picture 1" descr="super-logo-background.pdf"/>
          <p:cNvPicPr>
            <a:picLocks noChangeAspect="1"/>
          </p:cNvPicPr>
          <p:nvPr/>
        </p:nvPicPr>
        <p:blipFill>
          <a:blip r:embed="rId4">
            <a:extLst>
              <a:ext uri="{28A0092B-C50C-407E-A947-70E740481C1C}">
                <a14:useLocalDpi xmlns:a14="http://schemas.microsoft.com/office/drawing/2010/main" val="0"/>
              </a:ext>
            </a:extLst>
          </a:blip>
          <a:srcRect b="1712"/>
          <a:stretch>
            <a:fillRect/>
          </a:stretch>
        </p:blipFill>
        <p:spPr bwMode="auto">
          <a:xfrm>
            <a:off x="203615" y="259866"/>
            <a:ext cx="6590628"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p:cNvSpPr txBox="1">
            <a:spLocks noChangeArrowheads="1"/>
          </p:cNvSpPr>
          <p:nvPr/>
        </p:nvSpPr>
        <p:spPr bwMode="auto">
          <a:xfrm>
            <a:off x="5787357" y="1465127"/>
            <a:ext cx="5931062" cy="154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283" tIns="33142" rIns="66283" bIns="33142">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algn="ctr" eaLnBrk="1" hangingPunct="1"/>
            <a:r>
              <a:rPr lang="en-US" sz="3200" dirty="0">
                <a:solidFill>
                  <a:schemeClr val="bg1"/>
                </a:solidFill>
              </a:rPr>
              <a:t>Philip C. Roth, Jeremy S. Meredith, Jeffrey S. Vetter</a:t>
            </a:r>
            <a:br>
              <a:rPr lang="en-US" sz="3200" dirty="0">
                <a:solidFill>
                  <a:schemeClr val="bg1"/>
                </a:solidFill>
              </a:rPr>
            </a:br>
            <a:r>
              <a:rPr lang="en-US" sz="3200" dirty="0">
                <a:solidFill>
                  <a:schemeClr val="bg1"/>
                </a:solidFill>
              </a:rPr>
              <a:t>Oak Ridge National Laboratory</a:t>
            </a:r>
            <a:endParaRPr lang="en-US" sz="3000" b="1" i="1" dirty="0">
              <a:solidFill>
                <a:schemeClr val="bg1"/>
              </a:solidFill>
              <a:cs typeface="Arial" charset="0"/>
            </a:endParaRPr>
          </a:p>
        </p:txBody>
      </p:sp>
      <p:sp>
        <p:nvSpPr>
          <p:cNvPr id="11" name="Rectangle 10"/>
          <p:cNvSpPr>
            <a:spLocks noChangeArrowheads="1"/>
          </p:cNvSpPr>
          <p:nvPr/>
        </p:nvSpPr>
        <p:spPr bwMode="auto">
          <a:xfrm>
            <a:off x="-1" y="29285422"/>
            <a:ext cx="43891201" cy="1820053"/>
          </a:xfrm>
          <a:prstGeom prst="rect">
            <a:avLst/>
          </a:prstGeom>
          <a:solidFill>
            <a:schemeClr val="tx1"/>
          </a:solidFill>
          <a:ln w="9525">
            <a:noFill/>
            <a:miter lim="800000"/>
            <a:headEnd/>
            <a:tailEnd/>
          </a:ln>
          <a:effectLst>
            <a:outerShdw blurRad="40000" dist="23000" dir="5400000" rotWithShape="0">
              <a:srgbClr val="000000">
                <a:alpha val="34998"/>
              </a:srgbClr>
            </a:outerShdw>
          </a:effectLst>
        </p:spPr>
        <p:txBody>
          <a:bodyPr lIns="66283" tIns="33142" rIns="66283" bIns="33142" anchor="ctr"/>
          <a:lstStyle/>
          <a:p>
            <a:pPr algn="ctr" defTabSz="1936708">
              <a:defRPr/>
            </a:pPr>
            <a:endParaRPr lang="en-US">
              <a:solidFill>
                <a:srgbClr val="FFFFFF"/>
              </a:solidFill>
              <a:latin typeface="Calibri" charset="0"/>
            </a:endParaRPr>
          </a:p>
        </p:txBody>
      </p:sp>
      <p:sp>
        <p:nvSpPr>
          <p:cNvPr id="17" name="TextBox 1"/>
          <p:cNvSpPr txBox="1">
            <a:spLocks noChangeArrowheads="1"/>
          </p:cNvSpPr>
          <p:nvPr/>
        </p:nvSpPr>
        <p:spPr bwMode="auto">
          <a:xfrm>
            <a:off x="66802" y="29263828"/>
            <a:ext cx="8815942" cy="172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7619" tIns="168809" rIns="337619" bIns="168809">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eaLnBrk="1" hangingPunct="1"/>
            <a:r>
              <a:rPr lang="en-US" sz="1800" dirty="0">
                <a:solidFill>
                  <a:schemeClr val="bg1"/>
                </a:solidFill>
              </a:rPr>
              <a:t>(Partial) support for this work was provided through Scientific Discovery through Advanced Computing (</a:t>
            </a:r>
            <a:r>
              <a:rPr lang="en-US" sz="1800" dirty="0" err="1">
                <a:solidFill>
                  <a:schemeClr val="bg1"/>
                </a:solidFill>
              </a:rPr>
              <a:t>SciDAC</a:t>
            </a:r>
            <a:r>
              <a:rPr lang="en-US" sz="1800" dirty="0">
                <a:solidFill>
                  <a:schemeClr val="bg1"/>
                </a:solidFill>
              </a:rPr>
              <a:t>) program funded by U.S. Department of Energy, Office of Science, Advanced Scientific Computing Research (and Basic Energy Sciences/Biological and Environmental Research/High Energy Physics/Fusion Energy Sciences/Nuclear Physics). LLNL-POST-657319.</a:t>
            </a:r>
          </a:p>
        </p:txBody>
      </p:sp>
      <p:sp>
        <p:nvSpPr>
          <p:cNvPr id="18" name="TextBox 10"/>
          <p:cNvSpPr txBox="1">
            <a:spLocks noChangeArrowheads="1"/>
          </p:cNvSpPr>
          <p:nvPr/>
        </p:nvSpPr>
        <p:spPr bwMode="auto">
          <a:xfrm>
            <a:off x="35304469" y="29295970"/>
            <a:ext cx="8582261" cy="15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7619" tIns="168809" rIns="337619" bIns="168809">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eaLnBrk="1" hangingPunct="1"/>
            <a:r>
              <a:rPr lang="en-US" sz="1600" dirty="0">
                <a:solidFill>
                  <a:schemeClr val="bg1"/>
                </a:solidFill>
              </a:rPr>
              <a:t>(Partial) support for this work was provided through Scientific Discovery through Advanced Computing (</a:t>
            </a:r>
            <a:r>
              <a:rPr lang="en-US" sz="1600" dirty="0" err="1">
                <a:solidFill>
                  <a:schemeClr val="bg1"/>
                </a:solidFill>
              </a:rPr>
              <a:t>SciDAC</a:t>
            </a:r>
            <a:r>
              <a:rPr lang="en-US" sz="1600" dirty="0">
                <a:solidFill>
                  <a:schemeClr val="bg1"/>
                </a:solidFill>
              </a:rPr>
              <a:t>) program funded by U.S. Department of Energy, Office of Science, Advanced Scientific Computing Research (and Basic Energy Sciences/Biological and Environmental Research/High Energy Physics/Fusion Energy Sciences/Nuclear Physics) under award numbers DE-SC0006844, DESC0006947.</a:t>
            </a:r>
          </a:p>
        </p:txBody>
      </p:sp>
      <p:pic>
        <p:nvPicPr>
          <p:cNvPr id="129" name="Picture 128" descr="RGB_White-Seal_White-Mark_SC_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9225" y="364925"/>
            <a:ext cx="7041234" cy="1181921"/>
          </a:xfrm>
          <a:prstGeom prst="rect">
            <a:avLst/>
          </a:prstGeom>
        </p:spPr>
      </p:pic>
      <p:pic>
        <p:nvPicPr>
          <p:cNvPr id="121" name="Picture 1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782922" y="29538363"/>
            <a:ext cx="5758476" cy="1371600"/>
          </a:xfrm>
          <a:prstGeom prst="rect">
            <a:avLst/>
          </a:prstGeom>
        </p:spPr>
      </p:pic>
      <p:sp>
        <p:nvSpPr>
          <p:cNvPr id="239" name="Content Placeholder 2"/>
          <p:cNvSpPr txBox="1">
            <a:spLocks/>
          </p:cNvSpPr>
          <p:nvPr/>
        </p:nvSpPr>
        <p:spPr>
          <a:xfrm>
            <a:off x="-9340" y="4391846"/>
            <a:ext cx="7117228" cy="3473665"/>
          </a:xfrm>
          <a:prstGeom prst="rect">
            <a:avLst/>
          </a:prstGeom>
        </p:spPr>
        <p:txBody>
          <a:bodyPr/>
          <a:lstStyle>
            <a:lvl1pPr marL="1606692" indent="-1606692" algn="l" defTabSz="2142256" rtl="0" eaLnBrk="1" latinLnBrk="0" hangingPunct="1">
              <a:spcBef>
                <a:spcPct val="20000"/>
              </a:spcBef>
              <a:buFont typeface="Arial"/>
              <a:buChar char="•"/>
              <a:defRPr sz="15000" kern="1200">
                <a:solidFill>
                  <a:schemeClr val="tx1"/>
                </a:solidFill>
                <a:latin typeface="+mn-lt"/>
                <a:ea typeface="+mn-ea"/>
                <a:cs typeface="+mn-cs"/>
              </a:defRPr>
            </a:lvl1pPr>
            <a:lvl2pPr marL="3481167" indent="-1338910" algn="l" defTabSz="2142256" rtl="0" eaLnBrk="1" latinLnBrk="0" hangingPunct="1">
              <a:spcBef>
                <a:spcPct val="20000"/>
              </a:spcBef>
              <a:buFont typeface="Arial"/>
              <a:buChar char="–"/>
              <a:defRPr sz="13100" kern="1200">
                <a:solidFill>
                  <a:schemeClr val="tx1"/>
                </a:solidFill>
                <a:latin typeface="+mn-lt"/>
                <a:ea typeface="+mn-ea"/>
                <a:cs typeface="+mn-cs"/>
              </a:defRPr>
            </a:lvl2pPr>
            <a:lvl3pPr marL="5355640" indent="-1071128" algn="l" defTabSz="2142256" rtl="0" eaLnBrk="1" latinLnBrk="0" hangingPunct="1">
              <a:spcBef>
                <a:spcPct val="20000"/>
              </a:spcBef>
              <a:buFont typeface="Arial"/>
              <a:buChar char="•"/>
              <a:defRPr sz="11200" kern="1200">
                <a:solidFill>
                  <a:schemeClr val="tx1"/>
                </a:solidFill>
                <a:latin typeface="+mn-lt"/>
                <a:ea typeface="+mn-ea"/>
                <a:cs typeface="+mn-cs"/>
              </a:defRPr>
            </a:lvl3pPr>
            <a:lvl4pPr marL="7497896" indent="-1071128" algn="l" defTabSz="2142256" rtl="0" eaLnBrk="1" latinLnBrk="0" hangingPunct="1">
              <a:spcBef>
                <a:spcPct val="20000"/>
              </a:spcBef>
              <a:buFont typeface="Arial"/>
              <a:buChar char="–"/>
              <a:defRPr sz="9400" kern="1200">
                <a:solidFill>
                  <a:schemeClr val="tx1"/>
                </a:solidFill>
                <a:latin typeface="+mn-lt"/>
                <a:ea typeface="+mn-ea"/>
                <a:cs typeface="+mn-cs"/>
              </a:defRPr>
            </a:lvl4pPr>
            <a:lvl5pPr marL="9640153" indent="-1071128" algn="l" defTabSz="2142256" rtl="0" eaLnBrk="1" latinLnBrk="0" hangingPunct="1">
              <a:spcBef>
                <a:spcPct val="20000"/>
              </a:spcBef>
              <a:buFont typeface="Arial"/>
              <a:buChar char="»"/>
              <a:defRPr sz="9400" kern="1200">
                <a:solidFill>
                  <a:schemeClr val="tx1"/>
                </a:solidFill>
                <a:latin typeface="+mn-lt"/>
                <a:ea typeface="+mn-ea"/>
                <a:cs typeface="+mn-cs"/>
              </a:defRPr>
            </a:lvl5pPr>
            <a:lvl6pPr marL="11782409" indent="-1071128" algn="l" defTabSz="2142256" rtl="0" eaLnBrk="1" latinLnBrk="0" hangingPunct="1">
              <a:spcBef>
                <a:spcPct val="20000"/>
              </a:spcBef>
              <a:buFont typeface="Arial"/>
              <a:buChar char="•"/>
              <a:defRPr sz="9400" kern="1200">
                <a:solidFill>
                  <a:schemeClr val="tx1"/>
                </a:solidFill>
                <a:latin typeface="+mn-lt"/>
                <a:ea typeface="+mn-ea"/>
                <a:cs typeface="+mn-cs"/>
              </a:defRPr>
            </a:lvl6pPr>
            <a:lvl7pPr marL="13924664" indent="-1071128" algn="l" defTabSz="2142256" rtl="0" eaLnBrk="1" latinLnBrk="0" hangingPunct="1">
              <a:spcBef>
                <a:spcPct val="20000"/>
              </a:spcBef>
              <a:buFont typeface="Arial"/>
              <a:buChar char="•"/>
              <a:defRPr sz="9400" kern="1200">
                <a:solidFill>
                  <a:schemeClr val="tx1"/>
                </a:solidFill>
                <a:latin typeface="+mn-lt"/>
                <a:ea typeface="+mn-ea"/>
                <a:cs typeface="+mn-cs"/>
              </a:defRPr>
            </a:lvl7pPr>
            <a:lvl8pPr marL="16066921" indent="-1071128" algn="l" defTabSz="2142256" rtl="0" eaLnBrk="1" latinLnBrk="0" hangingPunct="1">
              <a:spcBef>
                <a:spcPct val="20000"/>
              </a:spcBef>
              <a:buFont typeface="Arial"/>
              <a:buChar char="•"/>
              <a:defRPr sz="9400" kern="1200">
                <a:solidFill>
                  <a:schemeClr val="tx1"/>
                </a:solidFill>
                <a:latin typeface="+mn-lt"/>
                <a:ea typeface="+mn-ea"/>
                <a:cs typeface="+mn-cs"/>
              </a:defRPr>
            </a:lvl8pPr>
            <a:lvl9pPr marL="18209177" indent="-1071128" algn="l" defTabSz="2142256" rtl="0" eaLnBrk="1" latinLnBrk="0" hangingPunct="1">
              <a:spcBef>
                <a:spcPct val="20000"/>
              </a:spcBef>
              <a:buFont typeface="Arial"/>
              <a:buChar char="•"/>
              <a:defRPr sz="9400" kern="1200">
                <a:solidFill>
                  <a:schemeClr val="tx1"/>
                </a:solidFill>
                <a:latin typeface="+mn-lt"/>
                <a:ea typeface="+mn-ea"/>
                <a:cs typeface="+mn-cs"/>
              </a:defRPr>
            </a:lvl9pPr>
          </a:lstStyle>
          <a:p>
            <a:pPr marL="228600" indent="-228600">
              <a:spcBef>
                <a:spcPts val="0"/>
              </a:spcBef>
            </a:pPr>
            <a:r>
              <a:rPr lang="en-US" sz="2400" dirty="0" smtClean="0"/>
              <a:t>The Problem</a:t>
            </a:r>
          </a:p>
          <a:p>
            <a:pPr marL="457200" lvl="1" indent="-228600">
              <a:spcBef>
                <a:spcPts val="0"/>
              </a:spcBef>
            </a:pPr>
            <a:r>
              <a:rPr lang="en-US" sz="2000" dirty="0" smtClean="0"/>
              <a:t>We want a concise way to express application communication demands</a:t>
            </a:r>
          </a:p>
          <a:p>
            <a:pPr marL="457200" lvl="1" indent="-228600">
              <a:spcBef>
                <a:spcPts val="0"/>
              </a:spcBef>
            </a:pPr>
            <a:r>
              <a:rPr lang="en-US" sz="2000" dirty="0" smtClean="0"/>
              <a:t>E.g., “3D Nearest Neighbor, broadcast, and reduce” instead of communication matrices</a:t>
            </a:r>
          </a:p>
          <a:p>
            <a:pPr marL="457200" lvl="1" indent="-228600">
              <a:spcBef>
                <a:spcPts val="0"/>
              </a:spcBef>
            </a:pPr>
            <a:r>
              <a:rPr lang="en-US" sz="2000" dirty="0" smtClean="0"/>
              <a:t>But…strong expertise needed to identify patterns from communication matrices</a:t>
            </a:r>
            <a:endParaRPr lang="en-US" sz="2000" dirty="0"/>
          </a:p>
        </p:txBody>
      </p:sp>
      <p:pic>
        <p:nvPicPr>
          <p:cNvPr id="240" name="Picture 239" descr="HPCG-com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9236" y="4504734"/>
            <a:ext cx="3035300" cy="2490631"/>
          </a:xfrm>
          <a:prstGeom prst="rect">
            <a:avLst/>
          </a:prstGeom>
          <a:ln>
            <a:noFill/>
          </a:ln>
          <a:effectLst>
            <a:outerShdw blurRad="50800" dist="38100" dir="2700000" algn="tl" rotWithShape="0">
              <a:srgbClr val="000000">
                <a:alpha val="43000"/>
              </a:srgbClr>
            </a:outerShdw>
          </a:effectLst>
        </p:spPr>
      </p:pic>
      <p:sp>
        <p:nvSpPr>
          <p:cNvPr id="241" name="Content Placeholder 2"/>
          <p:cNvSpPr txBox="1">
            <a:spLocks/>
          </p:cNvSpPr>
          <p:nvPr/>
        </p:nvSpPr>
        <p:spPr bwMode="auto">
          <a:xfrm>
            <a:off x="-1" y="6656257"/>
            <a:ext cx="11930095" cy="3021483"/>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dirty="0" smtClean="0"/>
              <a:t>Our Approach</a:t>
            </a:r>
          </a:p>
          <a:p>
            <a:pPr lvl="1">
              <a:lnSpc>
                <a:spcPct val="100000"/>
              </a:lnSpc>
              <a:spcBef>
                <a:spcPts val="0"/>
              </a:spcBef>
            </a:pPr>
            <a:r>
              <a:rPr lang="en-US" dirty="0" smtClean="0"/>
              <a:t>Automated search using a library of patterns to identify collection of parameterized patterns that best explains observed communication</a:t>
            </a:r>
          </a:p>
          <a:p>
            <a:pPr lvl="1">
              <a:lnSpc>
                <a:spcPct val="100000"/>
              </a:lnSpc>
              <a:spcBef>
                <a:spcPts val="0"/>
              </a:spcBef>
            </a:pPr>
            <a:r>
              <a:rPr lang="en-US" dirty="0" smtClean="0"/>
              <a:t>Adopts idea from astronomy’s </a:t>
            </a:r>
            <a:r>
              <a:rPr lang="en-US" i="1" dirty="0" smtClean="0"/>
              <a:t>sky subtraction</a:t>
            </a:r>
            <a:r>
              <a:rPr lang="en-US" dirty="0" smtClean="0"/>
              <a:t>: given an image, remove the known to make it easier to identify the unknown</a:t>
            </a:r>
          </a:p>
          <a:p>
            <a:pPr lvl="1">
              <a:lnSpc>
                <a:spcPct val="100000"/>
              </a:lnSpc>
              <a:spcBef>
                <a:spcPts val="0"/>
              </a:spcBef>
            </a:pPr>
            <a:r>
              <a:rPr lang="en-US" dirty="0" smtClean="0"/>
              <a:t>Input is communication matrix, e.g., as collected by the Oxbow version of </a:t>
            </a:r>
            <a:r>
              <a:rPr lang="en-US" dirty="0" err="1" smtClean="0"/>
              <a:t>mpiP</a:t>
            </a:r>
            <a:r>
              <a:rPr lang="en-US" dirty="0" smtClean="0"/>
              <a:t> (</a:t>
            </a:r>
            <a:r>
              <a:rPr lang="en-US" dirty="0" smtClean="0">
                <a:hlinkClick r:id="rId9"/>
              </a:rPr>
              <a:t>http://oxbow.ornl.gov</a:t>
            </a:r>
            <a:r>
              <a:rPr lang="en-US" dirty="0" smtClean="0"/>
              <a:t>)</a:t>
            </a:r>
          </a:p>
          <a:p>
            <a:pPr lvl="1">
              <a:lnSpc>
                <a:spcPct val="100000"/>
              </a:lnSpc>
              <a:spcBef>
                <a:spcPts val="0"/>
              </a:spcBef>
            </a:pPr>
            <a:r>
              <a:rPr lang="en-US" dirty="0" smtClean="0"/>
              <a:t>Each search step involves recognizing a pattern, scaling the recognized pattern as large as possible, and removing the scaled pattern to produce a communication matrix containing as-yet-unrecognized communication behavior</a:t>
            </a:r>
          </a:p>
        </p:txBody>
      </p:sp>
      <p:pic>
        <p:nvPicPr>
          <p:cNvPr id="242" name="Picture 241" descr="oxbow-4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4726" y="6484582"/>
            <a:ext cx="510783" cy="510783"/>
          </a:xfrm>
          <a:prstGeom prst="rect">
            <a:avLst/>
          </a:prstGeom>
        </p:spPr>
      </p:pic>
      <p:grpSp>
        <p:nvGrpSpPr>
          <p:cNvPr id="243" name="Group 242"/>
          <p:cNvGrpSpPr/>
          <p:nvPr/>
        </p:nvGrpSpPr>
        <p:grpSpPr>
          <a:xfrm>
            <a:off x="2109681" y="9677740"/>
            <a:ext cx="7778702" cy="2459519"/>
            <a:chOff x="335141" y="8523329"/>
            <a:chExt cx="7778702" cy="2459519"/>
          </a:xfrm>
        </p:grpSpPr>
        <p:pic>
          <p:nvPicPr>
            <p:cNvPr id="244" name="Picture 243" descr="pex_m_00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141" y="8523329"/>
              <a:ext cx="2222270" cy="2441461"/>
            </a:xfrm>
            <a:prstGeom prst="rect">
              <a:avLst/>
            </a:prstGeom>
          </p:spPr>
        </p:pic>
        <p:pic>
          <p:nvPicPr>
            <p:cNvPr id="245" name="Picture 244" descr="pex_p_00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9383" y="8524750"/>
              <a:ext cx="2226938" cy="2446591"/>
            </a:xfrm>
            <a:prstGeom prst="rect">
              <a:avLst/>
            </a:prstGeom>
          </p:spPr>
        </p:pic>
        <p:pic>
          <p:nvPicPr>
            <p:cNvPr id="246" name="Picture 245" descr="pex_resul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8402" y="8527250"/>
              <a:ext cx="2235441" cy="2455598"/>
            </a:xfrm>
            <a:prstGeom prst="rect">
              <a:avLst/>
            </a:prstGeom>
          </p:spPr>
        </p:pic>
        <p:sp>
          <p:nvSpPr>
            <p:cNvPr id="247" name="TextBox 246"/>
            <p:cNvSpPr txBox="1"/>
            <p:nvPr/>
          </p:nvSpPr>
          <p:spPr>
            <a:xfrm>
              <a:off x="2667745" y="9397521"/>
              <a:ext cx="264906" cy="600164"/>
            </a:xfrm>
            <a:prstGeom prst="rect">
              <a:avLst/>
            </a:prstGeom>
            <a:noFill/>
          </p:spPr>
          <p:txBody>
            <a:bodyPr wrap="square" rtlCol="0">
              <a:spAutoFit/>
            </a:bodyPr>
            <a:lstStyle/>
            <a:p>
              <a:pPr algn="ctr">
                <a:lnSpc>
                  <a:spcPct val="90000"/>
                </a:lnSpc>
              </a:pPr>
              <a:r>
                <a:rPr lang="en-US" sz="3600" dirty="0"/>
                <a:t>-</a:t>
              </a:r>
              <a:endParaRPr lang="en-US" sz="3600" dirty="0" smtClean="0"/>
            </a:p>
          </p:txBody>
        </p:sp>
        <p:sp>
          <p:nvSpPr>
            <p:cNvPr id="248" name="TextBox 247"/>
            <p:cNvSpPr txBox="1"/>
            <p:nvPr/>
          </p:nvSpPr>
          <p:spPr>
            <a:xfrm>
              <a:off x="5383352" y="9463137"/>
              <a:ext cx="355608" cy="600164"/>
            </a:xfrm>
            <a:prstGeom prst="rect">
              <a:avLst/>
            </a:prstGeom>
            <a:noFill/>
          </p:spPr>
          <p:txBody>
            <a:bodyPr wrap="square" rtlCol="0">
              <a:spAutoFit/>
            </a:bodyPr>
            <a:lstStyle/>
            <a:p>
              <a:pPr algn="ctr">
                <a:lnSpc>
                  <a:spcPct val="90000"/>
                </a:lnSpc>
              </a:pPr>
              <a:r>
                <a:rPr lang="en-US" sz="3600" dirty="0" smtClean="0"/>
                <a:t>=</a:t>
              </a:r>
            </a:p>
          </p:txBody>
        </p:sp>
      </p:grpSp>
      <p:sp>
        <p:nvSpPr>
          <p:cNvPr id="249" name="TextBox 248"/>
          <p:cNvSpPr txBox="1"/>
          <p:nvPr/>
        </p:nvSpPr>
        <p:spPr>
          <a:xfrm>
            <a:off x="1226557" y="12186296"/>
            <a:ext cx="9544950" cy="539635"/>
          </a:xfrm>
          <a:prstGeom prst="rect">
            <a:avLst/>
          </a:prstGeom>
          <a:noFill/>
        </p:spPr>
        <p:txBody>
          <a:bodyPr wrap="square" rtlCol="0">
            <a:spAutoFit/>
          </a:bodyPr>
          <a:lstStyle/>
          <a:p>
            <a:pPr>
              <a:lnSpc>
                <a:spcPct val="90000"/>
              </a:lnSpc>
            </a:pPr>
            <a:r>
              <a:rPr lang="en-US" sz="1600" i="1" dirty="0" smtClean="0"/>
              <a:t>Recognizing and removing the contribution of a 2D nearest neighbor pattern in a synthetic communication matrix.  This represents </a:t>
            </a:r>
            <a:r>
              <a:rPr lang="en-US" sz="1600" b="1" i="1" dirty="0" smtClean="0"/>
              <a:t>one step</a:t>
            </a:r>
            <a:r>
              <a:rPr lang="en-US" sz="1600" i="1" dirty="0" smtClean="0"/>
              <a:t> in a search-based approach.</a:t>
            </a:r>
          </a:p>
        </p:txBody>
      </p:sp>
      <p:pic>
        <p:nvPicPr>
          <p:cNvPr id="250" name="Picture 249" descr="pex_results_tree_subset.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5155" y="12558006"/>
            <a:ext cx="6143937" cy="4506446"/>
          </a:xfrm>
          <a:prstGeom prst="rect">
            <a:avLst/>
          </a:prstGeom>
        </p:spPr>
      </p:pic>
      <p:sp>
        <p:nvSpPr>
          <p:cNvPr id="251" name="Content Placeholder 2"/>
          <p:cNvSpPr txBox="1">
            <a:spLocks/>
          </p:cNvSpPr>
          <p:nvPr/>
        </p:nvSpPr>
        <p:spPr bwMode="auto">
          <a:xfrm>
            <a:off x="-9340" y="12756238"/>
            <a:ext cx="4954496" cy="3821703"/>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dirty="0" smtClean="0"/>
              <a:t>Search Results Tree</a:t>
            </a:r>
          </a:p>
          <a:p>
            <a:pPr lvl="1">
              <a:lnSpc>
                <a:spcPct val="100000"/>
              </a:lnSpc>
              <a:spcBef>
                <a:spcPts val="0"/>
              </a:spcBef>
            </a:pPr>
            <a:r>
              <a:rPr lang="en-US" dirty="0" smtClean="0"/>
              <a:t>Communication matrices at nodes</a:t>
            </a:r>
          </a:p>
          <a:p>
            <a:pPr lvl="2">
              <a:lnSpc>
                <a:spcPct val="100000"/>
              </a:lnSpc>
              <a:spcBef>
                <a:spcPts val="0"/>
              </a:spcBef>
            </a:pPr>
            <a:r>
              <a:rPr lang="en-US" dirty="0" smtClean="0"/>
              <a:t>Initial communication matrix associated with tree root</a:t>
            </a:r>
          </a:p>
          <a:p>
            <a:pPr lvl="1">
              <a:lnSpc>
                <a:spcPct val="100000"/>
              </a:lnSpc>
              <a:spcBef>
                <a:spcPts val="0"/>
              </a:spcBef>
            </a:pPr>
            <a:r>
              <a:rPr lang="en-US" dirty="0" smtClean="0"/>
              <a:t>Recognized, parameterized patterns label edges</a:t>
            </a:r>
          </a:p>
          <a:p>
            <a:pPr lvl="1">
              <a:lnSpc>
                <a:spcPct val="100000"/>
              </a:lnSpc>
              <a:spcBef>
                <a:spcPts val="0"/>
              </a:spcBef>
            </a:pPr>
            <a:r>
              <a:rPr lang="en-US" dirty="0" smtClean="0"/>
              <a:t>Child node’s matrix is result of subtracting recognized pattern from parent’s matrix</a:t>
            </a:r>
          </a:p>
          <a:p>
            <a:pPr lvl="1">
              <a:lnSpc>
                <a:spcPct val="100000"/>
              </a:lnSpc>
              <a:spcBef>
                <a:spcPts val="0"/>
              </a:spcBef>
            </a:pPr>
            <a:r>
              <a:rPr lang="en-US" dirty="0" smtClean="0"/>
              <a:t>When child node is added to tree, recursively apply search starting at the child</a:t>
            </a:r>
          </a:p>
        </p:txBody>
      </p:sp>
      <p:sp>
        <p:nvSpPr>
          <p:cNvPr id="252" name="TextBox 251"/>
          <p:cNvSpPr txBox="1"/>
          <p:nvPr/>
        </p:nvSpPr>
        <p:spPr>
          <a:xfrm>
            <a:off x="8882744" y="14519139"/>
            <a:ext cx="2359725" cy="2090829"/>
          </a:xfrm>
          <a:prstGeom prst="rect">
            <a:avLst/>
          </a:prstGeom>
          <a:noFill/>
        </p:spPr>
        <p:txBody>
          <a:bodyPr wrap="square" rtlCol="0">
            <a:spAutoFit/>
          </a:bodyPr>
          <a:lstStyle/>
          <a:p>
            <a:pPr>
              <a:lnSpc>
                <a:spcPct val="90000"/>
              </a:lnSpc>
            </a:pPr>
            <a:r>
              <a:rPr lang="en-US" sz="1600" i="1" dirty="0" smtClean="0"/>
              <a:t>Search results tree for synthetic communication matrix.  Nodes are labeled with residual of associated communication matrix.  Triangles indicate portions of the tree that are elided for space.</a:t>
            </a:r>
          </a:p>
        </p:txBody>
      </p:sp>
      <p:sp>
        <p:nvSpPr>
          <p:cNvPr id="253" name="Content Placeholder 3"/>
          <p:cNvSpPr txBox="1">
            <a:spLocks/>
          </p:cNvSpPr>
          <p:nvPr/>
        </p:nvSpPr>
        <p:spPr>
          <a:xfrm>
            <a:off x="11242470" y="4324281"/>
            <a:ext cx="10669793" cy="2400657"/>
          </a:xfrm>
          <a:prstGeom prst="rect">
            <a:avLst/>
          </a:prstGeom>
        </p:spPr>
        <p:txBody>
          <a:bodyPr vert="horz" lIns="182880" tIns="91440" rIns="182880" bIns="91440" rtlCol="0" anchor="ctr">
            <a:spAutoFit/>
          </a:bodyPr>
          <a:lstStyle>
            <a:defPPr>
              <a:defRPr lang="en-US"/>
            </a:defPPr>
            <a:lvl1pPr marL="0" algn="l" defTabSz="2142302" rtl="0" eaLnBrk="1" latinLnBrk="0" hangingPunct="1">
              <a:defRPr sz="5600" kern="1200">
                <a:solidFill>
                  <a:schemeClr val="tx1">
                    <a:tint val="75000"/>
                  </a:schemeClr>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a:lstStyle>
          <a:p>
            <a:pPr marL="228600" indent="-228600">
              <a:buFont typeface="Arial"/>
              <a:buChar char="•"/>
            </a:pPr>
            <a:r>
              <a:rPr lang="en-US" sz="2400" dirty="0" smtClean="0"/>
              <a:t>Output</a:t>
            </a:r>
          </a:p>
          <a:p>
            <a:pPr marL="571500" lvl="1" indent="-342900">
              <a:buFont typeface="Lucida Grande"/>
              <a:buChar char="-"/>
            </a:pPr>
            <a:r>
              <a:rPr lang="en-US" sz="2000" i="1" dirty="0" smtClean="0"/>
              <a:t>Residual</a:t>
            </a:r>
            <a:r>
              <a:rPr lang="en-US" sz="2000" dirty="0" smtClean="0"/>
              <a:t> of matrix is total amount of communication volume represented in matrix</a:t>
            </a:r>
          </a:p>
          <a:p>
            <a:pPr marL="571500" lvl="1" indent="-342900">
              <a:buFont typeface="Lucida Grande"/>
              <a:buChar char="-"/>
            </a:pPr>
            <a:r>
              <a:rPr lang="en-US" sz="2000" dirty="0" smtClean="0"/>
              <a:t>When search completes, path from root to leaf with smallest residual indicates collection of patterns that best explain original matrix (</a:t>
            </a:r>
            <a:r>
              <a:rPr lang="en-US" sz="2000" dirty="0" smtClean="0">
                <a:solidFill>
                  <a:srgbClr val="FF0000"/>
                </a:solidFill>
              </a:rPr>
              <a:t>red</a:t>
            </a:r>
            <a:r>
              <a:rPr lang="en-US" sz="2000" dirty="0" smtClean="0"/>
              <a:t> </a:t>
            </a:r>
            <a:r>
              <a:rPr lang="en-US" sz="2000" dirty="0" smtClean="0">
                <a:solidFill>
                  <a:srgbClr val="FF0000"/>
                </a:solidFill>
              </a:rPr>
              <a:t>path</a:t>
            </a:r>
            <a:r>
              <a:rPr lang="en-US" sz="2000" dirty="0" smtClean="0"/>
              <a:t> in example search results tree)</a:t>
            </a:r>
          </a:p>
          <a:p>
            <a:pPr marL="571500" lvl="1" indent="-342900">
              <a:buFont typeface="Lucida Grande"/>
              <a:buChar char="-"/>
            </a:pPr>
            <a:r>
              <a:rPr lang="en-US" sz="2000" dirty="0" smtClean="0"/>
              <a:t>Output from the automated search is a list of parameterized patterns that best explain input communication matrix</a:t>
            </a:r>
          </a:p>
          <a:p>
            <a:pPr marL="571500" lvl="1" indent="-342900">
              <a:buFont typeface="Lucida Grande"/>
              <a:buChar char="-"/>
            </a:pPr>
            <a:r>
              <a:rPr lang="en-US" sz="2000" dirty="0" smtClean="0"/>
              <a:t>Output is trivially converted into expression with parameterized patterns as terms, e.g.:</a:t>
            </a:r>
          </a:p>
        </p:txBody>
      </p:sp>
      <p:pic>
        <p:nvPicPr>
          <p:cNvPr id="254" name="Picture 253" descr="lammps-expr.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17325" y="6724938"/>
            <a:ext cx="4076669" cy="1608019"/>
          </a:xfrm>
          <a:prstGeom prst="rect">
            <a:avLst/>
          </a:prstGeom>
        </p:spPr>
      </p:pic>
      <p:sp>
        <p:nvSpPr>
          <p:cNvPr id="255" name="Content Placeholder 3"/>
          <p:cNvSpPr txBox="1">
            <a:spLocks/>
          </p:cNvSpPr>
          <p:nvPr/>
        </p:nvSpPr>
        <p:spPr bwMode="auto">
          <a:xfrm>
            <a:off x="12454019" y="13069953"/>
            <a:ext cx="9551532" cy="2898372"/>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dirty="0" smtClean="0"/>
              <a:t>Pilot implementation</a:t>
            </a:r>
          </a:p>
          <a:p>
            <a:pPr lvl="1">
              <a:lnSpc>
                <a:spcPct val="100000"/>
              </a:lnSpc>
              <a:spcBef>
                <a:spcPts val="0"/>
              </a:spcBef>
            </a:pPr>
            <a:r>
              <a:rPr lang="en-US" dirty="0" smtClean="0"/>
              <a:t>Python-based using </a:t>
            </a:r>
            <a:r>
              <a:rPr lang="en-US" dirty="0" err="1" smtClean="0"/>
              <a:t>NumPy</a:t>
            </a:r>
            <a:r>
              <a:rPr lang="en-US" dirty="0" smtClean="0"/>
              <a:t> and </a:t>
            </a:r>
            <a:r>
              <a:rPr lang="en-US" dirty="0" err="1" smtClean="0"/>
              <a:t>SciPy</a:t>
            </a:r>
            <a:r>
              <a:rPr lang="en-US" dirty="0"/>
              <a:t> </a:t>
            </a:r>
            <a:r>
              <a:rPr lang="en-US" dirty="0" smtClean="0"/>
              <a:t>matrix support</a:t>
            </a:r>
          </a:p>
          <a:p>
            <a:pPr lvl="1">
              <a:lnSpc>
                <a:spcPct val="100000"/>
              </a:lnSpc>
              <a:spcBef>
                <a:spcPts val="0"/>
              </a:spcBef>
            </a:pPr>
            <a:r>
              <a:rPr lang="en-US" dirty="0" smtClean="0"/>
              <a:t>Pattern recognizers/generators are Python classes</a:t>
            </a:r>
          </a:p>
          <a:p>
            <a:pPr lvl="2">
              <a:lnSpc>
                <a:spcPct val="100000"/>
              </a:lnSpc>
              <a:spcBef>
                <a:spcPts val="0"/>
              </a:spcBef>
            </a:pPr>
            <a:r>
              <a:rPr lang="en-US" dirty="0" smtClean="0"/>
              <a:t>Many-to-many</a:t>
            </a:r>
          </a:p>
          <a:p>
            <a:pPr lvl="2">
              <a:lnSpc>
                <a:spcPct val="100000"/>
              </a:lnSpc>
              <a:spcBef>
                <a:spcPts val="0"/>
              </a:spcBef>
            </a:pPr>
            <a:r>
              <a:rPr lang="en-US" dirty="0" smtClean="0"/>
              <a:t>Broadcast</a:t>
            </a:r>
          </a:p>
          <a:p>
            <a:pPr lvl="2">
              <a:lnSpc>
                <a:spcPct val="100000"/>
              </a:lnSpc>
              <a:spcBef>
                <a:spcPts val="0"/>
              </a:spcBef>
            </a:pPr>
            <a:r>
              <a:rPr lang="en-US" dirty="0" smtClean="0"/>
              <a:t>Reduce</a:t>
            </a:r>
          </a:p>
          <a:p>
            <a:pPr lvl="2">
              <a:lnSpc>
                <a:spcPct val="100000"/>
              </a:lnSpc>
              <a:spcBef>
                <a:spcPts val="0"/>
              </a:spcBef>
            </a:pPr>
            <a:r>
              <a:rPr lang="en-US" dirty="0" smtClean="0"/>
              <a:t>2D Nearest Neighbor</a:t>
            </a:r>
          </a:p>
          <a:p>
            <a:pPr lvl="2">
              <a:lnSpc>
                <a:spcPct val="100000"/>
              </a:lnSpc>
              <a:spcBef>
                <a:spcPts val="0"/>
              </a:spcBef>
            </a:pPr>
            <a:r>
              <a:rPr lang="en-US" dirty="0" smtClean="0"/>
              <a:t>3D Nearest Neighbor</a:t>
            </a:r>
          </a:p>
          <a:p>
            <a:pPr lvl="2">
              <a:lnSpc>
                <a:spcPct val="100000"/>
              </a:lnSpc>
              <a:spcBef>
                <a:spcPts val="0"/>
              </a:spcBef>
            </a:pPr>
            <a:r>
              <a:rPr lang="en-US" dirty="0" smtClean="0"/>
              <a:t>3D </a:t>
            </a:r>
            <a:r>
              <a:rPr lang="en-US" dirty="0" err="1" smtClean="0"/>
              <a:t>Wavefront</a:t>
            </a:r>
            <a:r>
              <a:rPr lang="en-US" dirty="0" smtClean="0"/>
              <a:t> (sweep) from a corner</a:t>
            </a:r>
          </a:p>
          <a:p>
            <a:pPr lvl="2">
              <a:lnSpc>
                <a:spcPct val="100000"/>
              </a:lnSpc>
              <a:spcBef>
                <a:spcPts val="0"/>
              </a:spcBef>
            </a:pPr>
            <a:r>
              <a:rPr lang="en-US" dirty="0" smtClean="0"/>
              <a:t>Random (generate only)</a:t>
            </a:r>
          </a:p>
        </p:txBody>
      </p:sp>
      <p:sp>
        <p:nvSpPr>
          <p:cNvPr id="256" name="Content Placeholder 3"/>
          <p:cNvSpPr txBox="1">
            <a:spLocks/>
          </p:cNvSpPr>
          <p:nvPr/>
        </p:nvSpPr>
        <p:spPr bwMode="auto">
          <a:xfrm>
            <a:off x="11242470" y="8332957"/>
            <a:ext cx="10669793" cy="1482600"/>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dirty="0" smtClean="0"/>
              <a:t>Example: LAMMPS</a:t>
            </a:r>
          </a:p>
          <a:p>
            <a:pPr lvl="1">
              <a:lnSpc>
                <a:spcPct val="100000"/>
              </a:lnSpc>
              <a:spcBef>
                <a:spcPts val="0"/>
              </a:spcBef>
            </a:pPr>
            <a:r>
              <a:rPr lang="en-US" dirty="0" smtClean="0"/>
              <a:t>Communication matrix collected using Oxbow’s </a:t>
            </a:r>
            <a:r>
              <a:rPr lang="en-US" dirty="0" err="1" smtClean="0"/>
              <a:t>mpiP</a:t>
            </a:r>
            <a:r>
              <a:rPr lang="en-US" dirty="0" smtClean="0"/>
              <a:t> for 96-process LAMMPS run of EAM benchmark on </a:t>
            </a:r>
            <a:r>
              <a:rPr lang="en-US" dirty="0" err="1" smtClean="0"/>
              <a:t>Keeneland</a:t>
            </a:r>
            <a:r>
              <a:rPr lang="en-US" dirty="0" smtClean="0"/>
              <a:t> Initial Delivery System</a:t>
            </a:r>
          </a:p>
          <a:p>
            <a:pPr lvl="1">
              <a:lnSpc>
                <a:spcPct val="100000"/>
              </a:lnSpc>
              <a:spcBef>
                <a:spcPts val="0"/>
              </a:spcBef>
            </a:pPr>
            <a:r>
              <a:rPr lang="en-US" dirty="0" smtClean="0"/>
              <a:t>Basically a 3D Nearest Neighbor pattern, but detected as imperfect (red circle in last figure)</a:t>
            </a:r>
          </a:p>
        </p:txBody>
      </p:sp>
      <p:pic>
        <p:nvPicPr>
          <p:cNvPr id="257" name="Picture 256" descr="LAMMPS_ori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96367" y="10254240"/>
            <a:ext cx="2760631" cy="2679700"/>
          </a:xfrm>
          <a:prstGeom prst="rect">
            <a:avLst/>
          </a:prstGeom>
        </p:spPr>
      </p:pic>
      <p:pic>
        <p:nvPicPr>
          <p:cNvPr id="258" name="Picture 257" descr="LAMMPS_m_001.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842191" y="10321495"/>
            <a:ext cx="2768599" cy="2687435"/>
          </a:xfrm>
          <a:prstGeom prst="rect">
            <a:avLst/>
          </a:prstGeom>
        </p:spPr>
      </p:pic>
      <p:pic>
        <p:nvPicPr>
          <p:cNvPr id="259" name="Picture 258" descr="LAMMPS_m_002.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814662" y="10321495"/>
            <a:ext cx="2768599" cy="2687435"/>
          </a:xfrm>
          <a:prstGeom prst="rect">
            <a:avLst/>
          </a:prstGeom>
        </p:spPr>
      </p:pic>
      <p:pic>
        <p:nvPicPr>
          <p:cNvPr id="260" name="Picture 259" descr="LAMMPS_m_003.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993344" y="11761988"/>
            <a:ext cx="2743199" cy="2662779"/>
          </a:xfrm>
          <a:prstGeom prst="rect">
            <a:avLst/>
          </a:prstGeom>
        </p:spPr>
      </p:pic>
      <p:sp>
        <p:nvSpPr>
          <p:cNvPr id="261" name="TextBox 260"/>
          <p:cNvSpPr txBox="1"/>
          <p:nvPr/>
        </p:nvSpPr>
        <p:spPr>
          <a:xfrm>
            <a:off x="11959581" y="10122087"/>
            <a:ext cx="1385445" cy="289823"/>
          </a:xfrm>
          <a:prstGeom prst="rect">
            <a:avLst/>
          </a:prstGeom>
          <a:noFill/>
        </p:spPr>
        <p:txBody>
          <a:bodyPr wrap="none" rtlCol="0">
            <a:spAutoFit/>
          </a:bodyPr>
          <a:lstStyle/>
          <a:p>
            <a:pPr>
              <a:lnSpc>
                <a:spcPct val="90000"/>
              </a:lnSpc>
            </a:pPr>
            <a:r>
              <a:rPr lang="en-US" sz="1400" i="1" dirty="0" smtClean="0"/>
              <a:t>Original matrix</a:t>
            </a:r>
          </a:p>
        </p:txBody>
      </p:sp>
      <p:sp>
        <p:nvSpPr>
          <p:cNvPr id="262" name="TextBox 261"/>
          <p:cNvSpPr txBox="1"/>
          <p:nvPr/>
        </p:nvSpPr>
        <p:spPr>
          <a:xfrm>
            <a:off x="15105404" y="10150708"/>
            <a:ext cx="2233947" cy="289823"/>
          </a:xfrm>
          <a:prstGeom prst="rect">
            <a:avLst/>
          </a:prstGeom>
          <a:noFill/>
        </p:spPr>
        <p:txBody>
          <a:bodyPr wrap="none" rtlCol="0">
            <a:spAutoFit/>
          </a:bodyPr>
          <a:lstStyle/>
          <a:p>
            <a:pPr>
              <a:lnSpc>
                <a:spcPct val="90000"/>
              </a:lnSpc>
            </a:pPr>
            <a:r>
              <a:rPr lang="en-US" sz="1400" i="1" dirty="0" smtClean="0"/>
              <a:t>After removing broadcast</a:t>
            </a:r>
          </a:p>
        </p:txBody>
      </p:sp>
      <p:sp>
        <p:nvSpPr>
          <p:cNvPr id="263" name="TextBox 262"/>
          <p:cNvSpPr txBox="1"/>
          <p:nvPr/>
        </p:nvSpPr>
        <p:spPr>
          <a:xfrm>
            <a:off x="18077875" y="10148453"/>
            <a:ext cx="1994448" cy="289823"/>
          </a:xfrm>
          <a:prstGeom prst="rect">
            <a:avLst/>
          </a:prstGeom>
          <a:noFill/>
        </p:spPr>
        <p:txBody>
          <a:bodyPr wrap="none" rtlCol="0">
            <a:spAutoFit/>
          </a:bodyPr>
          <a:lstStyle/>
          <a:p>
            <a:pPr>
              <a:lnSpc>
                <a:spcPct val="90000"/>
              </a:lnSpc>
            </a:pPr>
            <a:r>
              <a:rPr lang="en-US" sz="1400" i="1" dirty="0" smtClean="0"/>
              <a:t>After removing reduce</a:t>
            </a:r>
          </a:p>
        </p:txBody>
      </p:sp>
      <p:sp>
        <p:nvSpPr>
          <p:cNvPr id="264" name="TextBox 263"/>
          <p:cNvSpPr txBox="1"/>
          <p:nvPr/>
        </p:nvSpPr>
        <p:spPr>
          <a:xfrm>
            <a:off x="19589182" y="14362992"/>
            <a:ext cx="1959286" cy="871521"/>
          </a:xfrm>
          <a:prstGeom prst="rect">
            <a:avLst/>
          </a:prstGeom>
          <a:noFill/>
        </p:spPr>
        <p:txBody>
          <a:bodyPr wrap="square" rtlCol="0">
            <a:spAutoFit/>
          </a:bodyPr>
          <a:lstStyle/>
          <a:p>
            <a:pPr>
              <a:lnSpc>
                <a:spcPct val="90000"/>
              </a:lnSpc>
            </a:pPr>
            <a:r>
              <a:rPr lang="en-US" sz="1400" i="1" dirty="0" smtClean="0"/>
              <a:t>After removing 3D nearest neighbor, dimensions (4,4,6), periodic </a:t>
            </a:r>
          </a:p>
        </p:txBody>
      </p:sp>
      <p:sp>
        <p:nvSpPr>
          <p:cNvPr id="265" name="Title 1"/>
          <p:cNvSpPr txBox="1">
            <a:spLocks/>
          </p:cNvSpPr>
          <p:nvPr/>
        </p:nvSpPr>
        <p:spPr>
          <a:xfrm>
            <a:off x="277449" y="3404624"/>
            <a:ext cx="21488400" cy="914400"/>
          </a:xfrm>
          <a:prstGeom prst="rect">
            <a:avLst/>
          </a:prstGeom>
          <a:solidFill>
            <a:srgbClr val="4B8989"/>
          </a:solidFill>
          <a:ln>
            <a:noFill/>
          </a:ln>
        </p:spPr>
        <p:txBody>
          <a:bodyPr lIns="0" tIns="0" rIns="0" bIns="0" anchor="ctr" anchorCtr="1">
            <a:normAutofit/>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Automated Characterization of Message Passing Application Communication Patterns</a:t>
            </a:r>
            <a:endParaRPr lang="en-US" sz="4800" dirty="0"/>
          </a:p>
        </p:txBody>
      </p:sp>
      <p:sp>
        <p:nvSpPr>
          <p:cNvPr id="269" name="Title 1"/>
          <p:cNvSpPr txBox="1">
            <a:spLocks/>
          </p:cNvSpPr>
          <p:nvPr/>
        </p:nvSpPr>
        <p:spPr>
          <a:xfrm>
            <a:off x="22153210" y="3452298"/>
            <a:ext cx="21488400" cy="914400"/>
          </a:xfrm>
          <a:prstGeom prst="rect">
            <a:avLst/>
          </a:prstGeom>
          <a:solidFill>
            <a:srgbClr val="4B8989"/>
          </a:solidFill>
          <a:ln>
            <a:noFill/>
          </a:ln>
        </p:spPr>
        <p:txBody>
          <a:bodyPr lIns="0" tIns="0" rIns="0" bIns="0" anchor="ctr" anchorCtr="1">
            <a:normAutofit/>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Empirical Roofline Toolkit</a:t>
            </a:r>
            <a:endParaRPr lang="en-US" sz="4800" dirty="0"/>
          </a:p>
        </p:txBody>
      </p:sp>
      <p:sp>
        <p:nvSpPr>
          <p:cNvPr id="270" name="TextBox 269"/>
          <p:cNvSpPr txBox="1"/>
          <p:nvPr/>
        </p:nvSpPr>
        <p:spPr>
          <a:xfrm>
            <a:off x="32924432" y="4597560"/>
            <a:ext cx="10649985" cy="6705600"/>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Beyond the Textbook Roofline Model</a:t>
            </a:r>
          </a:p>
          <a:p>
            <a:pPr marL="274320" indent="-274320">
              <a:spcAft>
                <a:spcPts val="1000"/>
              </a:spcAft>
              <a:buSzPct val="100000"/>
              <a:buFont typeface="Wingdings" charset="2"/>
              <a:buChar char="v"/>
            </a:pPr>
            <a:r>
              <a:rPr lang="en-US" sz="2000" dirty="0" smtClean="0">
                <a:latin typeface="Arial"/>
                <a:cs typeface="Arial"/>
              </a:rPr>
              <a:t>Nominally, Roofline is a throughput-oriented (streaming) performance model on a single level of memory or cache.</a:t>
            </a:r>
          </a:p>
          <a:p>
            <a:pPr marL="274320" indent="-274320">
              <a:spcAft>
                <a:spcPts val="1000"/>
              </a:spcAft>
              <a:buSzPct val="100000"/>
              <a:buFont typeface="Wingdings" charset="2"/>
              <a:buChar char="v"/>
            </a:pPr>
            <a:r>
              <a:rPr lang="en-US" sz="2000" dirty="0" smtClean="0">
                <a:latin typeface="Arial"/>
                <a:cs typeface="Arial"/>
              </a:rPr>
              <a:t>In reality, architectures have multiple levels of memory and applications have hierarchical working sets.</a:t>
            </a:r>
          </a:p>
          <a:p>
            <a:pPr marL="274320" indent="-274320">
              <a:spcAft>
                <a:spcPts val="1000"/>
              </a:spcAft>
              <a:buSzPct val="100000"/>
              <a:buFont typeface="Wingdings" charset="2"/>
              <a:buChar char="v"/>
            </a:pPr>
            <a:r>
              <a:rPr lang="en-US" sz="2000" dirty="0" smtClean="0">
                <a:latin typeface="Arial"/>
                <a:cs typeface="Arial"/>
              </a:rPr>
              <a:t>Thus, reuse, bandwidth, and working set sizes are important metrics in understanding performance. </a:t>
            </a:r>
          </a:p>
          <a:p>
            <a:pPr marL="274320" indent="-274320">
              <a:spcAft>
                <a:spcPts val="1000"/>
              </a:spcAft>
              <a:buSzPct val="100000"/>
              <a:buFont typeface="Wingdings" charset="2"/>
              <a:buChar char="v"/>
            </a:pPr>
            <a:r>
              <a:rPr lang="en-US" sz="2000" dirty="0" smtClean="0">
                <a:latin typeface="Arial"/>
                <a:cs typeface="Arial"/>
              </a:rPr>
              <a:t>Expanded Roofline to capture </a:t>
            </a:r>
            <a:r>
              <a:rPr lang="en-US" sz="2000" b="1" dirty="0" smtClean="0">
                <a:solidFill>
                  <a:srgbClr val="0000FF"/>
                </a:solidFill>
                <a:latin typeface="Arial"/>
                <a:cs typeface="Arial"/>
              </a:rPr>
              <a:t>performance on a two-level memory as a function of reuse and working set size…</a:t>
            </a:r>
            <a:endParaRPr lang="en-US" sz="2000" dirty="0" smtClean="0">
              <a:latin typeface="Arial"/>
              <a:cs typeface="Arial"/>
            </a:endParaRPr>
          </a:p>
          <a:p>
            <a:pPr marL="685800" lvl="2" indent="-228600">
              <a:spcAft>
                <a:spcPts val="500"/>
              </a:spcAft>
              <a:buSzPct val="100000"/>
              <a:buFont typeface="Wingdings" charset="2"/>
              <a:buChar char="§"/>
            </a:pPr>
            <a:r>
              <a:rPr lang="en-US" sz="1500" dirty="0" smtClean="0">
                <a:latin typeface="Arial"/>
                <a:cs typeface="Arial"/>
              </a:rPr>
              <a:t>GPU performance is highly dependent on use of shared vs. cache (application writer must choose implementation on kernel by kernel basis).</a:t>
            </a:r>
          </a:p>
          <a:p>
            <a:pPr marL="685800" lvl="2" indent="-228600">
              <a:spcAft>
                <a:spcPts val="500"/>
              </a:spcAft>
              <a:buSzPct val="100000"/>
              <a:buFont typeface="Wingdings" charset="2"/>
              <a:buChar char="§"/>
            </a:pPr>
            <a:r>
              <a:rPr lang="en-US" sz="1500" dirty="0" smtClean="0">
                <a:latin typeface="Arial"/>
                <a:cs typeface="Arial"/>
              </a:rPr>
              <a:t>CPUs are much faster than </a:t>
            </a:r>
            <a:r>
              <a:rPr lang="en-US" sz="1500" dirty="0" err="1" smtClean="0">
                <a:latin typeface="Arial"/>
                <a:cs typeface="Arial"/>
              </a:rPr>
              <a:t>GPUs</a:t>
            </a:r>
            <a:r>
              <a:rPr lang="en-US" sz="1500" dirty="0" smtClean="0">
                <a:latin typeface="Arial"/>
                <a:cs typeface="Arial"/>
              </a:rPr>
              <a:t> in some regions…</a:t>
            </a:r>
          </a:p>
        </p:txBody>
      </p:sp>
      <p:cxnSp>
        <p:nvCxnSpPr>
          <p:cNvPr id="271" name="Straight Connector 270"/>
          <p:cNvCxnSpPr/>
          <p:nvPr/>
        </p:nvCxnSpPr>
        <p:spPr>
          <a:xfrm>
            <a:off x="21950363" y="3836896"/>
            <a:ext cx="0" cy="24863638"/>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2" name="TextBox 271"/>
          <p:cNvSpPr txBox="1"/>
          <p:nvPr/>
        </p:nvSpPr>
        <p:spPr>
          <a:xfrm>
            <a:off x="22153210" y="12119150"/>
            <a:ext cx="10300274" cy="5922141"/>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Initial ERT Release</a:t>
            </a:r>
          </a:p>
          <a:p>
            <a:pPr marL="274320" lvl="1" indent="-274320">
              <a:spcAft>
                <a:spcPts val="1000"/>
              </a:spcAft>
              <a:buSzPct val="100000"/>
              <a:buFont typeface="Wingdings" charset="2"/>
              <a:buChar char="v"/>
            </a:pPr>
            <a:r>
              <a:rPr lang="en-US" sz="2000" dirty="0" smtClean="0">
                <a:latin typeface="Arial"/>
                <a:cs typeface="Arial"/>
              </a:rPr>
              <a:t>Initial ERT release focused on characterizing and visualizing the Flop/DRAM Roofline on CPU architectures.</a:t>
            </a:r>
          </a:p>
          <a:p>
            <a:pPr marL="685800" lvl="2" indent="-228600">
              <a:spcAft>
                <a:spcPts val="500"/>
              </a:spcAft>
              <a:buSzPct val="100000"/>
              <a:buFont typeface="Wingdings" charset="2"/>
              <a:buChar char="§"/>
            </a:pPr>
            <a:r>
              <a:rPr lang="en-US" sz="1500" dirty="0" smtClean="0">
                <a:latin typeface="Arial"/>
                <a:cs typeface="Arial"/>
              </a:rPr>
              <a:t>Peak flops (using polynomial amenable to FMA instructions)</a:t>
            </a:r>
          </a:p>
          <a:p>
            <a:pPr marL="685800" lvl="2" indent="-228600">
              <a:spcAft>
                <a:spcPts val="500"/>
              </a:spcAft>
              <a:buSzPct val="100000"/>
              <a:buFont typeface="Wingdings" charset="2"/>
              <a:buChar char="§"/>
            </a:pPr>
            <a:r>
              <a:rPr lang="en-US" sz="1500" dirty="0" smtClean="0">
                <a:latin typeface="Arial"/>
                <a:cs typeface="Arial"/>
              </a:rPr>
              <a:t>Bandwidths and Capacities for each level of memory and cache</a:t>
            </a:r>
          </a:p>
          <a:p>
            <a:pPr marL="274320" lvl="1" indent="-274320">
              <a:spcAft>
                <a:spcPts val="1000"/>
              </a:spcAft>
              <a:buSzPct val="100000"/>
              <a:buFont typeface="Wingdings" charset="2"/>
              <a:buChar char="v"/>
            </a:pPr>
            <a:r>
              <a:rPr lang="en-US" sz="2000" dirty="0" smtClean="0">
                <a:latin typeface="Arial"/>
                <a:cs typeface="Arial"/>
              </a:rPr>
              <a:t>Proxy real-world applications…</a:t>
            </a:r>
          </a:p>
          <a:p>
            <a:pPr marL="685800" lvl="2" indent="-228600">
              <a:spcAft>
                <a:spcPts val="500"/>
              </a:spcAft>
              <a:buSzPct val="100000"/>
              <a:buFont typeface="Wingdings" charset="2"/>
              <a:buChar char="§"/>
            </a:pPr>
            <a:r>
              <a:rPr lang="en-US" sz="1500" dirty="0" err="1" smtClean="0">
                <a:latin typeface="Arial"/>
                <a:cs typeface="Arial"/>
              </a:rPr>
              <a:t>MPI+OpenMP</a:t>
            </a:r>
            <a:r>
              <a:rPr lang="en-US" sz="1500" dirty="0" smtClean="0">
                <a:latin typeface="Arial"/>
                <a:cs typeface="Arial"/>
              </a:rPr>
              <a:t> implementation highlights any unintended NUMA issues.</a:t>
            </a:r>
          </a:p>
          <a:p>
            <a:pPr marL="685800" lvl="2" indent="-228600">
              <a:spcAft>
                <a:spcPts val="500"/>
              </a:spcAft>
              <a:buSzPct val="100000"/>
              <a:buFont typeface="Wingdings" charset="2"/>
              <a:buChar char="§"/>
            </a:pPr>
            <a:r>
              <a:rPr lang="en-US" sz="1500" dirty="0" smtClean="0">
                <a:latin typeface="Arial"/>
                <a:cs typeface="Arial"/>
              </a:rPr>
              <a:t>Compiled C code (can the compiler </a:t>
            </a:r>
            <a:r>
              <a:rPr lang="en-US" sz="1500" dirty="0" err="1" smtClean="0">
                <a:latin typeface="Arial"/>
                <a:cs typeface="Arial"/>
              </a:rPr>
              <a:t>SIMDize</a:t>
            </a:r>
            <a:r>
              <a:rPr lang="en-US" sz="1500" dirty="0" smtClean="0">
                <a:latin typeface="Arial"/>
                <a:cs typeface="Arial"/>
              </a:rPr>
              <a:t>?)</a:t>
            </a:r>
          </a:p>
          <a:p>
            <a:pPr marL="685800" lvl="2" indent="-228600">
              <a:spcAft>
                <a:spcPts val="500"/>
              </a:spcAft>
              <a:buSzPct val="100000"/>
              <a:buFont typeface="Wingdings" charset="2"/>
              <a:buChar char="§"/>
            </a:pPr>
            <a:r>
              <a:rPr lang="en-US" sz="1500" dirty="0" smtClean="0">
                <a:latin typeface="Arial"/>
                <a:cs typeface="Arial"/>
              </a:rPr>
              <a:t>Streaming (throughput-oriented) behavior with ample ILP, DLP, TLP</a:t>
            </a:r>
          </a:p>
          <a:p>
            <a:pPr marL="274320" lvl="1" indent="-274320">
              <a:spcAft>
                <a:spcPts val="1000"/>
              </a:spcAft>
              <a:buSzPct val="100000"/>
              <a:buFont typeface="Wingdings" charset="2"/>
              <a:buChar char="v"/>
            </a:pPr>
            <a:r>
              <a:rPr lang="en-US" sz="2000" dirty="0" smtClean="0">
                <a:latin typeface="Arial"/>
                <a:cs typeface="Arial"/>
              </a:rPr>
              <a:t>Runs on…</a:t>
            </a:r>
          </a:p>
          <a:p>
            <a:pPr marL="685800" lvl="2" indent="-228600">
              <a:spcAft>
                <a:spcPts val="500"/>
              </a:spcAft>
              <a:buSzPct val="100000"/>
              <a:buFont typeface="Wingdings" charset="2"/>
              <a:buChar char="§"/>
            </a:pPr>
            <a:r>
              <a:rPr lang="en-US" sz="1500" dirty="0" smtClean="0">
                <a:latin typeface="Arial"/>
                <a:cs typeface="Arial"/>
              </a:rPr>
              <a:t>Xeon (Edison), Xeon Phi (Babbage), Opteron (Hopper)</a:t>
            </a:r>
          </a:p>
          <a:p>
            <a:pPr marL="685800" lvl="2" indent="-228600">
              <a:spcAft>
                <a:spcPts val="500"/>
              </a:spcAft>
              <a:buSzPct val="100000"/>
              <a:buFont typeface="Wingdings" charset="2"/>
              <a:buChar char="§"/>
            </a:pPr>
            <a:r>
              <a:rPr lang="en-US" sz="1500" dirty="0" err="1" smtClean="0">
                <a:latin typeface="Arial"/>
                <a:cs typeface="Arial"/>
              </a:rPr>
              <a:t>BlueGene</a:t>
            </a:r>
            <a:r>
              <a:rPr lang="en-US" sz="1500" dirty="0" smtClean="0">
                <a:latin typeface="Arial"/>
                <a:cs typeface="Arial"/>
              </a:rPr>
              <a:t>/Q (Mira), Power7 and Power8</a:t>
            </a:r>
            <a:endParaRPr lang="en-US" sz="2000" dirty="0" smtClean="0">
              <a:latin typeface="Arial"/>
              <a:cs typeface="Arial"/>
            </a:endParaRPr>
          </a:p>
          <a:p>
            <a:pPr marL="274320" lvl="1" indent="-274320">
              <a:spcAft>
                <a:spcPts val="1000"/>
              </a:spcAft>
              <a:buSzPct val="100000"/>
            </a:pPr>
            <a:endParaRPr lang="en-US" sz="2000" dirty="0" smtClean="0">
              <a:latin typeface="Arial"/>
              <a:cs typeface="Arial"/>
            </a:endParaRPr>
          </a:p>
          <a:p>
            <a:pPr marL="685800" lvl="2" indent="-228600">
              <a:spcAft>
                <a:spcPts val="500"/>
              </a:spcAft>
              <a:buSzPct val="100000"/>
              <a:buFont typeface="Wingdings" charset="2"/>
              <a:buChar char="§"/>
            </a:pPr>
            <a:endParaRPr lang="en-US" sz="1500" dirty="0" smtClean="0">
              <a:latin typeface="Arial"/>
              <a:cs typeface="Arial"/>
            </a:endParaRPr>
          </a:p>
        </p:txBody>
      </p:sp>
      <p:pic>
        <p:nvPicPr>
          <p:cNvPr id="273" name="Picture 272" descr="roofline_dlp.pdf"/>
          <p:cNvPicPr>
            <a:picLocks noChangeAspect="1"/>
          </p:cNvPicPr>
          <p:nvPr/>
        </p:nvPicPr>
        <p:blipFill>
          <a:blip r:embed="rId20"/>
          <a:srcRect l="37500"/>
          <a:stretch>
            <a:fillRect/>
          </a:stretch>
        </p:blipFill>
        <p:spPr>
          <a:xfrm>
            <a:off x="28418838" y="5335777"/>
            <a:ext cx="3387520" cy="2710027"/>
          </a:xfrm>
          <a:prstGeom prst="rect">
            <a:avLst/>
          </a:prstGeom>
        </p:spPr>
      </p:pic>
      <p:pic>
        <p:nvPicPr>
          <p:cNvPr id="275" name="Picture 274" descr="roofline.pdf"/>
          <p:cNvPicPr>
            <a:picLocks/>
          </p:cNvPicPr>
          <p:nvPr/>
        </p:nvPicPr>
        <p:blipFill>
          <a:blip r:embed="rId21"/>
          <a:srcRect l="6818" t="17647" r="4545" b="17647"/>
          <a:stretch>
            <a:fillRect/>
          </a:stretch>
        </p:blipFill>
        <p:spPr>
          <a:xfrm>
            <a:off x="28549388" y="13806513"/>
            <a:ext cx="4440282" cy="2537304"/>
          </a:xfrm>
          <a:prstGeom prst="rect">
            <a:avLst/>
          </a:prstGeom>
        </p:spPr>
      </p:pic>
      <p:grpSp>
        <p:nvGrpSpPr>
          <p:cNvPr id="276" name="Group 275"/>
          <p:cNvGrpSpPr/>
          <p:nvPr/>
        </p:nvGrpSpPr>
        <p:grpSpPr>
          <a:xfrm>
            <a:off x="32989670" y="9006948"/>
            <a:ext cx="10704501" cy="2270652"/>
            <a:chOff x="8534401" y="6019800"/>
            <a:chExt cx="7543799" cy="1600200"/>
          </a:xfrm>
        </p:grpSpPr>
        <p:pic>
          <p:nvPicPr>
            <p:cNvPr id="277" name="Picture 276" descr="hm_babbage_out_reuse.pdf"/>
            <p:cNvPicPr>
              <a:picLocks noChangeAspect="1"/>
            </p:cNvPicPr>
            <p:nvPr/>
          </p:nvPicPr>
          <p:blipFill>
            <a:blip r:embed="rId22"/>
            <a:stretch>
              <a:fillRect/>
            </a:stretch>
          </p:blipFill>
          <p:spPr>
            <a:xfrm>
              <a:off x="10439401" y="6019800"/>
              <a:ext cx="1828800" cy="1598645"/>
            </a:xfrm>
            <a:prstGeom prst="rect">
              <a:avLst/>
            </a:prstGeom>
          </p:spPr>
        </p:pic>
        <p:pic>
          <p:nvPicPr>
            <p:cNvPr id="278" name="Picture 277" descr="hm_edison_out_reuse.pdf"/>
            <p:cNvPicPr>
              <a:picLocks noChangeAspect="1"/>
            </p:cNvPicPr>
            <p:nvPr/>
          </p:nvPicPr>
          <p:blipFill>
            <a:blip r:embed="rId23"/>
            <a:stretch>
              <a:fillRect/>
            </a:stretch>
          </p:blipFill>
          <p:spPr>
            <a:xfrm>
              <a:off x="8534401" y="6019800"/>
              <a:ext cx="1828800" cy="1598645"/>
            </a:xfrm>
            <a:prstGeom prst="rect">
              <a:avLst/>
            </a:prstGeom>
          </p:spPr>
        </p:pic>
        <p:pic>
          <p:nvPicPr>
            <p:cNvPr id="279" name="Picture 278" descr="hm_shared_reuse_in_kernel.pdf"/>
            <p:cNvPicPr>
              <a:picLocks/>
            </p:cNvPicPr>
            <p:nvPr/>
          </p:nvPicPr>
          <p:blipFill>
            <a:blip r:embed="rId24"/>
            <a:stretch>
              <a:fillRect/>
            </a:stretch>
          </p:blipFill>
          <p:spPr>
            <a:xfrm>
              <a:off x="14249400" y="6019800"/>
              <a:ext cx="1828800" cy="1600200"/>
            </a:xfrm>
            <a:prstGeom prst="rect">
              <a:avLst/>
            </a:prstGeom>
          </p:spPr>
        </p:pic>
        <p:pic>
          <p:nvPicPr>
            <p:cNvPr id="280" name="Picture 279" descr="hm_global_reuse_in_kernel.pdf"/>
            <p:cNvPicPr>
              <a:picLocks/>
            </p:cNvPicPr>
            <p:nvPr/>
          </p:nvPicPr>
          <p:blipFill>
            <a:blip r:embed="rId25"/>
            <a:stretch>
              <a:fillRect/>
            </a:stretch>
          </p:blipFill>
          <p:spPr>
            <a:xfrm>
              <a:off x="12344400" y="6019800"/>
              <a:ext cx="1828800" cy="1600200"/>
            </a:xfrm>
            <a:prstGeom prst="rect">
              <a:avLst/>
            </a:prstGeom>
          </p:spPr>
        </p:pic>
      </p:grpSp>
      <p:sp>
        <p:nvSpPr>
          <p:cNvPr id="281" name="TextBox 280"/>
          <p:cNvSpPr txBox="1"/>
          <p:nvPr/>
        </p:nvSpPr>
        <p:spPr>
          <a:xfrm>
            <a:off x="32924432" y="11478260"/>
            <a:ext cx="10717178" cy="4495800"/>
          </a:xfrm>
          <a:prstGeom prst="rect">
            <a:avLst/>
          </a:prstGeom>
          <a:noFill/>
        </p:spPr>
        <p:txBody>
          <a:bodyPr wrap="square" lIns="0" tIns="0" rIns="0" bIns="0" rtlCol="0">
            <a:noAutofit/>
          </a:bodyPr>
          <a:lstStyle/>
          <a:p>
            <a:pPr marL="274320" indent="-274320">
              <a:spcAft>
                <a:spcPts val="1000"/>
              </a:spcAft>
              <a:buSzPct val="100000"/>
              <a:buFont typeface="Wingdings" charset="2"/>
              <a:buChar char="v"/>
            </a:pPr>
            <a:r>
              <a:rPr lang="en-US" sz="2000" dirty="0" smtClean="0">
                <a:latin typeface="Arial"/>
                <a:cs typeface="Arial"/>
              </a:rPr>
              <a:t>CUDA 6.5 now supports </a:t>
            </a:r>
            <a:r>
              <a:rPr lang="en-US" sz="2000" b="1" dirty="0" smtClean="0">
                <a:solidFill>
                  <a:srgbClr val="0000FF"/>
                </a:solidFill>
                <a:latin typeface="Arial"/>
                <a:cs typeface="Arial"/>
              </a:rPr>
              <a:t>Unified Memory </a:t>
            </a:r>
            <a:r>
              <a:rPr lang="en-US" sz="2000" dirty="0" smtClean="0">
                <a:latin typeface="Arial"/>
                <a:cs typeface="Arial"/>
              </a:rPr>
              <a:t>(treat device memory as OS-controlled page cache on CPU memory)</a:t>
            </a:r>
          </a:p>
          <a:p>
            <a:pPr marL="274320" indent="-274320">
              <a:spcAft>
                <a:spcPts val="1000"/>
              </a:spcAft>
              <a:buSzPct val="100000"/>
              <a:buFont typeface="Wingdings" charset="2"/>
              <a:buChar char="v"/>
            </a:pPr>
            <a:r>
              <a:rPr lang="en-US" sz="2000" dirty="0" smtClean="0">
                <a:latin typeface="Arial"/>
                <a:cs typeface="Arial"/>
              </a:rPr>
              <a:t>GPU Programmers must choose whether to…</a:t>
            </a:r>
          </a:p>
          <a:p>
            <a:pPr marL="685800" lvl="1" indent="-228600">
              <a:spcAft>
                <a:spcPts val="500"/>
              </a:spcAft>
              <a:buSzPct val="100000"/>
              <a:buFont typeface="Wingdings" charset="2"/>
              <a:buChar char="§"/>
            </a:pPr>
            <a:r>
              <a:rPr lang="en-US" sz="1500" dirty="0" smtClean="0">
                <a:latin typeface="Arial"/>
                <a:cs typeface="Arial"/>
              </a:rPr>
              <a:t>use Unified memory and let the OS control everything</a:t>
            </a:r>
          </a:p>
          <a:p>
            <a:pPr marL="685800" lvl="1" indent="-228600">
              <a:spcAft>
                <a:spcPts val="500"/>
              </a:spcAft>
              <a:buSzPct val="100000"/>
              <a:buFont typeface="Wingdings" charset="2"/>
              <a:buChar char="§"/>
            </a:pPr>
            <a:r>
              <a:rPr lang="en-US" sz="1500" dirty="0" smtClean="0">
                <a:latin typeface="Arial"/>
                <a:cs typeface="Arial"/>
              </a:rPr>
              <a:t>micromanage data allocation/movement/locality themselves</a:t>
            </a:r>
          </a:p>
          <a:p>
            <a:pPr marL="685800" lvl="1" indent="-228600">
              <a:spcAft>
                <a:spcPts val="500"/>
              </a:spcAft>
              <a:buSzPct val="100000"/>
              <a:buFont typeface="Wingdings" charset="2"/>
              <a:buChar char="§"/>
            </a:pPr>
            <a:r>
              <a:rPr lang="en-US" sz="1500" dirty="0" smtClean="0">
                <a:latin typeface="Arial"/>
                <a:cs typeface="Arial"/>
              </a:rPr>
              <a:t>use zero copy memory and keep everything on the host.</a:t>
            </a:r>
          </a:p>
          <a:p>
            <a:pPr marL="274320" indent="-274320">
              <a:spcAft>
                <a:spcPts val="1000"/>
              </a:spcAft>
              <a:buSzPct val="100000"/>
              <a:buFont typeface="Wingdings" charset="2"/>
              <a:buChar char="v"/>
            </a:pPr>
            <a:r>
              <a:rPr lang="en-US" sz="2000" b="1" dirty="0" smtClean="0">
                <a:solidFill>
                  <a:srgbClr val="0000FF"/>
                </a:solidFill>
                <a:latin typeface="Arial"/>
                <a:cs typeface="Arial"/>
              </a:rPr>
              <a:t>How does performance vary on </a:t>
            </a:r>
            <a:r>
              <a:rPr lang="en-US" sz="2000" b="1" dirty="0" err="1" smtClean="0">
                <a:solidFill>
                  <a:srgbClr val="0000FF"/>
                </a:solidFill>
                <a:latin typeface="Arial"/>
                <a:cs typeface="Arial"/>
              </a:rPr>
              <a:t>Kepler</a:t>
            </a:r>
            <a:r>
              <a:rPr lang="en-US" sz="2000" b="1" dirty="0" smtClean="0">
                <a:solidFill>
                  <a:srgbClr val="0000FF"/>
                </a:solidFill>
                <a:latin typeface="Arial"/>
                <a:cs typeface="Arial"/>
              </a:rPr>
              <a:t> </a:t>
            </a:r>
            <a:r>
              <a:rPr lang="en-US" sz="2000" b="1" dirty="0" err="1" smtClean="0">
                <a:solidFill>
                  <a:srgbClr val="0000FF"/>
                </a:solidFill>
                <a:latin typeface="Arial"/>
                <a:cs typeface="Arial"/>
              </a:rPr>
              <a:t>GPUs</a:t>
            </a:r>
            <a:r>
              <a:rPr lang="en-US" sz="2000" b="1" dirty="0" smtClean="0">
                <a:solidFill>
                  <a:srgbClr val="0000FF"/>
                </a:solidFill>
                <a:latin typeface="Arial"/>
                <a:cs typeface="Arial"/>
              </a:rPr>
              <a:t> (e.g. </a:t>
            </a:r>
            <a:r>
              <a:rPr lang="en-US" sz="2000" b="1" dirty="0" err="1" smtClean="0">
                <a:solidFill>
                  <a:srgbClr val="0000FF"/>
                </a:solidFill>
                <a:latin typeface="Arial"/>
                <a:cs typeface="Arial"/>
              </a:rPr>
              <a:t>ORNL’s</a:t>
            </a:r>
            <a:r>
              <a:rPr lang="en-US" sz="2000" b="1" dirty="0" smtClean="0">
                <a:solidFill>
                  <a:srgbClr val="0000FF"/>
                </a:solidFill>
                <a:latin typeface="Arial"/>
                <a:cs typeface="Arial"/>
              </a:rPr>
              <a:t> Titan and </a:t>
            </a:r>
            <a:r>
              <a:rPr lang="en-US" sz="2000" b="1" dirty="0" err="1" smtClean="0">
                <a:solidFill>
                  <a:srgbClr val="0000FF"/>
                </a:solidFill>
                <a:latin typeface="Arial"/>
                <a:cs typeface="Arial"/>
              </a:rPr>
              <a:t>NERSC’s</a:t>
            </a:r>
            <a:r>
              <a:rPr lang="en-US" sz="2000" b="1" dirty="0" smtClean="0">
                <a:solidFill>
                  <a:srgbClr val="0000FF"/>
                </a:solidFill>
                <a:latin typeface="Arial"/>
                <a:cs typeface="Arial"/>
              </a:rPr>
              <a:t> Dirac)?</a:t>
            </a:r>
          </a:p>
          <a:p>
            <a:pPr marL="685800" lvl="1" indent="-228600">
              <a:spcAft>
                <a:spcPts val="500"/>
              </a:spcAft>
              <a:buSzPct val="100000"/>
              <a:buFont typeface="Wingdings" charset="2"/>
              <a:buChar char="§"/>
            </a:pPr>
            <a:r>
              <a:rPr lang="en-US" sz="1500" dirty="0" smtClean="0">
                <a:latin typeface="Arial"/>
                <a:cs typeface="Arial"/>
              </a:rPr>
              <a:t>zero copy memory performs very poorly (</a:t>
            </a:r>
            <a:r>
              <a:rPr lang="en-US" sz="1500" dirty="0" err="1" smtClean="0">
                <a:latin typeface="Arial"/>
                <a:cs typeface="Arial"/>
              </a:rPr>
              <a:t>PCIe</a:t>
            </a:r>
            <a:r>
              <a:rPr lang="en-US" sz="1500" dirty="0" smtClean="0">
                <a:latin typeface="Arial"/>
                <a:cs typeface="Arial"/>
              </a:rPr>
              <a:t> bandwidth on every access) and has no benefit from temporal locality</a:t>
            </a:r>
          </a:p>
          <a:p>
            <a:pPr marL="685800" lvl="1" indent="-228600">
              <a:spcAft>
                <a:spcPts val="500"/>
              </a:spcAft>
              <a:buSzPct val="100000"/>
              <a:buFont typeface="Wingdings" charset="2"/>
              <a:buChar char="§"/>
            </a:pPr>
            <a:r>
              <a:rPr lang="en-US" sz="1500" b="1" dirty="0" smtClean="0">
                <a:solidFill>
                  <a:srgbClr val="0000FF"/>
                </a:solidFill>
                <a:latin typeface="Arial"/>
                <a:cs typeface="Arial"/>
              </a:rPr>
              <a:t>Page locked with explicit management works well for large working sets (&gt;4MB) with high temporal locality (reuse 50x)</a:t>
            </a:r>
          </a:p>
          <a:p>
            <a:pPr marL="685800" lvl="1" indent="-228600">
              <a:spcAft>
                <a:spcPts val="500"/>
              </a:spcAft>
              <a:buSzPct val="100000"/>
              <a:buFont typeface="Wingdings" charset="2"/>
              <a:buChar char="§"/>
            </a:pPr>
            <a:r>
              <a:rPr lang="en-US" sz="1500" dirty="0" smtClean="0">
                <a:latin typeface="Arial"/>
                <a:cs typeface="Arial"/>
              </a:rPr>
              <a:t>Unified memory behaves like explicit management getting a benefit from temporal locality, </a:t>
            </a:r>
            <a:r>
              <a:rPr lang="en-US" sz="1500" b="1" dirty="0" smtClean="0">
                <a:solidFill>
                  <a:srgbClr val="FF0080"/>
                </a:solidFill>
                <a:latin typeface="Arial"/>
                <a:cs typeface="Arial"/>
              </a:rPr>
              <a:t>but is 3x slower.</a:t>
            </a:r>
          </a:p>
          <a:p>
            <a:pPr marL="685800" lvl="1" indent="-228600">
              <a:spcAft>
                <a:spcPts val="500"/>
              </a:spcAft>
              <a:buSzPct val="100000"/>
              <a:buFont typeface="Wingdings" charset="2"/>
              <a:buChar char="§"/>
            </a:pPr>
            <a:r>
              <a:rPr lang="en-US" sz="1500" b="1" dirty="0" smtClean="0">
                <a:solidFill>
                  <a:srgbClr val="FF0080"/>
                </a:solidFill>
                <a:latin typeface="Arial"/>
                <a:cs typeface="Arial"/>
              </a:rPr>
              <a:t>It seems explicit management of data movement and locality is still required on Titan.</a:t>
            </a:r>
          </a:p>
          <a:p>
            <a:pPr marL="274320" indent="-274320">
              <a:spcAft>
                <a:spcPts val="1000"/>
              </a:spcAft>
              <a:buSzPct val="100000"/>
              <a:buFont typeface="Wingdings" charset="2"/>
              <a:buChar char="v"/>
            </a:pPr>
            <a:endParaRPr lang="en-US" sz="1500" dirty="0" smtClean="0">
              <a:latin typeface="Arial"/>
              <a:cs typeface="Arial"/>
            </a:endParaRPr>
          </a:p>
        </p:txBody>
      </p:sp>
      <p:grpSp>
        <p:nvGrpSpPr>
          <p:cNvPr id="282" name="Group 281"/>
          <p:cNvGrpSpPr/>
          <p:nvPr/>
        </p:nvGrpSpPr>
        <p:grpSpPr>
          <a:xfrm>
            <a:off x="33102991" y="15591197"/>
            <a:ext cx="10609902" cy="2984035"/>
            <a:chOff x="8686800" y="13716000"/>
            <a:chExt cx="7315200" cy="2057400"/>
          </a:xfrm>
        </p:grpSpPr>
        <p:pic>
          <p:nvPicPr>
            <p:cNvPr id="283" name="Picture 282" descr="hm_map.pdf"/>
            <p:cNvPicPr>
              <a:picLocks/>
            </p:cNvPicPr>
            <p:nvPr/>
          </p:nvPicPr>
          <p:blipFill>
            <a:blip r:embed="rId26"/>
            <a:stretch>
              <a:fillRect/>
            </a:stretch>
          </p:blipFill>
          <p:spPr>
            <a:xfrm>
              <a:off x="8686800" y="13716000"/>
              <a:ext cx="2286000" cy="2057400"/>
            </a:xfrm>
            <a:prstGeom prst="rect">
              <a:avLst/>
            </a:prstGeom>
          </p:spPr>
        </p:pic>
        <p:pic>
          <p:nvPicPr>
            <p:cNvPr id="284" name="Picture 283" descr="hm_pin.pdf"/>
            <p:cNvPicPr>
              <a:picLocks/>
            </p:cNvPicPr>
            <p:nvPr/>
          </p:nvPicPr>
          <p:blipFill>
            <a:blip r:embed="rId27"/>
            <a:stretch>
              <a:fillRect/>
            </a:stretch>
          </p:blipFill>
          <p:spPr>
            <a:xfrm>
              <a:off x="13716000" y="13716000"/>
              <a:ext cx="2286000" cy="2057400"/>
            </a:xfrm>
            <a:prstGeom prst="rect">
              <a:avLst/>
            </a:prstGeom>
          </p:spPr>
        </p:pic>
        <p:pic>
          <p:nvPicPr>
            <p:cNvPr id="285" name="Picture 284" descr="hm_um.pdf"/>
            <p:cNvPicPr>
              <a:picLocks/>
            </p:cNvPicPr>
            <p:nvPr/>
          </p:nvPicPr>
          <p:blipFill>
            <a:blip r:embed="rId28"/>
            <a:stretch>
              <a:fillRect/>
            </a:stretch>
          </p:blipFill>
          <p:spPr>
            <a:xfrm>
              <a:off x="11201400" y="13716000"/>
              <a:ext cx="2286000" cy="2057400"/>
            </a:xfrm>
            <a:prstGeom prst="rect">
              <a:avLst/>
            </a:prstGeom>
          </p:spPr>
        </p:pic>
      </p:grpSp>
      <p:sp>
        <p:nvSpPr>
          <p:cNvPr id="286" name="TextBox 285"/>
          <p:cNvSpPr txBox="1"/>
          <p:nvPr/>
        </p:nvSpPr>
        <p:spPr>
          <a:xfrm>
            <a:off x="11676083" y="1339498"/>
            <a:ext cx="9075156" cy="1773533"/>
          </a:xfrm>
          <a:prstGeom prst="rect">
            <a:avLst/>
          </a:prstGeom>
          <a:noFill/>
          <a:effectLst/>
        </p:spPr>
        <p:txBody>
          <a:bodyPr wrap="square" lIns="91440" tIns="91440" rIns="91440" bIns="91440" rtlCol="0" anchor="ctr" anchorCtr="0">
            <a:noAutofit/>
          </a:bodyPr>
          <a:lstStyle/>
          <a:p>
            <a:pPr algn="ctr"/>
            <a:r>
              <a:rPr lang="en-US" sz="3200" dirty="0" smtClean="0">
                <a:solidFill>
                  <a:schemeClr val="bg1"/>
                </a:solidFill>
                <a:latin typeface="Arial"/>
                <a:cs typeface="Arial"/>
              </a:rPr>
              <a:t>Samuel Williams, Brian Van </a:t>
            </a:r>
            <a:r>
              <a:rPr lang="en-US" sz="3200" dirty="0" err="1" smtClean="0">
                <a:solidFill>
                  <a:schemeClr val="bg1"/>
                </a:solidFill>
                <a:latin typeface="Arial"/>
                <a:cs typeface="Arial"/>
              </a:rPr>
              <a:t>Straalen</a:t>
            </a:r>
            <a:r>
              <a:rPr lang="en-US" sz="3200" dirty="0" smtClean="0">
                <a:solidFill>
                  <a:schemeClr val="bg1"/>
                </a:solidFill>
                <a:latin typeface="Arial"/>
                <a:cs typeface="Arial"/>
              </a:rPr>
              <a:t>, Terry </a:t>
            </a:r>
            <a:r>
              <a:rPr lang="en-US" sz="3200" dirty="0" err="1" smtClean="0">
                <a:solidFill>
                  <a:schemeClr val="bg1"/>
                </a:solidFill>
                <a:latin typeface="Arial"/>
                <a:cs typeface="Arial"/>
              </a:rPr>
              <a:t>Ligocki</a:t>
            </a:r>
            <a:r>
              <a:rPr lang="en-US" sz="3200" dirty="0" smtClean="0">
                <a:solidFill>
                  <a:schemeClr val="bg1"/>
                </a:solidFill>
                <a:latin typeface="Arial"/>
                <a:cs typeface="Arial"/>
              </a:rPr>
              <a:t>, Leonid </a:t>
            </a:r>
            <a:r>
              <a:rPr lang="en-US" sz="3200" dirty="0" err="1" smtClean="0">
                <a:solidFill>
                  <a:schemeClr val="bg1"/>
                </a:solidFill>
                <a:latin typeface="Arial"/>
                <a:cs typeface="Arial"/>
              </a:rPr>
              <a:t>Oliker</a:t>
            </a:r>
            <a:r>
              <a:rPr lang="en-US" sz="3200" dirty="0" smtClean="0">
                <a:solidFill>
                  <a:schemeClr val="bg1"/>
                </a:solidFill>
                <a:latin typeface="Arial"/>
                <a:cs typeface="Arial"/>
              </a:rPr>
              <a:t>, Matt </a:t>
            </a:r>
            <a:r>
              <a:rPr lang="en-US" sz="3200" dirty="0" err="1" smtClean="0">
                <a:solidFill>
                  <a:schemeClr val="bg1"/>
                </a:solidFill>
                <a:latin typeface="Arial"/>
                <a:cs typeface="Arial"/>
              </a:rPr>
              <a:t>Cordery</a:t>
            </a:r>
            <a:r>
              <a:rPr lang="en-US" sz="3200" dirty="0" smtClean="0">
                <a:solidFill>
                  <a:schemeClr val="bg1"/>
                </a:solidFill>
                <a:latin typeface="Arial"/>
                <a:cs typeface="Arial"/>
              </a:rPr>
              <a:t>, Nick Wright</a:t>
            </a:r>
          </a:p>
          <a:p>
            <a:pPr algn="ctr"/>
            <a:r>
              <a:rPr lang="en-US" sz="3200" dirty="0" smtClean="0">
                <a:solidFill>
                  <a:schemeClr val="bg1"/>
                </a:solidFill>
                <a:latin typeface="Arial"/>
                <a:cs typeface="Arial"/>
              </a:rPr>
              <a:t>Lawrence Berkeley National Lab</a:t>
            </a:r>
          </a:p>
        </p:txBody>
      </p:sp>
      <p:sp>
        <p:nvSpPr>
          <p:cNvPr id="287" name="TextBox 286"/>
          <p:cNvSpPr txBox="1"/>
          <p:nvPr/>
        </p:nvSpPr>
        <p:spPr>
          <a:xfrm>
            <a:off x="21294458" y="1605447"/>
            <a:ext cx="3746518" cy="966440"/>
          </a:xfrm>
          <a:prstGeom prst="rect">
            <a:avLst/>
          </a:prstGeom>
          <a:noFill/>
          <a:effectLst/>
        </p:spPr>
        <p:txBody>
          <a:bodyPr wrap="square" lIns="91440" tIns="91440" rIns="91440" bIns="91440" rtlCol="0" anchor="ctr" anchorCtr="0">
            <a:noAutofit/>
          </a:bodyPr>
          <a:lstStyle/>
          <a:p>
            <a:pPr algn="ctr"/>
            <a:r>
              <a:rPr lang="en-US" sz="3200" dirty="0" smtClean="0">
                <a:solidFill>
                  <a:schemeClr val="bg1"/>
                </a:solidFill>
                <a:latin typeface="Arial"/>
                <a:cs typeface="Arial"/>
              </a:rPr>
              <a:t>Yu Jung (Linda) Lo</a:t>
            </a:r>
          </a:p>
          <a:p>
            <a:pPr algn="ctr"/>
            <a:r>
              <a:rPr lang="en-US" sz="3200" dirty="0" smtClean="0">
                <a:solidFill>
                  <a:schemeClr val="bg1"/>
                </a:solidFill>
                <a:latin typeface="Arial"/>
                <a:cs typeface="Arial"/>
              </a:rPr>
              <a:t>University of Utah</a:t>
            </a:r>
          </a:p>
        </p:txBody>
      </p:sp>
      <p:sp>
        <p:nvSpPr>
          <p:cNvPr id="288" name="TextBox 287"/>
          <p:cNvSpPr txBox="1"/>
          <p:nvPr/>
        </p:nvSpPr>
        <p:spPr>
          <a:xfrm>
            <a:off x="24829301" y="1211262"/>
            <a:ext cx="6511372" cy="1867747"/>
          </a:xfrm>
          <a:prstGeom prst="rect">
            <a:avLst/>
          </a:prstGeom>
          <a:noFill/>
          <a:effectLst/>
        </p:spPr>
        <p:txBody>
          <a:bodyPr wrap="square" lIns="91440" tIns="91440" rIns="91440" bIns="91440" rtlCol="0" anchor="ctr" anchorCtr="0">
            <a:noAutofit/>
          </a:bodyPr>
          <a:lstStyle/>
          <a:p>
            <a:pPr algn="ctr"/>
            <a:r>
              <a:rPr lang="en-US" sz="3200" dirty="0" smtClean="0">
                <a:solidFill>
                  <a:schemeClr val="bg1"/>
                </a:solidFill>
                <a:latin typeface="Arial"/>
                <a:cs typeface="Arial"/>
              </a:rPr>
              <a:t>Wyatt Spear, </a:t>
            </a:r>
            <a:r>
              <a:rPr lang="en-US" sz="3200" dirty="0" err="1" smtClean="0">
                <a:solidFill>
                  <a:schemeClr val="bg1"/>
                </a:solidFill>
                <a:latin typeface="Arial"/>
                <a:cs typeface="Arial"/>
              </a:rPr>
              <a:t>Boyana</a:t>
            </a:r>
            <a:r>
              <a:rPr lang="en-US" sz="3200" dirty="0" smtClean="0">
                <a:solidFill>
                  <a:schemeClr val="bg1"/>
                </a:solidFill>
                <a:latin typeface="Arial"/>
                <a:cs typeface="Arial"/>
              </a:rPr>
              <a:t> Norris</a:t>
            </a:r>
          </a:p>
          <a:p>
            <a:pPr algn="ctr"/>
            <a:r>
              <a:rPr lang="en-US" sz="3200" dirty="0" smtClean="0">
                <a:solidFill>
                  <a:schemeClr val="bg1"/>
                </a:solidFill>
                <a:latin typeface="Arial"/>
                <a:cs typeface="Arial"/>
              </a:rPr>
              <a:t>University of Oregon</a:t>
            </a:r>
          </a:p>
        </p:txBody>
      </p:sp>
      <p:pic>
        <p:nvPicPr>
          <p:cNvPr id="289" name="Picture 288"/>
          <p:cNvPicPr>
            <a:picLocks noChangeAspect="1"/>
          </p:cNvPicPr>
          <p:nvPr/>
        </p:nvPicPr>
        <p:blipFill>
          <a:blip r:embed="rId29">
            <a:lum bright="100000" contrast="100000"/>
          </a:blip>
          <a:stretch>
            <a:fillRect/>
          </a:stretch>
        </p:blipFill>
        <p:spPr>
          <a:xfrm>
            <a:off x="16671705" y="29359126"/>
            <a:ext cx="2712050" cy="1691640"/>
          </a:xfrm>
          <a:prstGeom prst="rect">
            <a:avLst/>
          </a:prstGeom>
        </p:spPr>
      </p:pic>
      <p:pic>
        <p:nvPicPr>
          <p:cNvPr id="29" name="Picture 28"/>
          <p:cNvPicPr>
            <a:picLocks noChangeAspect="1"/>
          </p:cNvPicPr>
          <p:nvPr/>
        </p:nvPicPr>
        <p:blipFill rotWithShape="1">
          <a:blip r:embed="rId30"/>
          <a:srcRect l="59715" t="6699" r="8478" b="25271"/>
          <a:stretch/>
        </p:blipFill>
        <p:spPr>
          <a:xfrm>
            <a:off x="27897679" y="29283875"/>
            <a:ext cx="2487531" cy="1828800"/>
          </a:xfrm>
          <a:prstGeom prst="rect">
            <a:avLst/>
          </a:prstGeom>
        </p:spPr>
      </p:pic>
      <p:pic>
        <p:nvPicPr>
          <p:cNvPr id="35" name="Picture 34"/>
          <p:cNvPicPr>
            <a:picLocks noChangeAspect="1"/>
          </p:cNvPicPr>
          <p:nvPr/>
        </p:nvPicPr>
        <p:blipFill>
          <a:blip r:embed="rId31"/>
          <a:stretch>
            <a:fillRect/>
          </a:stretch>
        </p:blipFill>
        <p:spPr>
          <a:xfrm>
            <a:off x="20647557" y="29488361"/>
            <a:ext cx="6583680" cy="1371600"/>
          </a:xfrm>
          <a:prstGeom prst="rect">
            <a:avLst/>
          </a:prstGeom>
        </p:spPr>
      </p:pic>
      <p:sp>
        <p:nvSpPr>
          <p:cNvPr id="62" name="Title 1"/>
          <p:cNvSpPr txBox="1">
            <a:spLocks/>
          </p:cNvSpPr>
          <p:nvPr/>
        </p:nvSpPr>
        <p:spPr>
          <a:xfrm>
            <a:off x="277449" y="17039212"/>
            <a:ext cx="21488400" cy="914400"/>
          </a:xfrm>
          <a:prstGeom prst="rect">
            <a:avLst/>
          </a:prstGeom>
          <a:solidFill>
            <a:srgbClr val="4B8989"/>
          </a:solidFill>
          <a:ln>
            <a:noFill/>
          </a:ln>
        </p:spPr>
        <p:txBody>
          <a:bodyPr lIns="0" tIns="0" rIns="0" bIns="0" anchor="ctr" anchorCtr="1">
            <a:normAutofit/>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Performance API – PAPI</a:t>
            </a:r>
            <a:endParaRPr lang="en-US" sz="4800" dirty="0"/>
          </a:p>
        </p:txBody>
      </p:sp>
      <p:sp>
        <p:nvSpPr>
          <p:cNvPr id="3" name="TextBox 2"/>
          <p:cNvSpPr txBox="1"/>
          <p:nvPr/>
        </p:nvSpPr>
        <p:spPr>
          <a:xfrm>
            <a:off x="277449" y="18041292"/>
            <a:ext cx="21444193" cy="707886"/>
          </a:xfrm>
          <a:prstGeom prst="rect">
            <a:avLst/>
          </a:prstGeom>
          <a:noFill/>
        </p:spPr>
        <p:txBody>
          <a:bodyPr wrap="square" rtlCol="0">
            <a:spAutoFit/>
          </a:bodyPr>
          <a:lstStyle/>
          <a:p>
            <a:r>
              <a:rPr lang="en-US" sz="2000" dirty="0" smtClean="0"/>
              <a:t>PAPI (Performance Application Programming Interface) provides the tool designer and application engineer with a consistent interface and methodology for use of the performance counter hardware found in most major microprocessors. In addition, it provides access to a collection of components that expose performance measurement opportunities across the hardware and software stack.</a:t>
            </a:r>
            <a:endParaRPr lang="en-US" sz="2000" dirty="0"/>
          </a:p>
        </p:txBody>
      </p:sp>
      <p:pic>
        <p:nvPicPr>
          <p:cNvPr id="65" name="Picture 64" descr="Untitled-1.jpg"/>
          <p:cNvPicPr>
            <a:picLocks noChangeAspect="1"/>
          </p:cNvPicPr>
          <p:nvPr/>
        </p:nvPicPr>
        <p:blipFill rotWithShape="1">
          <a:blip r:embed="rId32">
            <a:extLst>
              <a:ext uri="{28A0092B-C50C-407E-A947-70E740481C1C}">
                <a14:useLocalDpi xmlns:a14="http://schemas.microsoft.com/office/drawing/2010/main" val="0"/>
              </a:ext>
            </a:extLst>
          </a:blip>
          <a:srcRect l="51047" t="88780" r="24428" b="-2258"/>
          <a:stretch/>
        </p:blipFill>
        <p:spPr>
          <a:xfrm>
            <a:off x="13345026" y="26128777"/>
            <a:ext cx="2743200" cy="1417807"/>
          </a:xfrm>
          <a:prstGeom prst="rect">
            <a:avLst/>
          </a:prstGeom>
        </p:spPr>
      </p:pic>
      <p:pic>
        <p:nvPicPr>
          <p:cNvPr id="66" name="Picture 65" descr="Untitled-1.jpg"/>
          <p:cNvPicPr>
            <a:picLocks noChangeAspect="1"/>
          </p:cNvPicPr>
          <p:nvPr/>
        </p:nvPicPr>
        <p:blipFill rotWithShape="1">
          <a:blip r:embed="rId32">
            <a:extLst>
              <a:ext uri="{28A0092B-C50C-407E-A947-70E740481C1C}">
                <a14:useLocalDpi xmlns:a14="http://schemas.microsoft.com/office/drawing/2010/main" val="0"/>
              </a:ext>
            </a:extLst>
          </a:blip>
          <a:srcRect l="-1802" t="42214" r="68409" b="13427"/>
          <a:stretch/>
        </p:blipFill>
        <p:spPr>
          <a:xfrm>
            <a:off x="719947" y="23431074"/>
            <a:ext cx="4668789" cy="5832754"/>
          </a:xfrm>
          <a:prstGeom prst="rect">
            <a:avLst/>
          </a:prstGeom>
        </p:spPr>
      </p:pic>
      <p:pic>
        <p:nvPicPr>
          <p:cNvPr id="63" name="Picture 62" descr="Untitled-1.jpg"/>
          <p:cNvPicPr>
            <a:picLocks noChangeAspect="1"/>
          </p:cNvPicPr>
          <p:nvPr/>
        </p:nvPicPr>
        <p:blipFill rotWithShape="1">
          <a:blip r:embed="rId32">
            <a:extLst>
              <a:ext uri="{28A0092B-C50C-407E-A947-70E740481C1C}">
                <a14:useLocalDpi xmlns:a14="http://schemas.microsoft.com/office/drawing/2010/main" val="0"/>
              </a:ext>
            </a:extLst>
          </a:blip>
          <a:srcRect l="-866" t="11313" r="-1062" b="58800"/>
          <a:stretch/>
        </p:blipFill>
        <p:spPr>
          <a:xfrm>
            <a:off x="2469385" y="18749178"/>
            <a:ext cx="16604243" cy="4578854"/>
          </a:xfrm>
          <a:prstGeom prst="rect">
            <a:avLst/>
          </a:prstGeom>
        </p:spPr>
      </p:pic>
      <p:pic>
        <p:nvPicPr>
          <p:cNvPr id="67" name="Picture 66" descr="Untitled-1.jpg"/>
          <p:cNvPicPr>
            <a:picLocks noChangeAspect="1"/>
          </p:cNvPicPr>
          <p:nvPr/>
        </p:nvPicPr>
        <p:blipFill rotWithShape="1">
          <a:blip r:embed="rId32">
            <a:extLst>
              <a:ext uri="{28A0092B-C50C-407E-A947-70E740481C1C}">
                <a14:useLocalDpi xmlns:a14="http://schemas.microsoft.com/office/drawing/2010/main" val="0"/>
              </a:ext>
            </a:extLst>
          </a:blip>
          <a:srcRect l="69560" t="41834" r="-2953" b="15629"/>
          <a:stretch/>
        </p:blipFill>
        <p:spPr>
          <a:xfrm>
            <a:off x="16766854" y="23328032"/>
            <a:ext cx="4954789" cy="5935795"/>
          </a:xfrm>
          <a:prstGeom prst="rect">
            <a:avLst/>
          </a:prstGeom>
        </p:spPr>
      </p:pic>
      <p:pic>
        <p:nvPicPr>
          <p:cNvPr id="68" name="Picture 67" descr="Untitled-1.jpg"/>
          <p:cNvPicPr>
            <a:picLocks noChangeAspect="1"/>
          </p:cNvPicPr>
          <p:nvPr/>
        </p:nvPicPr>
        <p:blipFill rotWithShape="1">
          <a:blip r:embed="rId32">
            <a:extLst>
              <a:ext uri="{28A0092B-C50C-407E-A947-70E740481C1C}">
                <a14:useLocalDpi xmlns:a14="http://schemas.microsoft.com/office/drawing/2010/main" val="0"/>
              </a:ext>
            </a:extLst>
          </a:blip>
          <a:srcRect l="31993" t="40972" r="30511" b="18170"/>
          <a:stretch/>
        </p:blipFill>
        <p:spPr>
          <a:xfrm>
            <a:off x="6107933" y="23431074"/>
            <a:ext cx="5242426" cy="5372502"/>
          </a:xfrm>
          <a:prstGeom prst="rect">
            <a:avLst/>
          </a:prstGeom>
        </p:spPr>
      </p:pic>
      <p:pic>
        <p:nvPicPr>
          <p:cNvPr id="69" name="Picture 68" descr="Untitled-1.jpg"/>
          <p:cNvPicPr>
            <a:picLocks noChangeAspect="1"/>
          </p:cNvPicPr>
          <p:nvPr/>
        </p:nvPicPr>
        <p:blipFill rotWithShape="1">
          <a:blip r:embed="rId32">
            <a:extLst>
              <a:ext uri="{28A0092B-C50C-407E-A947-70E740481C1C}">
                <a14:useLocalDpi xmlns:a14="http://schemas.microsoft.com/office/drawing/2010/main" val="0"/>
              </a:ext>
            </a:extLst>
          </a:blip>
          <a:srcRect l="1770" t="88780" r="73507" b="-297"/>
          <a:stretch/>
        </p:blipFill>
        <p:spPr>
          <a:xfrm>
            <a:off x="13322284" y="23759482"/>
            <a:ext cx="2743200" cy="1201723"/>
          </a:xfrm>
          <a:prstGeom prst="rect">
            <a:avLst/>
          </a:prstGeom>
        </p:spPr>
      </p:pic>
      <p:pic>
        <p:nvPicPr>
          <p:cNvPr id="70" name="Picture 69" descr="Untitled-1.jpg"/>
          <p:cNvPicPr>
            <a:picLocks noChangeAspect="1"/>
          </p:cNvPicPr>
          <p:nvPr/>
        </p:nvPicPr>
        <p:blipFill rotWithShape="1">
          <a:blip r:embed="rId32">
            <a:extLst>
              <a:ext uri="{28A0092B-C50C-407E-A947-70E740481C1C}">
                <a14:useLocalDpi xmlns:a14="http://schemas.microsoft.com/office/drawing/2010/main" val="0"/>
              </a:ext>
            </a:extLst>
          </a:blip>
          <a:srcRect l="48229" t="81830" r="45532" b="11023"/>
          <a:stretch/>
        </p:blipFill>
        <p:spPr>
          <a:xfrm rot="16200000">
            <a:off x="11632652" y="27401831"/>
            <a:ext cx="872299" cy="939776"/>
          </a:xfrm>
          <a:prstGeom prst="rect">
            <a:avLst/>
          </a:prstGeom>
        </p:spPr>
      </p:pic>
      <p:pic>
        <p:nvPicPr>
          <p:cNvPr id="71" name="Picture 70" descr="Untitled-1.jpg"/>
          <p:cNvPicPr>
            <a:picLocks noChangeAspect="1"/>
          </p:cNvPicPr>
          <p:nvPr/>
        </p:nvPicPr>
        <p:blipFill rotWithShape="1">
          <a:blip r:embed="rId32">
            <a:extLst>
              <a:ext uri="{28A0092B-C50C-407E-A947-70E740481C1C}">
                <a14:useLocalDpi xmlns:a14="http://schemas.microsoft.com/office/drawing/2010/main" val="0"/>
              </a:ext>
            </a:extLst>
          </a:blip>
          <a:srcRect l="26890" t="88780" r="49177" b="-297"/>
          <a:stretch/>
        </p:blipFill>
        <p:spPr>
          <a:xfrm>
            <a:off x="13345026" y="24928888"/>
            <a:ext cx="2743200" cy="1241382"/>
          </a:xfrm>
          <a:prstGeom prst="rect">
            <a:avLst/>
          </a:prstGeom>
        </p:spPr>
      </p:pic>
      <p:pic>
        <p:nvPicPr>
          <p:cNvPr id="72" name="Picture 71" descr="Untitled-1.jpg"/>
          <p:cNvPicPr>
            <a:picLocks noChangeAspect="1"/>
          </p:cNvPicPr>
          <p:nvPr/>
        </p:nvPicPr>
        <p:blipFill rotWithShape="1">
          <a:blip r:embed="rId32">
            <a:extLst>
              <a:ext uri="{28A0092B-C50C-407E-A947-70E740481C1C}">
                <a14:useLocalDpi xmlns:a14="http://schemas.microsoft.com/office/drawing/2010/main" val="0"/>
              </a:ext>
            </a:extLst>
          </a:blip>
          <a:srcRect l="75564" t="88680" r="-145" b="-492"/>
          <a:stretch/>
        </p:blipFill>
        <p:spPr>
          <a:xfrm>
            <a:off x="13355186" y="27308565"/>
            <a:ext cx="2743200" cy="1239569"/>
          </a:xfrm>
          <a:prstGeom prst="rect">
            <a:avLst/>
          </a:prstGeom>
        </p:spPr>
      </p:pic>
      <p:sp>
        <p:nvSpPr>
          <p:cNvPr id="73" name="TextBox 72"/>
          <p:cNvSpPr txBox="1"/>
          <p:nvPr/>
        </p:nvSpPr>
        <p:spPr>
          <a:xfrm>
            <a:off x="30739312" y="1281798"/>
            <a:ext cx="6511372" cy="1867747"/>
          </a:xfrm>
          <a:prstGeom prst="rect">
            <a:avLst/>
          </a:prstGeom>
          <a:noFill/>
          <a:effectLst/>
        </p:spPr>
        <p:txBody>
          <a:bodyPr wrap="square" lIns="91440" tIns="91440" rIns="91440" bIns="91440" rtlCol="0" anchor="ctr" anchorCtr="0">
            <a:noAutofit/>
          </a:bodyPr>
          <a:lstStyle/>
          <a:p>
            <a:pPr algn="ctr"/>
            <a:r>
              <a:rPr lang="en-US" sz="3200" dirty="0" smtClean="0">
                <a:solidFill>
                  <a:schemeClr val="bg1"/>
                </a:solidFill>
                <a:latin typeface="Arial"/>
                <a:cs typeface="Arial"/>
              </a:rPr>
              <a:t>Heike </a:t>
            </a:r>
            <a:r>
              <a:rPr lang="en-US" sz="3200" dirty="0" err="1" smtClean="0">
                <a:solidFill>
                  <a:schemeClr val="bg1"/>
                </a:solidFill>
                <a:latin typeface="Arial"/>
                <a:cs typeface="Arial"/>
              </a:rPr>
              <a:t>McCraw</a:t>
            </a:r>
            <a:r>
              <a:rPr lang="en-US" sz="3200" dirty="0" smtClean="0">
                <a:solidFill>
                  <a:schemeClr val="bg1"/>
                </a:solidFill>
                <a:latin typeface="Arial"/>
                <a:cs typeface="Arial"/>
              </a:rPr>
              <a:t>, </a:t>
            </a:r>
            <a:r>
              <a:rPr lang="en-US" sz="3200" dirty="0" err="1" smtClean="0">
                <a:solidFill>
                  <a:schemeClr val="bg1"/>
                </a:solidFill>
                <a:latin typeface="Arial"/>
                <a:cs typeface="Arial"/>
              </a:rPr>
              <a:t>Asim</a:t>
            </a:r>
            <a:r>
              <a:rPr lang="en-US" sz="3200" dirty="0" smtClean="0">
                <a:solidFill>
                  <a:schemeClr val="bg1"/>
                </a:solidFill>
                <a:latin typeface="Arial"/>
                <a:cs typeface="Arial"/>
              </a:rPr>
              <a:t> </a:t>
            </a:r>
            <a:r>
              <a:rPr lang="en-US" sz="3200" dirty="0" err="1" smtClean="0">
                <a:solidFill>
                  <a:schemeClr val="bg1"/>
                </a:solidFill>
                <a:latin typeface="Arial"/>
                <a:cs typeface="Arial"/>
              </a:rPr>
              <a:t>Yarkhan</a:t>
            </a:r>
            <a:r>
              <a:rPr lang="en-US" sz="3200" dirty="0" smtClean="0">
                <a:solidFill>
                  <a:schemeClr val="bg1"/>
                </a:solidFill>
                <a:latin typeface="Arial"/>
                <a:cs typeface="Arial"/>
              </a:rPr>
              <a:t>, </a:t>
            </a:r>
            <a:r>
              <a:rPr lang="en-US" sz="3200" dirty="0" err="1" smtClean="0">
                <a:solidFill>
                  <a:schemeClr val="bg1"/>
                </a:solidFill>
                <a:latin typeface="Arial"/>
                <a:cs typeface="Arial"/>
              </a:rPr>
              <a:t>Sangamesh</a:t>
            </a:r>
            <a:r>
              <a:rPr lang="en-US" sz="3200" dirty="0" smtClean="0">
                <a:solidFill>
                  <a:schemeClr val="bg1"/>
                </a:solidFill>
                <a:latin typeface="Arial"/>
                <a:cs typeface="Arial"/>
              </a:rPr>
              <a:t> </a:t>
            </a:r>
            <a:r>
              <a:rPr lang="en-US" sz="3200" dirty="0" err="1" smtClean="0">
                <a:solidFill>
                  <a:schemeClr val="bg1"/>
                </a:solidFill>
                <a:latin typeface="Arial"/>
                <a:cs typeface="Arial"/>
              </a:rPr>
              <a:t>Ragate</a:t>
            </a:r>
            <a:endParaRPr lang="en-US" sz="3200" dirty="0" smtClean="0">
              <a:solidFill>
                <a:schemeClr val="bg1"/>
              </a:solidFill>
              <a:latin typeface="Arial"/>
              <a:cs typeface="Arial"/>
            </a:endParaRPr>
          </a:p>
          <a:p>
            <a:pPr algn="ctr"/>
            <a:r>
              <a:rPr lang="en-US" sz="3200" dirty="0" smtClean="0">
                <a:solidFill>
                  <a:schemeClr val="bg1"/>
                </a:solidFill>
                <a:latin typeface="Arial"/>
                <a:cs typeface="Arial"/>
              </a:rPr>
              <a:t>University of </a:t>
            </a:r>
            <a:r>
              <a:rPr lang="en-US" sz="3200" dirty="0" err="1" smtClean="0">
                <a:solidFill>
                  <a:schemeClr val="bg1"/>
                </a:solidFill>
                <a:latin typeface="Arial"/>
                <a:cs typeface="Arial"/>
              </a:rPr>
              <a:t>Tennesee</a:t>
            </a:r>
            <a:endParaRPr lang="en-US" sz="3200" dirty="0" smtClean="0">
              <a:solidFill>
                <a:schemeClr val="bg1"/>
              </a:solidFill>
              <a:latin typeface="Arial"/>
              <a:cs typeface="Arial"/>
            </a:endParaRPr>
          </a:p>
        </p:txBody>
      </p:sp>
      <p:pic>
        <p:nvPicPr>
          <p:cNvPr id="6" name="Picture 5" descr="ICL Logo-white.pdf"/>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1705990" y="29281235"/>
            <a:ext cx="2743200" cy="1828800"/>
          </a:xfrm>
          <a:prstGeom prst="rect">
            <a:avLst/>
          </a:prstGeom>
        </p:spPr>
      </p:pic>
    </p:spTree>
    <p:extLst>
      <p:ext uri="{BB962C8B-B14F-4D97-AF65-F5344CB8AC3E}">
        <p14:creationId xmlns:p14="http://schemas.microsoft.com/office/powerpoint/2010/main" val="350528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1171</TotalTime>
  <Words>1092</Words>
  <Application>Microsoft Macintosh PowerPoint</Application>
  <PresentationFormat>Custom</PresentationFormat>
  <Paragraphs>102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Mohror</dc:creator>
  <cp:lastModifiedBy>Kevin Huck</cp:lastModifiedBy>
  <cp:revision>119</cp:revision>
  <dcterms:created xsi:type="dcterms:W3CDTF">2014-07-16T18:16:08Z</dcterms:created>
  <dcterms:modified xsi:type="dcterms:W3CDTF">2015-07-10T14:47:46Z</dcterms:modified>
</cp:coreProperties>
</file>