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5" r:id="rId4"/>
  </p:sldMasterIdLst>
  <p:notesMasterIdLst>
    <p:notesMasterId r:id="rId10"/>
  </p:notesMasterIdLst>
  <p:sldIdLst>
    <p:sldId id="256" r:id="rId5"/>
    <p:sldId id="257" r:id="rId6"/>
    <p:sldId id="259" r:id="rId7"/>
    <p:sldId id="260" r:id="rId8"/>
    <p:sldId id="258" r:id="rId9"/>
  </p:sldIdLst>
  <p:sldSz cx="12188825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8762" autoAdjust="0"/>
  </p:normalViewPr>
  <p:slideViewPr>
    <p:cSldViewPr snapToGrid="0" showGuides="1">
      <p:cViewPr varScale="1">
        <p:scale>
          <a:sx n="88" d="100"/>
          <a:sy n="88" d="100"/>
        </p:scale>
        <p:origin x="-564" y="-114"/>
      </p:cViewPr>
      <p:guideLst>
        <p:guide orient="horz" pos="480"/>
        <p:guide pos="287"/>
        <p:guide pos="5365"/>
        <p:guide pos="73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82904-F315-4730-8D91-37D99E141A6F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672D7-8E2D-4611-973D-F4591A707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5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8528461" y="0"/>
            <a:ext cx="3676822" cy="6858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765" y="64"/>
            <a:ext cx="8839114" cy="662933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96635" y="629379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 smtClean="0">
                <a:solidFill>
                  <a:schemeClr val="tx2"/>
                </a:solidFill>
              </a:rPr>
            </a:br>
            <a:r>
              <a:rPr lang="en-US" sz="1000" b="0" dirty="0" smtClean="0">
                <a:solidFill>
                  <a:schemeClr val="tx2"/>
                </a:solidFill>
              </a:rPr>
              <a:t>for the US Department of Energy</a:t>
            </a:r>
            <a:endParaRPr lang="en-US" sz="1000" b="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472" y="407395"/>
            <a:ext cx="6657177" cy="877163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1" y="1761403"/>
            <a:ext cx="4828377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210" y="660859"/>
            <a:ext cx="4626281" cy="46634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72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975" y="69010"/>
            <a:ext cx="11372473" cy="759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857" y="897045"/>
            <a:ext cx="11369809" cy="5270841"/>
          </a:xfrm>
        </p:spPr>
        <p:txBody>
          <a:bodyPr/>
          <a:lstStyle>
            <a:lvl1pPr>
              <a:defRPr>
                <a:latin typeface="Corbel" panose="020B0503020204020204" pitchFamily="34" charset="0"/>
                <a:cs typeface="Arial" panose="020B0604020202020204" pitchFamily="34" charset="0"/>
              </a:defRPr>
            </a:lvl1pPr>
            <a:lvl2pPr>
              <a:defRPr>
                <a:latin typeface="Corbel" panose="020B0503020204020204" pitchFamily="34" charset="0"/>
                <a:cs typeface="Arial" panose="020B0604020202020204" pitchFamily="34" charset="0"/>
              </a:defRPr>
            </a:lvl2pPr>
            <a:lvl3pPr>
              <a:defRPr>
                <a:latin typeface="Corbel" panose="020B0503020204020204" pitchFamily="34" charset="0"/>
                <a:cs typeface="Arial" panose="020B0604020202020204" pitchFamily="34" charset="0"/>
              </a:defRPr>
            </a:lvl3pPr>
            <a:lvl4pPr>
              <a:defRPr>
                <a:latin typeface="Corbel" panose="020B0503020204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Corbel" panose="020B0503020204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20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54" y="410602"/>
            <a:ext cx="11501908" cy="48474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1444752"/>
            <a:ext cx="5588582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" y="2270334"/>
            <a:ext cx="5588582" cy="33732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buFont typeface="Arial" panose="020B0604020202020204" pitchFamily="34" charset="0"/>
              <a:buChar char="•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5" y="1444752"/>
            <a:ext cx="5531934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5" y="2270334"/>
            <a:ext cx="5531934" cy="33732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86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6"/>
          <a:stretch/>
        </p:blipFill>
        <p:spPr>
          <a:xfrm>
            <a:off x="8532811" y="64"/>
            <a:ext cx="3665067" cy="66293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587" y="2551837"/>
            <a:ext cx="7575544" cy="877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7" name="Straight Arrow Connector 6"/>
          <p:cNvCxnSpPr/>
          <p:nvPr userDrawn="1"/>
        </p:nvCxnSpPr>
        <p:spPr>
          <a:xfrm>
            <a:off x="8532812" y="0"/>
            <a:ext cx="0" cy="6858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10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6"/>
          <a:stretch/>
        </p:blipFill>
        <p:spPr>
          <a:xfrm>
            <a:off x="8532811" y="64"/>
            <a:ext cx="3665067" cy="66293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05" y="411480"/>
            <a:ext cx="7957347" cy="877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Arrow Connector 6"/>
          <p:cNvCxnSpPr/>
          <p:nvPr userDrawn="1"/>
        </p:nvCxnSpPr>
        <p:spPr>
          <a:xfrm>
            <a:off x="8532812" y="0"/>
            <a:ext cx="0" cy="6858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4487" y="1600200"/>
            <a:ext cx="7944489" cy="345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8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78" y="161325"/>
            <a:ext cx="11501908" cy="6495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86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0" y="0"/>
            <a:ext cx="12184060" cy="6858000"/>
            <a:chOff x="0" y="0"/>
            <a:chExt cx="12184060" cy="7797800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0"/>
              <a:ext cx="12184060" cy="2590800"/>
              <a:chOff x="0" y="0"/>
              <a:chExt cx="15230472" cy="6855686"/>
            </a:xfrm>
            <a:noFill/>
          </p:grpSpPr>
          <p:sp>
            <p:nvSpPr>
              <p:cNvPr id="16" name="Rectangle 15"/>
              <p:cNvSpPr/>
              <p:nvPr userDrawn="1"/>
            </p:nvSpPr>
            <p:spPr>
              <a:xfrm>
                <a:off x="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/>
              <p:cNvSpPr/>
              <p:nvPr userDrawn="1"/>
            </p:nvSpPr>
            <p:spPr>
              <a:xfrm>
                <a:off x="3046412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6091236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9137648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1218406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0" y="2616200"/>
              <a:ext cx="12184060" cy="2590800"/>
              <a:chOff x="0" y="0"/>
              <a:chExt cx="15230472" cy="6855686"/>
            </a:xfrm>
            <a:noFill/>
          </p:grpSpPr>
          <p:sp>
            <p:nvSpPr>
              <p:cNvPr id="11" name="Rectangle 10"/>
              <p:cNvSpPr/>
              <p:nvPr userDrawn="1"/>
            </p:nvSpPr>
            <p:spPr>
              <a:xfrm>
                <a:off x="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3046412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6091236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9137648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218406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 userDrawn="1"/>
          </p:nvGrpSpPr>
          <p:grpSpPr>
            <a:xfrm>
              <a:off x="0" y="5207000"/>
              <a:ext cx="12184060" cy="2590800"/>
              <a:chOff x="0" y="0"/>
              <a:chExt cx="15230472" cy="6855686"/>
            </a:xfrm>
            <a:noFill/>
          </p:grpSpPr>
          <p:sp>
            <p:nvSpPr>
              <p:cNvPr id="6" name="Rectangle 5"/>
              <p:cNvSpPr/>
              <p:nvPr userDrawn="1"/>
            </p:nvSpPr>
            <p:spPr>
              <a:xfrm>
                <a:off x="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 userDrawn="1"/>
            </p:nvSpPr>
            <p:spPr>
              <a:xfrm>
                <a:off x="3046412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6091236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/>
              <p:cNvSpPr/>
              <p:nvPr userDrawn="1"/>
            </p:nvSpPr>
            <p:spPr>
              <a:xfrm>
                <a:off x="9137648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1218406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333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7" t="13722"/>
          <a:stretch/>
        </p:blipFill>
        <p:spPr>
          <a:xfrm>
            <a:off x="7112228" y="652006"/>
            <a:ext cx="5076597" cy="6205993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6915" y="69012"/>
            <a:ext cx="11501908" cy="70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7936" y="987722"/>
            <a:ext cx="11520637" cy="487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76587" y="6513051"/>
            <a:ext cx="28032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4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9" r:id="rId3"/>
    <p:sldLayoutId id="2147483940" r:id="rId4"/>
    <p:sldLayoutId id="2147483943" r:id="rId5"/>
    <p:sldLayoutId id="2147483941" r:id="rId6"/>
    <p:sldLayoutId id="214748394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800" kern="1200">
          <a:solidFill>
            <a:schemeClr val="tx2"/>
          </a:solidFill>
          <a:latin typeface="Calibri Light" panose="020F030202020403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32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1pPr>
      <a:lvl2pPr marL="625475" indent="-2794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8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914400" indent="-23018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4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etter@computer.org" TargetMode="External"/><Relationship Id="rId2" Type="http://schemas.openxmlformats.org/officeDocument/2006/relationships/hyperlink" Target="http://ft.ornl.gov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bit.ly/shocmarx" TargetMode="External"/><Relationship Id="rId3" Type="http://schemas.openxmlformats.org/officeDocument/2006/relationships/hyperlink" Target="https://ft.ornl.gov/trac/vancouver" TargetMode="External"/><Relationship Id="rId7" Type="http://schemas.openxmlformats.org/officeDocument/2006/relationships/hyperlink" Target="http://science.energy.gov/ascr/research/computer-science/" TargetMode="External"/><Relationship Id="rId2" Type="http://schemas.openxmlformats.org/officeDocument/2006/relationships/hyperlink" Target="http://ft.ornl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sar.mcs.anl.gov/" TargetMode="External"/><Relationship Id="rId11" Type="http://schemas.openxmlformats.org/officeDocument/2006/relationships/image" Target="../media/image7.png"/><Relationship Id="rId5" Type="http://schemas.openxmlformats.org/officeDocument/2006/relationships/hyperlink" Target="http://codesign.lanl.gov/" TargetMode="External"/><Relationship Id="rId10" Type="http://schemas.openxmlformats.org/officeDocument/2006/relationships/image" Target="../media/image6.jpeg"/><Relationship Id="rId4" Type="http://schemas.openxmlformats.org/officeDocument/2006/relationships/hyperlink" Target="https://ft.ornl.gov/trac/blackcomb" TargetMode="External"/><Relationship Id="rId9" Type="http://schemas.openxmlformats.org/officeDocument/2006/relationships/hyperlink" Target="http://keeneland.gatech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472" y="407395"/>
            <a:ext cx="7092419" cy="877163"/>
          </a:xfrm>
        </p:spPr>
        <p:txBody>
          <a:bodyPr>
            <a:normAutofit/>
          </a:bodyPr>
          <a:lstStyle/>
          <a:p>
            <a:r>
              <a:rPr lang="en-US" b="1" dirty="0" smtClean="0"/>
              <a:t>Vancouver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1761402"/>
            <a:ext cx="4404638" cy="4431579"/>
          </a:xfrm>
        </p:spPr>
        <p:txBody>
          <a:bodyPr>
            <a:normAutofit/>
          </a:bodyPr>
          <a:lstStyle/>
          <a:p>
            <a:r>
              <a:rPr lang="en-US" dirty="0" smtClean="0"/>
              <a:t>Jeffrey S. Vetter, ORNL, </a:t>
            </a:r>
            <a:r>
              <a:rPr lang="en-US" dirty="0" smtClean="0"/>
              <a:t>PI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Seyong Lee, ORNL</a:t>
            </a:r>
          </a:p>
          <a:p>
            <a:r>
              <a:rPr lang="en-US" dirty="0" err="1" smtClean="0"/>
              <a:t>Jungwon</a:t>
            </a:r>
            <a:r>
              <a:rPr lang="en-US" dirty="0"/>
              <a:t> </a:t>
            </a:r>
            <a:r>
              <a:rPr lang="en-US" dirty="0" smtClean="0"/>
              <a:t>Kim, ORNL</a:t>
            </a:r>
          </a:p>
          <a:p>
            <a:r>
              <a:rPr lang="en-US" dirty="0" smtClean="0"/>
              <a:t>Joel Denny, ORNL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73061" y="6342983"/>
            <a:ext cx="4737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dirty="0" smtClean="0">
                <a:hlinkClick r:id="rId2"/>
              </a:rPr>
              <a:t>http://ft.ornl.gov</a:t>
            </a: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vetter@computer.org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04841" y="3435928"/>
            <a:ext cx="224074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i="1" dirty="0" err="1" smtClean="0"/>
              <a:t>Xstack</a:t>
            </a:r>
            <a:r>
              <a:rPr lang="en-US" i="1" dirty="0" smtClean="0"/>
              <a:t>-ECP Review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/>
              <a:t>8 </a:t>
            </a:r>
            <a:r>
              <a:rPr lang="en-US" i="1" dirty="0"/>
              <a:t>Dec 2015 </a:t>
            </a:r>
          </a:p>
        </p:txBody>
      </p:sp>
    </p:spTree>
    <p:extLst>
      <p:ext uri="{BB962C8B-B14F-4D97-AF65-F5344CB8AC3E}">
        <p14:creationId xmlns:p14="http://schemas.microsoft.com/office/powerpoint/2010/main" val="3655632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20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Specific guidance for </a:t>
            </a:r>
            <a:r>
              <a:rPr lang="en-US" b="1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 </a:t>
            </a:r>
            <a:r>
              <a:rPr lang="en-US" dirty="0" smtClean="0"/>
              <a:t>With </a:t>
            </a:r>
            <a:r>
              <a:rPr lang="en-US" dirty="0"/>
              <a:t>that background in mind, we would like your presentations to cover these topics:</a:t>
            </a:r>
          </a:p>
          <a:p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goals of your project and its current status</a:t>
            </a:r>
          </a:p>
          <a:p>
            <a:pPr lvl="1"/>
            <a:r>
              <a:rPr lang="en-US" dirty="0"/>
              <a:t>Do you release your software as open source?</a:t>
            </a:r>
          </a:p>
          <a:p>
            <a:pPr lvl="1"/>
            <a:r>
              <a:rPr lang="en-US" dirty="0"/>
              <a:t>Do you have DOE/NNSA users of your software?</a:t>
            </a:r>
          </a:p>
          <a:p>
            <a:pPr lvl="1"/>
            <a:r>
              <a:rPr lang="en-US" dirty="0"/>
              <a:t>Have facilities, vendors, or ISVs picked up your software?</a:t>
            </a:r>
          </a:p>
          <a:p>
            <a:pPr lvl="1"/>
            <a:r>
              <a:rPr lang="en-US" dirty="0"/>
              <a:t>What is the support model for your software?</a:t>
            </a:r>
          </a:p>
          <a:p>
            <a:pPr lvl="1"/>
            <a:r>
              <a:rPr lang="en-US" dirty="0"/>
              <a:t>Are there any applications in particular that the outcomes of your project are targeting?</a:t>
            </a:r>
          </a:p>
          <a:p>
            <a:pPr lvl="0"/>
            <a:r>
              <a:rPr lang="en-US" dirty="0"/>
              <a:t>What are the specific ties to identified requirements of the applications, other software components?</a:t>
            </a:r>
          </a:p>
          <a:p>
            <a:pPr lvl="0"/>
            <a:r>
              <a:rPr lang="en-US" dirty="0"/>
              <a:t>Will the developed software technologies be mature enough to be part of the software stack on </a:t>
            </a:r>
            <a:r>
              <a:rPr lang="en-US" dirty="0" err="1"/>
              <a:t>exascale</a:t>
            </a:r>
            <a:r>
              <a:rPr lang="en-US" dirty="0"/>
              <a:t> systems expected to be selected in 2019 and installed in 2023?</a:t>
            </a:r>
          </a:p>
          <a:p>
            <a:pPr lvl="0"/>
            <a:r>
              <a:rPr lang="en-US" dirty="0"/>
              <a:t>What do you feel are the key challenges posed and opportunities offered by </a:t>
            </a:r>
            <a:r>
              <a:rPr lang="en-US" dirty="0" err="1"/>
              <a:t>exascale</a:t>
            </a:r>
            <a:r>
              <a:rPr lang="en-US" dirty="0"/>
              <a:t> systems for your specific area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9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What is the R&amp;D that you would like to carry out within the ECP?</a:t>
            </a:r>
          </a:p>
          <a:p>
            <a:pPr lvl="0"/>
            <a:r>
              <a:rPr lang="en-US" dirty="0"/>
              <a:t>What research remains for your project’s outcomes to benefit key DOE applications?</a:t>
            </a:r>
          </a:p>
          <a:p>
            <a:pPr lvl="0"/>
            <a:r>
              <a:rPr lang="en-US" dirty="0"/>
              <a:t>How would the proposed activities build on the research you have been carrying out with ASCR Research funding?</a:t>
            </a:r>
          </a:p>
          <a:p>
            <a:pPr lvl="0"/>
            <a:r>
              <a:rPr lang="en-US" dirty="0"/>
              <a:t>What are the proposed activities that you believe would contribute to the ECP?</a:t>
            </a:r>
          </a:p>
          <a:p>
            <a:pPr lvl="0"/>
            <a:r>
              <a:rPr lang="en-US" dirty="0"/>
              <a:t>Your roadmap/timeline for maturing the software technologies and deploying them on </a:t>
            </a:r>
            <a:r>
              <a:rPr lang="en-US" dirty="0" err="1"/>
              <a:t>exascale</a:t>
            </a:r>
            <a:r>
              <a:rPr lang="en-US" dirty="0"/>
              <a:t> platforms, with a few intermediate milestones or decision points (forks in the roadmap). . The timeline is of particular importance in selecting what the ECP will include in the development plans. </a:t>
            </a:r>
          </a:p>
          <a:p>
            <a:pPr lvl="0"/>
            <a:r>
              <a:rPr lang="en-US" dirty="0"/>
              <a:t>Highlight your X-stack or OS/R activities that would help DOE </a:t>
            </a:r>
            <a:r>
              <a:rPr lang="en-US" dirty="0" err="1"/>
              <a:t>exascale</a:t>
            </a:r>
            <a:r>
              <a:rPr lang="en-US" dirty="0"/>
              <a:t> apps achieve ECP performance, efficiency and resilience performance goals on 2023 hardware and system architectures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795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858" y="897045"/>
            <a:ext cx="5682392" cy="5270841"/>
          </a:xfrm>
        </p:spPr>
        <p:txBody>
          <a:bodyPr>
            <a:normAutofit/>
          </a:bodyPr>
          <a:lstStyle/>
          <a:p>
            <a:r>
              <a:rPr lang="en-US" sz="1800" dirty="0"/>
              <a:t>Contributors and Sponsors</a:t>
            </a:r>
          </a:p>
          <a:p>
            <a:pPr lvl="1"/>
            <a:r>
              <a:rPr lang="en-US" sz="1600" dirty="0"/>
              <a:t>Future Technologies Group: </a:t>
            </a:r>
            <a:r>
              <a:rPr lang="en-US" sz="1600" dirty="0">
                <a:hlinkClick r:id="rId2"/>
              </a:rPr>
              <a:t>http://ft.ornl.gov</a:t>
            </a:r>
            <a:endParaRPr lang="en-US" sz="1600" dirty="0"/>
          </a:p>
          <a:p>
            <a:pPr lvl="1"/>
            <a:r>
              <a:rPr lang="en-US" sz="1600" dirty="0"/>
              <a:t>US Department of Energy Office of Science</a:t>
            </a:r>
          </a:p>
          <a:p>
            <a:pPr lvl="2"/>
            <a:r>
              <a:rPr lang="en-US" sz="1400" dirty="0"/>
              <a:t>DOE Vancouver Project: </a:t>
            </a:r>
            <a:r>
              <a:rPr lang="en-US" sz="1400" dirty="0">
                <a:hlinkClick r:id="rId3"/>
              </a:rPr>
              <a:t>https://ft.ornl.gov/trac/vancouver</a:t>
            </a:r>
            <a:r>
              <a:rPr lang="en-US" sz="1400" dirty="0"/>
              <a:t> </a:t>
            </a:r>
          </a:p>
          <a:p>
            <a:pPr lvl="2"/>
            <a:r>
              <a:rPr lang="en-US" sz="1400" dirty="0"/>
              <a:t>DOE Blackcomb Project: </a:t>
            </a:r>
            <a:r>
              <a:rPr lang="en-US" sz="1400" dirty="0">
                <a:hlinkClick r:id="rId4"/>
              </a:rPr>
              <a:t>https://ft.ornl.gov/trac/blackcomb</a:t>
            </a:r>
            <a:r>
              <a:rPr lang="en-US" sz="1400" dirty="0"/>
              <a:t> </a:t>
            </a:r>
          </a:p>
          <a:p>
            <a:pPr lvl="2"/>
            <a:r>
              <a:rPr lang="en-US" sz="1400" dirty="0"/>
              <a:t>DOE </a:t>
            </a:r>
            <a:r>
              <a:rPr lang="en-US" sz="1400" dirty="0" err="1"/>
              <a:t>ExMatEx</a:t>
            </a:r>
            <a:r>
              <a:rPr lang="en-US" sz="1400" dirty="0"/>
              <a:t> </a:t>
            </a:r>
            <a:r>
              <a:rPr lang="en-US" sz="1400" dirty="0" err="1"/>
              <a:t>Codesign</a:t>
            </a:r>
            <a:r>
              <a:rPr lang="en-US" sz="1400" dirty="0"/>
              <a:t> Center: </a:t>
            </a:r>
            <a:r>
              <a:rPr lang="en-US" sz="1400" dirty="0">
                <a:hlinkClick r:id="rId5"/>
              </a:rPr>
              <a:t>http://codesign.lanl.gov</a:t>
            </a:r>
            <a:r>
              <a:rPr lang="en-US" sz="1400" dirty="0"/>
              <a:t> </a:t>
            </a:r>
          </a:p>
          <a:p>
            <a:pPr lvl="2"/>
            <a:r>
              <a:rPr lang="en-US" sz="1400" dirty="0"/>
              <a:t>DOE Cesar </a:t>
            </a:r>
            <a:r>
              <a:rPr lang="en-US" sz="1400" dirty="0" err="1"/>
              <a:t>Codesign</a:t>
            </a:r>
            <a:r>
              <a:rPr lang="en-US" sz="1400" dirty="0"/>
              <a:t> Center: </a:t>
            </a:r>
            <a:r>
              <a:rPr lang="en-US" sz="1400" dirty="0">
                <a:hlinkClick r:id="rId6"/>
              </a:rPr>
              <a:t>http://cesar.mcs.anl.gov/</a:t>
            </a:r>
            <a:r>
              <a:rPr lang="en-US" sz="1400" dirty="0"/>
              <a:t> </a:t>
            </a:r>
          </a:p>
          <a:p>
            <a:pPr lvl="2"/>
            <a:r>
              <a:rPr lang="en-US" sz="1400" dirty="0"/>
              <a:t>DOE </a:t>
            </a:r>
            <a:r>
              <a:rPr lang="en-US" sz="1400" dirty="0" err="1"/>
              <a:t>Exascale</a:t>
            </a:r>
            <a:r>
              <a:rPr lang="en-US" sz="1400" dirty="0"/>
              <a:t> Efforts: </a:t>
            </a:r>
            <a:r>
              <a:rPr lang="en-US" sz="1400" dirty="0">
                <a:hlinkClick r:id="rId7"/>
              </a:rPr>
              <a:t>http://science.energy.gov/ascr/research/computer-science/</a:t>
            </a:r>
            <a:r>
              <a:rPr lang="en-US" sz="1400" dirty="0"/>
              <a:t> </a:t>
            </a:r>
          </a:p>
          <a:p>
            <a:pPr lvl="1"/>
            <a:r>
              <a:rPr lang="en-US" sz="1600" dirty="0"/>
              <a:t>Scalable Heterogeneous Computing Benchmark team: </a:t>
            </a:r>
            <a:r>
              <a:rPr lang="en-US" sz="1600" dirty="0">
                <a:hlinkClick r:id="rId8"/>
              </a:rPr>
              <a:t>http://bit.ly/shocmarx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US National Science Foundation Keeneland Project: </a:t>
            </a:r>
            <a:r>
              <a:rPr lang="en-US" sz="1600" dirty="0">
                <a:hlinkClick r:id="rId9"/>
              </a:rPr>
              <a:t>http://keeneland.gatech.edu</a:t>
            </a:r>
            <a:endParaRPr lang="en-US" sz="1600" dirty="0"/>
          </a:p>
          <a:p>
            <a:pPr lvl="1"/>
            <a:r>
              <a:rPr lang="en-US" sz="1600" dirty="0"/>
              <a:t>US DARPA</a:t>
            </a:r>
          </a:p>
          <a:p>
            <a:pPr lvl="1"/>
            <a:r>
              <a:rPr lang="en-US" sz="1600" dirty="0"/>
              <a:t>NVIDIA CUDA Center of Excellence</a:t>
            </a:r>
          </a:p>
          <a:p>
            <a:endParaRPr lang="en-US" sz="4000" dirty="0"/>
          </a:p>
        </p:txBody>
      </p:sp>
      <p:pic>
        <p:nvPicPr>
          <p:cNvPr id="4" name="Picture 2" descr="C:\Users\vjj\Documents\Dropbox (Personal)\vetter-hebert-shared-2015\TO-jeff\GroupPhotos\FlagsSelected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334" y="1159293"/>
            <a:ext cx="5872692" cy="469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vjj\Documents\Dropbox (Personal)\ft.ornl.gov-qr-cod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282" y="71438"/>
            <a:ext cx="690562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652491"/>
      </p:ext>
    </p:extLst>
  </p:cSld>
  <p:clrMapOvr>
    <a:masterClrMapping/>
  </p:clrMapOvr>
</p:sld>
</file>

<file path=ppt/theme/theme1.xml><?xml version="1.0" encoding="utf-8"?>
<a:theme xmlns:a="http://schemas.openxmlformats.org/drawingml/2006/main" name="2015-12-07-ares-ecp-v03">
  <a:themeElements>
    <a:clrScheme name="ORNL corporate palette May 28 saturation adjust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306DBE"/>
      </a:accent1>
      <a:accent2>
        <a:srgbClr val="84B641"/>
      </a:accent2>
      <a:accent3>
        <a:srgbClr val="DE762D"/>
      </a:accent3>
      <a:accent4>
        <a:srgbClr val="2ABDDA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RNL 201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E20559-B232-4371-8690-E3D8007EDB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BB6CFE-4507-4B02-9220-33DC2E0B46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50EC660-24D0-43A0-AE5E-E274115E726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2015-12-07-ares-ecp-v03</Template>
  <TotalTime>14</TotalTime>
  <Words>251</Words>
  <Application>Microsoft Office PowerPoint</Application>
  <PresentationFormat>Custom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2015-12-07-ares-ecp-v03</vt:lpstr>
      <vt:lpstr>Vancouver</vt:lpstr>
      <vt:lpstr>PowerPoint Presentation</vt:lpstr>
      <vt:lpstr>Specific guidance for presentations</vt:lpstr>
      <vt:lpstr>PowerPoint Presentation</vt:lpstr>
      <vt:lpstr>Acknowledgements</vt:lpstr>
    </vt:vector>
  </TitlesOfParts>
  <Company>ORNL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Vetter, Jeffrey S.</dc:creator>
  <cp:lastModifiedBy>Vetter, Jeffrey S.</cp:lastModifiedBy>
  <cp:revision>7</cp:revision>
  <dcterms:created xsi:type="dcterms:W3CDTF">2015-12-03T00:16:11Z</dcterms:created>
  <dcterms:modified xsi:type="dcterms:W3CDTF">2015-12-03T00:33:50Z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