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5"/>
  </p:notesMasterIdLst>
  <p:handoutMasterIdLst>
    <p:handoutMasterId r:id="rId6"/>
  </p:handoutMasterIdLst>
  <p:sldIdLst>
    <p:sldId id="257" r:id="rId2"/>
    <p:sldId id="273" r:id="rId3"/>
    <p:sldId id="275"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336600"/>
    <a:srgbClr val="CC9900"/>
    <a:srgbClr val="008000"/>
    <a:srgbClr val="BF4137"/>
    <a:srgbClr val="000000"/>
    <a:srgbClr val="C7473D"/>
    <a:srgbClr val="FF6600"/>
    <a:srgbClr val="D2533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3" autoAdjust="0"/>
    <p:restoredTop sz="74339" autoAdjust="0"/>
  </p:normalViewPr>
  <p:slideViewPr>
    <p:cSldViewPr>
      <p:cViewPr varScale="1">
        <p:scale>
          <a:sx n="64" d="100"/>
          <a:sy n="64" d="100"/>
        </p:scale>
        <p:origin x="1560" y="66"/>
      </p:cViewPr>
      <p:guideLst>
        <p:guide orient="horz" pos="2160"/>
        <p:guide pos="2880"/>
      </p:guideLst>
    </p:cSldViewPr>
  </p:slideViewPr>
  <p:outlineViewPr>
    <p:cViewPr>
      <p:scale>
        <a:sx n="33" d="100"/>
        <a:sy n="33" d="100"/>
      </p:scale>
      <p:origin x="0" y="91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0" d="100"/>
          <a:sy n="60" d="100"/>
        </p:scale>
        <p:origin x="-2508"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00400" cy="457200"/>
          </a:xfrm>
          <a:prstGeom prst="rect">
            <a:avLst/>
          </a:prstGeom>
        </p:spPr>
        <p:txBody>
          <a:bodyPr vert="horz" lIns="91440" tIns="45720" rIns="91440" bIns="45720" rtlCol="0"/>
          <a:lstStyle>
            <a:lvl1pPr algn="l">
              <a:defRPr sz="1200"/>
            </a:lvl1pPr>
          </a:lstStyle>
          <a:p>
            <a:r>
              <a:rPr lang="en-US" dirty="0" smtClean="0"/>
              <a:t>C-FAR – Center for Future Architecture Research</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1EB1B71-63B0-430D-B3E8-5A6B5081A228}" type="datetimeFigureOut">
              <a:rPr lang="en-US" smtClean="0"/>
              <a:t>12/2/2015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D5609C4-EB51-4131-9E9B-7745B8A22FC6}" type="slidenum">
              <a:rPr lang="en-US" smtClean="0"/>
              <a:t>‹#›</a:t>
            </a:fld>
            <a:endParaRPr lang="en-US"/>
          </a:p>
        </p:txBody>
      </p:sp>
    </p:spTree>
    <p:extLst>
      <p:ext uri="{BB962C8B-B14F-4D97-AF65-F5344CB8AC3E}">
        <p14:creationId xmlns:p14="http://schemas.microsoft.com/office/powerpoint/2010/main" val="30435582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429000" cy="457200"/>
          </a:xfrm>
          <a:prstGeom prst="rect">
            <a:avLst/>
          </a:prstGeom>
        </p:spPr>
        <p:txBody>
          <a:bodyPr vert="horz" lIns="91440" tIns="45720" rIns="91440" bIns="45720" rtlCol="0"/>
          <a:lstStyle>
            <a:lvl1pPr algn="l">
              <a:defRPr sz="1200"/>
            </a:lvl1pPr>
          </a:lstStyle>
          <a:p>
            <a:r>
              <a:rPr lang="en-US" dirty="0" smtClean="0"/>
              <a:t>C-FAR – Center for Future Architectures Research</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70625E-1A8E-43CE-82C9-5448DB0BCC9A}" type="datetimeFigureOut">
              <a:rPr lang="en-US" smtClean="0"/>
              <a:t>12/2/2015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1DD4E8-E3C4-4E99-9E5F-D815715FC620}" type="slidenum">
              <a:rPr lang="en-US" smtClean="0"/>
              <a:t>‹#›</a:t>
            </a:fld>
            <a:endParaRPr lang="en-US"/>
          </a:p>
        </p:txBody>
      </p:sp>
    </p:spTree>
    <p:extLst>
      <p:ext uri="{BB962C8B-B14F-4D97-AF65-F5344CB8AC3E}">
        <p14:creationId xmlns:p14="http://schemas.microsoft.com/office/powerpoint/2010/main" val="209022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faster through</a:t>
            </a:r>
            <a:r>
              <a:rPr lang="en-US" baseline="0" dirty="0" smtClean="0"/>
              <a:t> RSA part, since it’s a bit of a stretch</a:t>
            </a:r>
          </a:p>
          <a:p>
            <a:endParaRPr lang="en-US" dirty="0" smtClean="0"/>
          </a:p>
        </p:txBody>
      </p:sp>
      <p:sp>
        <p:nvSpPr>
          <p:cNvPr id="4" name="Slide Number Placeholder 3"/>
          <p:cNvSpPr>
            <a:spLocks noGrp="1"/>
          </p:cNvSpPr>
          <p:nvPr>
            <p:ph type="sldNum" sz="quarter" idx="10"/>
          </p:nvPr>
        </p:nvSpPr>
        <p:spPr/>
        <p:txBody>
          <a:bodyPr/>
          <a:lstStyle/>
          <a:p>
            <a:fld id="{5A93B749-6C10-459E-9F86-ADEDBF86406A}" type="slidenum">
              <a:rPr lang="en-US" smtClean="0"/>
              <a:t>1</a:t>
            </a:fld>
            <a:endParaRPr lang="en-US"/>
          </a:p>
        </p:txBody>
      </p:sp>
    </p:spTree>
    <p:extLst>
      <p:ext uri="{BB962C8B-B14F-4D97-AF65-F5344CB8AC3E}">
        <p14:creationId xmlns:p14="http://schemas.microsoft.com/office/powerpoint/2010/main" val="1655224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Tangram is a portable library synthesis system for heterogeneous</a:t>
            </a:r>
            <a:r>
              <a:rPr lang="en-US" baseline="0" dirty="0" smtClean="0"/>
              <a:t> parallel computing.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picture at the upper left corner illustrates a high-performance OpenCL code synthesized for an NVIDIA GPU, with four kernels that require varying tiling strategies (interleaved tiles and chunk tiles) and invoked at different stages of the execution. Each level of the picture </a:t>
            </a:r>
            <a:r>
              <a:rPr lang="en-US" baseline="0" dirty="0" err="1" smtClean="0"/>
              <a:t>illusrates</a:t>
            </a:r>
            <a:r>
              <a:rPr lang="en-US" baseline="0" dirty="0" smtClean="0"/>
              <a:t> the execution of a kernel.</a:t>
            </a:r>
          </a:p>
          <a:p>
            <a:endParaRPr lang="en-US" baseline="0" dirty="0" smtClean="0"/>
          </a:p>
          <a:p>
            <a:r>
              <a:rPr lang="en-US" baseline="0" dirty="0" smtClean="0"/>
              <a:t>An important benefit is that these four complex kernels are synthesized from the generic </a:t>
            </a:r>
            <a:r>
              <a:rPr lang="en-US" baseline="0" dirty="0" err="1" smtClean="0"/>
              <a:t>codelets</a:t>
            </a:r>
            <a:r>
              <a:rPr lang="en-US" baseline="0" dirty="0" smtClean="0"/>
              <a:t> in the next backup slide. </a:t>
            </a:r>
          </a:p>
          <a:p>
            <a:endParaRPr lang="en-US" baseline="0" dirty="0" smtClean="0"/>
          </a:p>
          <a:p>
            <a:r>
              <a:rPr lang="en-US" baseline="0" dirty="0" smtClean="0"/>
              <a:t>The picture at the upper right corner shows the implementation of the </a:t>
            </a:r>
            <a:r>
              <a:rPr lang="en-US" baseline="0" dirty="0" err="1" smtClean="0"/>
              <a:t>Trangram</a:t>
            </a:r>
            <a:r>
              <a:rPr lang="en-US" baseline="0" dirty="0" smtClean="0"/>
              <a:t> system. It consists of a compiler that synthesizes a hierarchy collection of kernels for a given library function. The compiler performs design space search to narrow down the alternatives to a small number. At runtime, if there are multiple candidates that the compiler cannot decide the winner, usually due to data dependent performance behavior such as graph algorithms and sparse matrix computation, the </a:t>
            </a:r>
            <a:r>
              <a:rPr lang="en-US" baseline="0" dirty="0" err="1" smtClean="0"/>
              <a:t>DySel</a:t>
            </a:r>
            <a:r>
              <a:rPr lang="en-US" baseline="0" dirty="0" smtClean="0"/>
              <a:t> runtime will performance micro-profiling at the </a:t>
            </a:r>
            <a:r>
              <a:rPr lang="en-US" baseline="0" dirty="0" err="1" smtClean="0"/>
              <a:t>begiing</a:t>
            </a:r>
            <a:r>
              <a:rPr lang="en-US" baseline="0" dirty="0" smtClean="0"/>
              <a:t> of the execution time based on real input data and choose one for the rest of the execution.</a:t>
            </a:r>
          </a:p>
          <a:p>
            <a:endParaRPr lang="en-US" baseline="0" dirty="0" smtClean="0"/>
          </a:p>
          <a:p>
            <a:r>
              <a:rPr lang="en-US" baseline="0" dirty="0" smtClean="0"/>
              <a:t>The performance results are shown for three types of </a:t>
            </a:r>
            <a:r>
              <a:rPr lang="en-US" baseline="0" dirty="0" err="1" smtClean="0"/>
              <a:t>scnarios</a:t>
            </a:r>
            <a:r>
              <a:rPr lang="en-US" baseline="0" dirty="0" smtClean="0"/>
              <a:t>. Both GPU and CPU executions are presented to show the heterogeneous targeting capability of TANGRAM.</a:t>
            </a:r>
          </a:p>
          <a:p>
            <a:endParaRPr lang="en-US" baseline="0" dirty="0" smtClean="0"/>
          </a:p>
          <a:p>
            <a:pPr marL="228600" indent="-228600">
              <a:buAutoNum type="arabicPeriod"/>
            </a:pPr>
            <a:r>
              <a:rPr lang="en-US" baseline="0" dirty="0" smtClean="0"/>
              <a:t>The first benchmark scan is the staple library function for GPU. NVIDIA provides high-quality implementations in the Thrust library (thus used as the comparison base here). The bars show that the Tangram execution, including micro-profiling overhead) outperforms the NVIDIA Thrust library by 66% on Fermi, more than 150% on Kepler, and 48X on a CPU. Beware that the thrust </a:t>
            </a:r>
            <a:r>
              <a:rPr lang="en-US" baseline="0" dirty="0" err="1" smtClean="0"/>
              <a:t>implemention</a:t>
            </a:r>
            <a:r>
              <a:rPr lang="en-US" baseline="0" dirty="0" smtClean="0"/>
              <a:t> for CPUs is not great so the GPU comparison is much more meaningful.</a:t>
            </a:r>
          </a:p>
          <a:p>
            <a:pPr marL="228600" indent="-228600">
              <a:buAutoNum type="arabicPeriod"/>
            </a:pPr>
            <a:endParaRPr lang="en-US" baseline="0" dirty="0" smtClean="0"/>
          </a:p>
          <a:p>
            <a:pPr marL="228600" indent="-228600">
              <a:buAutoNum type="arabicPeriod"/>
            </a:pPr>
            <a:r>
              <a:rPr lang="en-US" baseline="0" dirty="0" smtClean="0"/>
              <a:t>The second and third benchmarks are important functions for HPC. Both NVIDIA and Intel provide very high quality implementations of these functions in CUBLAS and MKL (thus used as the comparison base here). The bars show that the Tangram execution is in general comparable to the vendor code. The only exception is DGEMM on Kepler, where NVIDIA code is implemented at the hardware ISA level to control the register usage in a non-portable way. This could be achieved by TANGRAM by generating code to the hardware ISA but would be a very specialized use case.</a:t>
            </a:r>
          </a:p>
          <a:p>
            <a:pPr marL="228600" indent="-228600">
              <a:buAutoNum type="arabicPeriod"/>
            </a:pPr>
            <a:endParaRPr lang="en-US" baseline="0" dirty="0" smtClean="0"/>
          </a:p>
          <a:p>
            <a:pPr marL="228600" indent="-228600">
              <a:buAutoNum type="arabicPeriod"/>
            </a:pPr>
            <a:r>
              <a:rPr lang="en-US" baseline="0" dirty="0" smtClean="0"/>
              <a:t>The last two benchmarks, </a:t>
            </a:r>
            <a:r>
              <a:rPr lang="en-US" baseline="0" dirty="0" err="1" smtClean="0"/>
              <a:t>kmeans</a:t>
            </a:r>
            <a:r>
              <a:rPr lang="en-US" baseline="0" dirty="0" smtClean="0"/>
              <a:t> and </a:t>
            </a:r>
            <a:r>
              <a:rPr lang="en-US" baseline="0" dirty="0" err="1" smtClean="0"/>
              <a:t>bfs</a:t>
            </a:r>
            <a:r>
              <a:rPr lang="en-US" baseline="0" dirty="0" smtClean="0"/>
              <a:t>, are two benchmarks from </a:t>
            </a:r>
            <a:r>
              <a:rPr lang="en-US" baseline="0" dirty="0" err="1" smtClean="0"/>
              <a:t>Rodinia</a:t>
            </a:r>
            <a:r>
              <a:rPr lang="en-US" baseline="0" dirty="0" smtClean="0"/>
              <a:t>. The </a:t>
            </a:r>
            <a:r>
              <a:rPr lang="en-US" baseline="0" dirty="0" err="1" smtClean="0"/>
              <a:t>Rodinia</a:t>
            </a:r>
            <a:r>
              <a:rPr lang="en-US" baseline="0" dirty="0" smtClean="0"/>
              <a:t> code is painstakingly optimized by researchers such as graduate students and postdocs.  It shows that TANGRAM can very significantly beat the human researchers, by more than 2X in the </a:t>
            </a:r>
            <a:r>
              <a:rPr lang="en-US" baseline="0" dirty="0" err="1" smtClean="0"/>
              <a:t>kmeans</a:t>
            </a:r>
            <a:r>
              <a:rPr lang="en-US" baseline="0" dirty="0" smtClean="0"/>
              <a:t> case. If the </a:t>
            </a:r>
            <a:r>
              <a:rPr lang="en-US" baseline="0" dirty="0" err="1" smtClean="0"/>
              <a:t>kmeans</a:t>
            </a:r>
            <a:r>
              <a:rPr lang="en-US" baseline="0" dirty="0" smtClean="0"/>
              <a:t> case, the </a:t>
            </a:r>
            <a:r>
              <a:rPr lang="en-US" baseline="0" dirty="0" err="1" smtClean="0"/>
              <a:t>Rodinia</a:t>
            </a:r>
            <a:r>
              <a:rPr lang="en-US" baseline="0" dirty="0" smtClean="0"/>
              <a:t> code missed an important optimization on locality. This is automatically found by TANGRAM during the design space search.</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A11DD4E8-E3C4-4E99-9E5F-D815715FC620}" type="slidenum">
              <a:rPr lang="en-US" smtClean="0"/>
              <a:t>2</a:t>
            </a:fld>
            <a:endParaRPr lang="en-US"/>
          </a:p>
        </p:txBody>
      </p:sp>
    </p:spTree>
    <p:extLst>
      <p:ext uri="{BB962C8B-B14F-4D97-AF65-F5344CB8AC3E}">
        <p14:creationId xmlns:p14="http://schemas.microsoft.com/office/powerpoint/2010/main" val="1357629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backup slide for your reference. It shows that by providing two primary ingredients</a:t>
            </a:r>
            <a:r>
              <a:rPr lang="en-US" baseline="0" dirty="0" smtClean="0"/>
              <a:t> (left two atomic </a:t>
            </a:r>
            <a:r>
              <a:rPr lang="en-US" baseline="0" dirty="0" err="1" smtClean="0"/>
              <a:t>codelets</a:t>
            </a:r>
            <a:r>
              <a:rPr lang="en-US" baseline="0" dirty="0" smtClean="0"/>
              <a:t>) and two partitioning/composition rules (right two compound </a:t>
            </a:r>
            <a:r>
              <a:rPr lang="en-US" baseline="0" dirty="0" err="1" smtClean="0"/>
              <a:t>codelets</a:t>
            </a:r>
            <a:r>
              <a:rPr lang="en-US" baseline="0" dirty="0" smtClean="0"/>
              <a:t> that have recursive calls inside).</a:t>
            </a:r>
            <a:endParaRPr lang="en-US" dirty="0"/>
          </a:p>
        </p:txBody>
      </p:sp>
      <p:sp>
        <p:nvSpPr>
          <p:cNvPr id="4" name="Slide Number Placeholder 3"/>
          <p:cNvSpPr>
            <a:spLocks noGrp="1"/>
          </p:cNvSpPr>
          <p:nvPr>
            <p:ph type="sldNum" sz="quarter" idx="10"/>
          </p:nvPr>
        </p:nvSpPr>
        <p:spPr/>
        <p:txBody>
          <a:bodyPr/>
          <a:lstStyle/>
          <a:p>
            <a:fld id="{A11DD4E8-E3C4-4E99-9E5F-D815715FC620}" type="slidenum">
              <a:rPr lang="en-US" smtClean="0"/>
              <a:t>3</a:t>
            </a:fld>
            <a:endParaRPr lang="en-US"/>
          </a:p>
        </p:txBody>
      </p:sp>
    </p:spTree>
    <p:extLst>
      <p:ext uri="{BB962C8B-B14F-4D97-AF65-F5344CB8AC3E}">
        <p14:creationId xmlns:p14="http://schemas.microsoft.com/office/powerpoint/2010/main" val="2855296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userDrawn="1"/>
        </p:nvSpPr>
        <p:spPr>
          <a:xfrm>
            <a:off x="0" y="6553200"/>
            <a:ext cx="9144000" cy="304800"/>
          </a:xfrm>
          <a:prstGeom prst="rect">
            <a:avLst/>
          </a:prstGeom>
          <a:gradFill flip="none" rotWithShape="1">
            <a:gsLst>
              <a:gs pos="35000">
                <a:srgbClr val="EBB85B"/>
              </a:gs>
              <a:gs pos="0">
                <a:srgbClr val="EBB85B"/>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914400" y="457200"/>
            <a:ext cx="7315200" cy="2613025"/>
          </a:xfrm>
        </p:spPr>
        <p:txBody>
          <a:bodyPr anchor="b">
            <a:noAutofit/>
          </a:bodyPr>
          <a:lstStyle>
            <a:lvl1pPr algn="r">
              <a:defRPr sz="4400" cap="none" baseline="0">
                <a:latin typeface="Aharoni" pitchFamily="2" charset="-79"/>
                <a:cs typeface="Aharoni" pitchFamily="2" charset="-79"/>
              </a:defRPr>
            </a:lvl1pPr>
          </a:lstStyle>
          <a:p>
            <a:r>
              <a:rPr lang="en-US" dirty="0" smtClean="0"/>
              <a:t>Click to edit master title style</a:t>
            </a:r>
            <a:endParaRPr lang="en-US" dirty="0"/>
          </a:p>
        </p:txBody>
      </p:sp>
      <p:sp>
        <p:nvSpPr>
          <p:cNvPr id="3" name="Subtitle 2"/>
          <p:cNvSpPr>
            <a:spLocks noGrp="1"/>
          </p:cNvSpPr>
          <p:nvPr>
            <p:ph type="subTitle" idx="1" hasCustomPrompt="1"/>
          </p:nvPr>
        </p:nvSpPr>
        <p:spPr>
          <a:xfrm>
            <a:off x="1371600" y="3581400"/>
            <a:ext cx="6400800" cy="2057400"/>
          </a:xfrm>
        </p:spPr>
        <p:txBody>
          <a:bodyPr/>
          <a:lstStyle>
            <a:lvl1pPr marL="0" indent="0" algn="ctr">
              <a:buNone/>
              <a:defRPr sz="24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nSpc>
                <a:spcPct val="85000"/>
              </a:lnSpc>
            </a:pPr>
            <a:r>
              <a:rPr lang="en-US" sz="3600" b="1" dirty="0" smtClean="0"/>
              <a:t>Presenter’s name</a:t>
            </a:r>
          </a:p>
          <a:p>
            <a:pPr>
              <a:lnSpc>
                <a:spcPct val="85000"/>
              </a:lnSpc>
            </a:pPr>
            <a:r>
              <a:rPr lang="en-US" sz="2200" i="1" dirty="0" smtClean="0"/>
              <a:t>email@univ.edu</a:t>
            </a:r>
          </a:p>
          <a:p>
            <a:pPr>
              <a:lnSpc>
                <a:spcPct val="85000"/>
              </a:lnSpc>
            </a:pPr>
            <a:endParaRPr lang="en-US" sz="1000" dirty="0" smtClean="0"/>
          </a:p>
          <a:p>
            <a:pPr>
              <a:lnSpc>
                <a:spcPct val="85000"/>
              </a:lnSpc>
            </a:pPr>
            <a:r>
              <a:rPr lang="en-US" sz="2200" dirty="0" smtClean="0"/>
              <a:t>Affiliation</a:t>
            </a:r>
            <a:endParaRPr lang="en-US" sz="2200" dirty="0"/>
          </a:p>
        </p:txBody>
      </p:sp>
      <p:sp>
        <p:nvSpPr>
          <p:cNvPr id="10" name="Footer Placeholder 4"/>
          <p:cNvSpPr>
            <a:spLocks noGrp="1"/>
          </p:cNvSpPr>
          <p:nvPr>
            <p:ph type="ftr" sz="quarter" idx="3"/>
          </p:nvPr>
        </p:nvSpPr>
        <p:spPr>
          <a:xfrm>
            <a:off x="3886200" y="6611183"/>
            <a:ext cx="4114800" cy="231577"/>
          </a:xfrm>
          <a:prstGeom prst="rect">
            <a:avLst/>
          </a:prstGeom>
        </p:spPr>
        <p:txBody>
          <a:bodyPr vert="horz" lIns="91440" tIns="45720" rIns="91440" bIns="45720" rtlCol="0" anchor="ctr"/>
          <a:lstStyle>
            <a:lvl1pPr algn="ctr">
              <a:defRPr sz="1200">
                <a:solidFill>
                  <a:srgbClr val="002060"/>
                </a:solidFill>
              </a:defRPr>
            </a:lvl1pPr>
          </a:lstStyle>
          <a:p>
            <a:pPr algn="r"/>
            <a:endParaRPr lang="en-US" dirty="0"/>
          </a:p>
        </p:txBody>
      </p:sp>
      <p:sp>
        <p:nvSpPr>
          <p:cNvPr id="12" name="Rectangle 11"/>
          <p:cNvSpPr/>
          <p:nvPr userDrawn="1"/>
        </p:nvSpPr>
        <p:spPr>
          <a:xfrm flipV="1">
            <a:off x="0" y="3352800"/>
            <a:ext cx="9144000" cy="76200"/>
          </a:xfrm>
          <a:prstGeom prst="rect">
            <a:avLst/>
          </a:prstGeom>
          <a:gradFill>
            <a:gsLst>
              <a:gs pos="0">
                <a:srgbClr val="C28518"/>
              </a:gs>
              <a:gs pos="33000">
                <a:srgbClr val="EBB85B"/>
              </a:gs>
              <a:gs pos="33000">
                <a:schemeClr val="accent1">
                  <a:tint val="44500"/>
                  <a:satMod val="160000"/>
                </a:schemeClr>
              </a:gs>
              <a:gs pos="100000">
                <a:schemeClr val="bg1"/>
              </a:gs>
            </a:gsLst>
            <a:lin ang="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flipV="1">
            <a:off x="0" y="304800"/>
            <a:ext cx="9144000" cy="76200"/>
          </a:xfrm>
          <a:prstGeom prst="rect">
            <a:avLst/>
          </a:prstGeom>
          <a:gradFill>
            <a:gsLst>
              <a:gs pos="0">
                <a:srgbClr val="C28518"/>
              </a:gs>
              <a:gs pos="33000">
                <a:srgbClr val="EBB85B"/>
              </a:gs>
              <a:gs pos="100000">
                <a:schemeClr val="bg1"/>
              </a:gs>
            </a:gsLst>
            <a:lin ang="1080000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Title Slide">
    <p:spTree>
      <p:nvGrpSpPr>
        <p:cNvPr id="1" name=""/>
        <p:cNvGrpSpPr/>
        <p:nvPr/>
      </p:nvGrpSpPr>
      <p:grpSpPr>
        <a:xfrm>
          <a:off x="0" y="0"/>
          <a:ext cx="0" cy="0"/>
          <a:chOff x="0" y="0"/>
          <a:chExt cx="0" cy="0"/>
        </a:xfrm>
      </p:grpSpPr>
      <p:sp>
        <p:nvSpPr>
          <p:cNvPr id="11" name="Rectangle 10"/>
          <p:cNvSpPr/>
          <p:nvPr userDrawn="1"/>
        </p:nvSpPr>
        <p:spPr>
          <a:xfrm>
            <a:off x="0" y="6553200"/>
            <a:ext cx="9144000" cy="304800"/>
          </a:xfrm>
          <a:prstGeom prst="rect">
            <a:avLst/>
          </a:prstGeom>
          <a:gradFill flip="none" rotWithShape="1">
            <a:gsLst>
              <a:gs pos="35000">
                <a:srgbClr val="EBB85B"/>
              </a:gs>
              <a:gs pos="0">
                <a:srgbClr val="EBB85B"/>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685800" y="1806575"/>
            <a:ext cx="7848600" cy="2613025"/>
          </a:xfrm>
        </p:spPr>
        <p:txBody>
          <a:bodyPr anchor="b">
            <a:noAutofit/>
          </a:bodyPr>
          <a:lstStyle>
            <a:lvl1pPr algn="ctr">
              <a:defRPr sz="4400" cap="none" baseline="0">
                <a:latin typeface="Aharoni" pitchFamily="2" charset="-79"/>
                <a:cs typeface="Aharoni" pitchFamily="2" charset="-79"/>
              </a:defRPr>
            </a:lvl1pPr>
          </a:lstStyle>
          <a:p>
            <a:r>
              <a:rPr lang="en-US" dirty="0" smtClean="0"/>
              <a:t>Click to edit master title style</a:t>
            </a:r>
            <a:br>
              <a:rPr lang="en-US" dirty="0" smtClean="0"/>
            </a:br>
            <a:r>
              <a:rPr lang="en-US" dirty="0" smtClean="0"/>
              <a:t>(new topic title slide)</a:t>
            </a:r>
            <a:endParaRPr lang="en-US" dirty="0"/>
          </a:p>
        </p:txBody>
      </p:sp>
      <p:sp>
        <p:nvSpPr>
          <p:cNvPr id="10" name="Footer Placeholder 4"/>
          <p:cNvSpPr>
            <a:spLocks noGrp="1"/>
          </p:cNvSpPr>
          <p:nvPr>
            <p:ph type="ftr" sz="quarter" idx="3"/>
          </p:nvPr>
        </p:nvSpPr>
        <p:spPr>
          <a:xfrm>
            <a:off x="3886200" y="6611183"/>
            <a:ext cx="4114800" cy="231577"/>
          </a:xfrm>
          <a:prstGeom prst="rect">
            <a:avLst/>
          </a:prstGeom>
        </p:spPr>
        <p:txBody>
          <a:bodyPr vert="horz" lIns="91440" tIns="45720" rIns="91440" bIns="45720" rtlCol="0" anchor="ctr"/>
          <a:lstStyle>
            <a:lvl1pPr algn="ctr">
              <a:defRPr sz="1200">
                <a:solidFill>
                  <a:srgbClr val="002060"/>
                </a:solidFill>
              </a:defRPr>
            </a:lvl1pPr>
          </a:lstStyle>
          <a:p>
            <a:pPr algn="r"/>
            <a:endParaRPr lang="en-US" dirty="0"/>
          </a:p>
        </p:txBody>
      </p:sp>
      <p:sp>
        <p:nvSpPr>
          <p:cNvPr id="12" name="Rectangle 11"/>
          <p:cNvSpPr/>
          <p:nvPr userDrawn="1"/>
        </p:nvSpPr>
        <p:spPr>
          <a:xfrm flipV="1">
            <a:off x="0" y="4724400"/>
            <a:ext cx="9144000" cy="76200"/>
          </a:xfrm>
          <a:prstGeom prst="rect">
            <a:avLst/>
          </a:prstGeom>
          <a:gradFill>
            <a:gsLst>
              <a:gs pos="0">
                <a:srgbClr val="C28518"/>
              </a:gs>
              <a:gs pos="33000">
                <a:srgbClr val="EBB85B"/>
              </a:gs>
              <a:gs pos="33000">
                <a:schemeClr val="accent1">
                  <a:tint val="44500"/>
                  <a:satMod val="160000"/>
                </a:schemeClr>
              </a:gs>
              <a:gs pos="100000">
                <a:schemeClr val="bg1"/>
              </a:gs>
            </a:gsLst>
            <a:lin ang="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flipV="1">
            <a:off x="0" y="1447800"/>
            <a:ext cx="9144000" cy="76200"/>
          </a:xfrm>
          <a:prstGeom prst="rect">
            <a:avLst/>
          </a:prstGeom>
          <a:gradFill>
            <a:gsLst>
              <a:gs pos="0">
                <a:srgbClr val="C28518"/>
              </a:gs>
              <a:gs pos="33000">
                <a:srgbClr val="EBB85B"/>
              </a:gs>
              <a:gs pos="100000">
                <a:schemeClr val="bg1"/>
              </a:gs>
            </a:gsLst>
            <a:lin ang="1080000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p:cNvSpPr>
            <a:spLocks noGrp="1"/>
          </p:cNvSpPr>
          <p:nvPr>
            <p:ph type="sldNum" sz="quarter" idx="12"/>
          </p:nvPr>
        </p:nvSpPr>
        <p:spPr>
          <a:xfrm>
            <a:off x="8077200" y="6553200"/>
            <a:ext cx="838200" cy="304800"/>
          </a:xfrm>
        </p:spPr>
        <p:txBody>
          <a:bodyPr/>
          <a:lstStyle>
            <a:lvl1pPr algn="r">
              <a:defRPr/>
            </a:lvl1pPr>
          </a:lstStyle>
          <a:p>
            <a:fld id="{0CFEC368-1D7A-4F81-ABF6-AE0E36BAF64C}" type="slidenum">
              <a:rPr lang="en-US" smtClean="0"/>
              <a:pPr/>
              <a:t>‹#›</a:t>
            </a:fld>
            <a:endParaRPr lang="en-US" dirty="0"/>
          </a:p>
        </p:txBody>
      </p:sp>
    </p:spTree>
    <p:extLst>
      <p:ext uri="{BB962C8B-B14F-4D97-AF65-F5344CB8AC3E}">
        <p14:creationId xmlns:p14="http://schemas.microsoft.com/office/powerpoint/2010/main" val="7369644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990600"/>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lgn="r">
              <a:defRPr/>
            </a:lvl1pPr>
          </a:lstStyle>
          <a:p>
            <a:fld id="{0CFEC368-1D7A-4F81-ABF6-AE0E36BAF64C}" type="slidenum">
              <a:rPr lang="en-US" smtClean="0"/>
              <a:pPr/>
              <a:t>‹#›</a:t>
            </a:fld>
            <a:endParaRPr lang="en-US" dirty="0"/>
          </a:p>
        </p:txBody>
      </p:sp>
      <p:sp>
        <p:nvSpPr>
          <p:cNvPr id="9" name="Footer Placeholder 4"/>
          <p:cNvSpPr>
            <a:spLocks noGrp="1"/>
          </p:cNvSpPr>
          <p:nvPr>
            <p:ph type="ftr" sz="quarter" idx="3"/>
          </p:nvPr>
        </p:nvSpPr>
        <p:spPr>
          <a:xfrm>
            <a:off x="3886200" y="6611183"/>
            <a:ext cx="4114800" cy="231577"/>
          </a:xfrm>
          <a:prstGeom prst="rect">
            <a:avLst/>
          </a:prstGeom>
        </p:spPr>
        <p:txBody>
          <a:bodyPr vert="horz" lIns="91440" tIns="45720" rIns="91440" bIns="45720" rtlCol="0" anchor="ctr"/>
          <a:lstStyle>
            <a:lvl1pPr algn="ctr">
              <a:defRPr sz="1200">
                <a:solidFill>
                  <a:srgbClr val="002060"/>
                </a:solidFill>
              </a:defRPr>
            </a:lvl1pPr>
          </a:lstStyle>
          <a:p>
            <a:pPr algn="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lvl1pPr algn="r">
              <a:defRPr/>
            </a:lvl1pPr>
          </a:lstStyle>
          <a:p>
            <a:fld id="{0CFEC368-1D7A-4F81-ABF6-AE0E36BAF6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lvl1pPr algn="r">
              <a:defRPr/>
            </a:lvl1pPr>
          </a:lstStyle>
          <a:p>
            <a:fld id="{0CFEC368-1D7A-4F81-ABF6-AE0E36BAF64C}"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lvl1pPr algn="r">
              <a:defRPr/>
            </a:lvl1pPr>
          </a:lstStyle>
          <a:p>
            <a:fld id="{0CFEC368-1D7A-4F81-ABF6-AE0E36BAF6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a:xfrm>
            <a:off x="8077200" y="6553200"/>
            <a:ext cx="838200" cy="304800"/>
          </a:xfrm>
        </p:spPr>
        <p:txBody>
          <a:bodyPr/>
          <a:lstStyle>
            <a:lvl1pPr algn="r">
              <a:defRPr/>
            </a:lvl1pPr>
          </a:lstStyle>
          <a:p>
            <a:fld id="{0CFEC368-1D7A-4F81-ABF6-AE0E36BAF64C}"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flipV="1">
            <a:off x="0" y="1143000"/>
            <a:ext cx="9144000" cy="76200"/>
          </a:xfrm>
          <a:prstGeom prst="rect">
            <a:avLst/>
          </a:prstGeom>
          <a:gradFill>
            <a:gsLst>
              <a:gs pos="0">
                <a:srgbClr val="C28518"/>
              </a:gs>
              <a:gs pos="33000">
                <a:srgbClr val="EBB85B"/>
              </a:gs>
              <a:gs pos="33000">
                <a:schemeClr val="accent1">
                  <a:tint val="44500"/>
                  <a:satMod val="160000"/>
                </a:schemeClr>
              </a:gs>
              <a:gs pos="100000">
                <a:schemeClr val="bg1"/>
              </a:gs>
            </a:gsLst>
            <a:lin ang="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28600"/>
            <a:ext cx="8229600" cy="9906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28600" y="1295400"/>
            <a:ext cx="8686800" cy="5181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6553200"/>
            <a:ext cx="9144000" cy="304800"/>
          </a:xfrm>
          <a:prstGeom prst="rect">
            <a:avLst/>
          </a:prstGeom>
          <a:gradFill flip="none" rotWithShape="1">
            <a:gsLst>
              <a:gs pos="35000">
                <a:srgbClr val="EBB85B"/>
              </a:gs>
              <a:gs pos="0">
                <a:srgbClr val="EBB85B"/>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3"/>
          </p:nvPr>
        </p:nvSpPr>
        <p:spPr>
          <a:xfrm>
            <a:off x="3886200" y="6611183"/>
            <a:ext cx="4114800" cy="231577"/>
          </a:xfrm>
          <a:prstGeom prst="rect">
            <a:avLst/>
          </a:prstGeom>
        </p:spPr>
        <p:txBody>
          <a:bodyPr vert="horz" lIns="91440" tIns="45720" rIns="91440" bIns="45720" rtlCol="0" anchor="ctr"/>
          <a:lstStyle>
            <a:lvl1pPr algn="ctr">
              <a:defRPr sz="1200">
                <a:solidFill>
                  <a:srgbClr val="002060"/>
                </a:solidFill>
              </a:defRPr>
            </a:lvl1pPr>
          </a:lstStyle>
          <a:p>
            <a:pPr algn="r"/>
            <a:endParaRPr lang="en-US" dirty="0"/>
          </a:p>
        </p:txBody>
      </p:sp>
      <p:sp>
        <p:nvSpPr>
          <p:cNvPr id="6" name="Slide Number Placeholder 5"/>
          <p:cNvSpPr>
            <a:spLocks noGrp="1"/>
          </p:cNvSpPr>
          <p:nvPr>
            <p:ph type="sldNum" sz="quarter" idx="4"/>
          </p:nvPr>
        </p:nvSpPr>
        <p:spPr>
          <a:xfrm>
            <a:off x="8077200" y="6553200"/>
            <a:ext cx="838200" cy="304800"/>
          </a:xfrm>
          <a:prstGeom prst="rect">
            <a:avLst/>
          </a:prstGeom>
        </p:spPr>
        <p:txBody>
          <a:bodyPr vert="horz" lIns="91440" tIns="45720" rIns="91440" bIns="45720" rtlCol="0" anchor="ctr"/>
          <a:lstStyle>
            <a:lvl1pPr algn="l">
              <a:defRPr sz="1400" b="1">
                <a:solidFill>
                  <a:srgbClr val="002060"/>
                </a:solidFill>
              </a:defRPr>
            </a:lvl1pPr>
          </a:lstStyle>
          <a:p>
            <a:pPr algn="r"/>
            <a:fld id="{0CFEC368-1D7A-4F81-ABF6-AE0E36BAF64C}"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70" r:id="rId2"/>
    <p:sldLayoutId id="2147483962" r:id="rId3"/>
    <p:sldLayoutId id="2147483964" r:id="rId4"/>
    <p:sldLayoutId id="2147483965" r:id="rId5"/>
    <p:sldLayoutId id="2147483966" r:id="rId6"/>
    <p:sldLayoutId id="2147483967" r:id="rId7"/>
  </p:sldLayoutIdLst>
  <p:timing>
    <p:tnLst>
      <p:par>
        <p:cTn id="1" dur="indefinite" restart="never" nodeType="tmRoot"/>
      </p:par>
    </p:tnLst>
  </p:timing>
  <p:hf hdr="0" ftr="0" dt="0"/>
  <p:txStyles>
    <p:titleStyle>
      <a:lvl1pPr algn="l" defTabSz="914400" rtl="0" eaLnBrk="1" latinLnBrk="0" hangingPunct="1">
        <a:spcBef>
          <a:spcPct val="0"/>
        </a:spcBef>
        <a:buNone/>
        <a:defRPr sz="4000" kern="1200" spc="-100" baseline="0">
          <a:solidFill>
            <a:schemeClr val="tx2"/>
          </a:solidFill>
          <a:latin typeface="Arial Black" pitchFamily="34" charset="0"/>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Awards</a:t>
            </a:r>
            <a:endParaRPr lang="en-US" dirty="0"/>
          </a:p>
        </p:txBody>
      </p:sp>
      <p:sp>
        <p:nvSpPr>
          <p:cNvPr id="2" name="Content Placeholder 1"/>
          <p:cNvSpPr>
            <a:spLocks noGrp="1"/>
          </p:cNvSpPr>
          <p:nvPr>
            <p:ph idx="1"/>
          </p:nvPr>
        </p:nvSpPr>
        <p:spPr/>
        <p:txBody>
          <a:bodyPr>
            <a:normAutofit/>
          </a:bodyPr>
          <a:lstStyle/>
          <a:p>
            <a:r>
              <a:rPr lang="en-US" dirty="0" smtClean="0"/>
              <a:t>2014 IEEE Computer </a:t>
            </a:r>
            <a:r>
              <a:rPr lang="en-US" dirty="0"/>
              <a:t>Society B. Ramakrishna Rau Award </a:t>
            </a:r>
            <a:endParaRPr lang="en-US" dirty="0" smtClean="0"/>
          </a:p>
          <a:p>
            <a:pPr lvl="1"/>
            <a:r>
              <a:rPr lang="en-US" dirty="0"/>
              <a:t>The Rau Award recognizes significant accomplishments in the field of microarchitecture and compiler code generation. Hwu was recognized “for contributions to Instruction Level Parallelism technology, including compiler optimization, program representation, microarchitecture, and applications</a:t>
            </a:r>
            <a:r>
              <a:rPr lang="en-US" dirty="0" smtClean="0"/>
              <a:t>.”</a:t>
            </a:r>
          </a:p>
          <a:p>
            <a:r>
              <a:rPr lang="en-US" dirty="0" smtClean="0"/>
              <a:t>2014 Micro Test-of-Time Award</a:t>
            </a:r>
          </a:p>
          <a:p>
            <a:pPr lvl="1"/>
            <a:r>
              <a:rPr lang="en-US" dirty="0" smtClean="0"/>
              <a:t>For Yale </a:t>
            </a:r>
            <a:r>
              <a:rPr lang="en-US" dirty="0"/>
              <a:t>N. Patt, Wen-mei Hwu, Michael C. Shebanow for their Micro-18 (1985) paper entitled HPS, a New Microarchitecture: Rationale and Introduction </a:t>
            </a:r>
            <a:endParaRPr lang="en-US" dirty="0" smtClean="0"/>
          </a:p>
          <a:p>
            <a:r>
              <a:rPr lang="en-US" dirty="0" smtClean="0"/>
              <a:t>2014 Micro Test-of-Time Award</a:t>
            </a:r>
          </a:p>
          <a:p>
            <a:pPr lvl="1"/>
            <a:r>
              <a:rPr lang="en-US" dirty="0" smtClean="0"/>
              <a:t>Yale </a:t>
            </a:r>
            <a:r>
              <a:rPr lang="en-US" dirty="0"/>
              <a:t>N. Patt, Stephen W. Melvin, Wen-Mei Hwu, Michael C. Shebanow for their Micro-18 (1985) paper entitled Critical Issues Regarding HPS, A High Performance </a:t>
            </a:r>
            <a:r>
              <a:rPr lang="en-US" dirty="0" smtClean="0"/>
              <a:t>Microarchitecture</a:t>
            </a:r>
          </a:p>
          <a:p>
            <a:endParaRPr lang="en-US" dirty="0"/>
          </a:p>
        </p:txBody>
      </p:sp>
      <p:sp>
        <p:nvSpPr>
          <p:cNvPr id="3" name="Slide Number Placeholder 2"/>
          <p:cNvSpPr>
            <a:spLocks noGrp="1"/>
          </p:cNvSpPr>
          <p:nvPr>
            <p:ph type="sldNum" sz="quarter" idx="12"/>
          </p:nvPr>
        </p:nvSpPr>
        <p:spPr/>
        <p:txBody>
          <a:bodyPr/>
          <a:lstStyle/>
          <a:p>
            <a:fld id="{C15D8F30-3CDA-4BFC-BD30-82D59FCD49DB}" type="slidenum">
              <a:rPr lang="en-US" smtClean="0"/>
              <a:pPr/>
              <a:t>1</a:t>
            </a:fld>
            <a:endParaRPr lang="en-US" dirty="0"/>
          </a:p>
        </p:txBody>
      </p:sp>
      <p:sp>
        <p:nvSpPr>
          <p:cNvPr id="16" name="TextBox 15"/>
          <p:cNvSpPr txBox="1"/>
          <p:nvPr/>
        </p:nvSpPr>
        <p:spPr>
          <a:xfrm>
            <a:off x="4881179" y="5958967"/>
            <a:ext cx="4110421" cy="584775"/>
          </a:xfrm>
          <a:prstGeom prst="rect">
            <a:avLst/>
          </a:prstGeom>
          <a:noFill/>
        </p:spPr>
        <p:txBody>
          <a:bodyPr wrap="none" rtlCol="0">
            <a:spAutoFit/>
          </a:bodyPr>
          <a:lstStyle/>
          <a:p>
            <a:r>
              <a:rPr lang="en-US" sz="3200" b="1" i="1" dirty="0" smtClean="0">
                <a:solidFill>
                  <a:srgbClr val="BF4137"/>
                </a:solidFill>
                <a:latin typeface="Arial Black" pitchFamily="34" charset="0"/>
              </a:rPr>
              <a:t>…to be continued</a:t>
            </a:r>
            <a:endParaRPr lang="en-US" sz="3200" b="1" i="1" dirty="0">
              <a:solidFill>
                <a:srgbClr val="BF4137"/>
              </a:solidFill>
              <a:latin typeface="Arial Black" pitchFamily="34" charset="0"/>
            </a:endParaRPr>
          </a:p>
        </p:txBody>
      </p:sp>
    </p:spTree>
    <p:extLst>
      <p:ext uri="{BB962C8B-B14F-4D97-AF65-F5344CB8AC3E}">
        <p14:creationId xmlns:p14="http://schemas.microsoft.com/office/powerpoint/2010/main" val="2393442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TANGRAM</a:t>
            </a:r>
            <a:endParaRPr lang="en-US" dirty="0"/>
          </a:p>
        </p:txBody>
      </p:sp>
      <p:sp>
        <p:nvSpPr>
          <p:cNvPr id="3" name="Slide Number Placeholder 2"/>
          <p:cNvSpPr>
            <a:spLocks noGrp="1"/>
          </p:cNvSpPr>
          <p:nvPr>
            <p:ph type="sldNum" sz="quarter" idx="12"/>
          </p:nvPr>
        </p:nvSpPr>
        <p:spPr/>
        <p:txBody>
          <a:bodyPr/>
          <a:lstStyle/>
          <a:p>
            <a:fld id="{C15D8F30-3CDA-4BFC-BD30-82D59FCD49DB}" type="slidenum">
              <a:rPr lang="en-US" smtClean="0"/>
              <a:pPr/>
              <a:t>2</a:t>
            </a:fld>
            <a:endParaRPr lang="en-US" dirty="0"/>
          </a:p>
        </p:txBody>
      </p:sp>
      <p:pic>
        <p:nvPicPr>
          <p:cNvPr id="7" name="Picture 6"/>
          <p:cNvPicPr>
            <a:picLocks noChangeAspect="1"/>
          </p:cNvPicPr>
          <p:nvPr/>
        </p:nvPicPr>
        <p:blipFill>
          <a:blip r:embed="rId3"/>
          <a:stretch>
            <a:fillRect/>
          </a:stretch>
        </p:blipFill>
        <p:spPr>
          <a:xfrm>
            <a:off x="5804636" y="546811"/>
            <a:ext cx="2729764" cy="3343840"/>
          </a:xfrm>
          <a:prstGeom prst="rect">
            <a:avLst/>
          </a:prstGeom>
        </p:spPr>
      </p:pic>
      <p:pic>
        <p:nvPicPr>
          <p:cNvPr id="10" name="Picture 9"/>
          <p:cNvPicPr>
            <a:picLocks noChangeAspect="1"/>
          </p:cNvPicPr>
          <p:nvPr/>
        </p:nvPicPr>
        <p:blipFill rotWithShape="1">
          <a:blip r:embed="rId4"/>
          <a:srcRect l="34719" t="9190" r="-4951" b="5312"/>
          <a:stretch/>
        </p:blipFill>
        <p:spPr>
          <a:xfrm>
            <a:off x="762000" y="1194511"/>
            <a:ext cx="4953000" cy="2696140"/>
          </a:xfrm>
          <a:prstGeom prst="rect">
            <a:avLst/>
          </a:prstGeom>
        </p:spPr>
      </p:pic>
      <p:pic>
        <p:nvPicPr>
          <p:cNvPr id="11" name="Picture 10"/>
          <p:cNvPicPr>
            <a:picLocks noChangeAspect="1"/>
          </p:cNvPicPr>
          <p:nvPr/>
        </p:nvPicPr>
        <p:blipFill rotWithShape="1">
          <a:blip r:embed="rId5"/>
          <a:srcRect r="1279" b="15129"/>
          <a:stretch/>
        </p:blipFill>
        <p:spPr>
          <a:xfrm>
            <a:off x="1752601" y="3890651"/>
            <a:ext cx="7239000" cy="2967349"/>
          </a:xfrm>
          <a:prstGeom prst="rect">
            <a:avLst/>
          </a:prstGeom>
        </p:spPr>
      </p:pic>
      <p:sp>
        <p:nvSpPr>
          <p:cNvPr id="12" name="TextBox 11"/>
          <p:cNvSpPr txBox="1"/>
          <p:nvPr/>
        </p:nvSpPr>
        <p:spPr>
          <a:xfrm>
            <a:off x="0" y="3608276"/>
            <a:ext cx="2350477" cy="1754326"/>
          </a:xfrm>
          <a:prstGeom prst="rect">
            <a:avLst/>
          </a:prstGeom>
          <a:noFill/>
        </p:spPr>
        <p:txBody>
          <a:bodyPr wrap="square" rtlCol="0">
            <a:spAutoFit/>
          </a:bodyPr>
          <a:lstStyle/>
          <a:p>
            <a:r>
              <a:rPr lang="en-US" dirty="0" smtClean="0">
                <a:solidFill>
                  <a:srgbClr val="002060"/>
                </a:solidFill>
              </a:rPr>
              <a:t>Portable Synthesis of </a:t>
            </a:r>
          </a:p>
          <a:p>
            <a:r>
              <a:rPr lang="en-US" dirty="0" smtClean="0">
                <a:solidFill>
                  <a:srgbClr val="002060"/>
                </a:solidFill>
              </a:rPr>
              <a:t>High-Performance Library Code</a:t>
            </a:r>
          </a:p>
          <a:p>
            <a:endParaRPr lang="en-US" dirty="0">
              <a:solidFill>
                <a:srgbClr val="002060"/>
              </a:solidFill>
            </a:endParaRPr>
          </a:p>
          <a:p>
            <a:r>
              <a:rPr lang="en-US" dirty="0" smtClean="0">
                <a:solidFill>
                  <a:srgbClr val="002060"/>
                </a:solidFill>
              </a:rPr>
              <a:t>Heterogeneous Computing</a:t>
            </a:r>
            <a:endParaRPr lang="en-US" dirty="0">
              <a:solidFill>
                <a:srgbClr val="002060"/>
              </a:solidFill>
            </a:endParaRPr>
          </a:p>
        </p:txBody>
      </p:sp>
    </p:spTree>
    <p:extLst>
      <p:ext uri="{BB962C8B-B14F-4D97-AF65-F5344CB8AC3E}">
        <p14:creationId xmlns:p14="http://schemas.microsoft.com/office/powerpoint/2010/main" val="18525288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Tangram Input Code Example: Reduction</a:t>
            </a:r>
            <a:endParaRPr lang="en-US" dirty="0"/>
          </a:p>
        </p:txBody>
      </p:sp>
      <p:sp>
        <p:nvSpPr>
          <p:cNvPr id="4" name="Rectangle 3"/>
          <p:cNvSpPr/>
          <p:nvPr/>
        </p:nvSpPr>
        <p:spPr>
          <a:xfrm>
            <a:off x="1228068" y="2087940"/>
            <a:ext cx="2188027" cy="1200329"/>
          </a:xfrm>
          <a:prstGeom prst="rect">
            <a:avLst/>
          </a:prstGeom>
        </p:spPr>
        <p:txBody>
          <a:bodyPr wrap="square">
            <a:spAutoFit/>
          </a:bodyPr>
          <a:lstStyle/>
          <a:p>
            <a:r>
              <a:rPr lang="en-US" sz="800" dirty="0">
                <a:latin typeface="Consolas"/>
                <a:cs typeface="Consolas"/>
              </a:rPr>
              <a:t>__</a:t>
            </a:r>
            <a:r>
              <a:rPr lang="en-US" sz="800" dirty="0" err="1">
                <a:latin typeface="Consolas"/>
                <a:cs typeface="Consolas"/>
              </a:rPr>
              <a:t>codelet</a:t>
            </a:r>
            <a:r>
              <a:rPr lang="en-US" sz="800" dirty="0">
                <a:latin typeface="Consolas"/>
                <a:cs typeface="Consolas"/>
              </a:rPr>
              <a:t> </a:t>
            </a:r>
            <a:endParaRPr lang="en-US" sz="800" dirty="0" smtClean="0">
              <a:latin typeface="Consolas"/>
              <a:cs typeface="Consolas"/>
            </a:endParaRPr>
          </a:p>
          <a:p>
            <a:r>
              <a:rPr lang="en-US" sz="800" dirty="0" err="1" smtClean="0">
                <a:latin typeface="Consolas"/>
                <a:cs typeface="Consolas"/>
              </a:rPr>
              <a:t>int</a:t>
            </a:r>
            <a:r>
              <a:rPr lang="en-US" sz="800" dirty="0" smtClean="0">
                <a:latin typeface="Consolas"/>
                <a:cs typeface="Consolas"/>
              </a:rPr>
              <a:t> reduce(</a:t>
            </a:r>
            <a:r>
              <a:rPr lang="en-US" sz="800" dirty="0" err="1" smtClean="0">
                <a:latin typeface="Consolas"/>
                <a:cs typeface="Consolas"/>
              </a:rPr>
              <a:t>const</a:t>
            </a:r>
            <a:r>
              <a:rPr lang="en-US" sz="800" dirty="0" smtClean="0">
                <a:latin typeface="Consolas"/>
                <a:cs typeface="Consolas"/>
              </a:rPr>
              <a:t> Array&lt;1,int&gt; in) {</a:t>
            </a:r>
          </a:p>
          <a:p>
            <a:r>
              <a:rPr lang="en-US" sz="800" dirty="0" smtClean="0">
                <a:latin typeface="Consolas"/>
                <a:cs typeface="Consolas"/>
              </a:rPr>
              <a:t>  </a:t>
            </a:r>
            <a:r>
              <a:rPr lang="en-US" sz="800" dirty="0" err="1" smtClean="0">
                <a:latin typeface="Consolas"/>
                <a:cs typeface="Consolas"/>
              </a:rPr>
              <a:t>int</a:t>
            </a:r>
            <a:r>
              <a:rPr lang="en-US" sz="800" dirty="0" smtClean="0">
                <a:latin typeface="Consolas"/>
                <a:cs typeface="Consolas"/>
              </a:rPr>
              <a:t> </a:t>
            </a:r>
            <a:r>
              <a:rPr lang="en-US" sz="800" dirty="0" err="1" smtClean="0">
                <a:latin typeface="Consolas"/>
                <a:cs typeface="Consolas"/>
              </a:rPr>
              <a:t>len</a:t>
            </a:r>
            <a:r>
              <a:rPr lang="en-US" sz="800" dirty="0" smtClean="0">
                <a:latin typeface="Consolas"/>
                <a:cs typeface="Consolas"/>
              </a:rPr>
              <a:t> = </a:t>
            </a:r>
            <a:r>
              <a:rPr lang="en-US" sz="800" dirty="0" err="1" smtClean="0">
                <a:latin typeface="Consolas"/>
                <a:cs typeface="Consolas"/>
              </a:rPr>
              <a:t>in.size</a:t>
            </a:r>
            <a:r>
              <a:rPr lang="en-US" sz="800" dirty="0" smtClean="0">
                <a:latin typeface="Consolas"/>
                <a:cs typeface="Consolas"/>
              </a:rPr>
              <a:t>();</a:t>
            </a:r>
          </a:p>
          <a:p>
            <a:r>
              <a:rPr lang="en-US" sz="800" dirty="0" smtClean="0">
                <a:latin typeface="Consolas"/>
                <a:cs typeface="Consolas"/>
              </a:rPr>
              <a:t>  </a:t>
            </a:r>
            <a:r>
              <a:rPr lang="en-US" sz="800" dirty="0" err="1" smtClean="0">
                <a:latin typeface="Consolas"/>
                <a:cs typeface="Consolas"/>
              </a:rPr>
              <a:t>int</a:t>
            </a:r>
            <a:r>
              <a:rPr lang="en-US" sz="800" dirty="0" smtClean="0">
                <a:latin typeface="Consolas"/>
                <a:cs typeface="Consolas"/>
              </a:rPr>
              <a:t> </a:t>
            </a:r>
            <a:r>
              <a:rPr lang="en-US" sz="800" dirty="0" err="1" smtClean="0">
                <a:latin typeface="Consolas"/>
                <a:cs typeface="Consolas"/>
              </a:rPr>
              <a:t>accum</a:t>
            </a:r>
            <a:r>
              <a:rPr lang="en-US" sz="800" dirty="0" smtClean="0">
                <a:latin typeface="Consolas"/>
                <a:cs typeface="Consolas"/>
              </a:rPr>
              <a:t> = 0;</a:t>
            </a:r>
          </a:p>
          <a:p>
            <a:r>
              <a:rPr lang="en-US" sz="800" dirty="0" smtClean="0">
                <a:latin typeface="Consolas"/>
                <a:cs typeface="Consolas"/>
              </a:rPr>
              <a:t>  for(</a:t>
            </a:r>
            <a:r>
              <a:rPr lang="en-US" sz="800" dirty="0" err="1" smtClean="0">
                <a:latin typeface="Consolas"/>
                <a:cs typeface="Consolas"/>
              </a:rPr>
              <a:t>int</a:t>
            </a:r>
            <a:r>
              <a:rPr lang="en-US" sz="800" dirty="0" smtClean="0">
                <a:latin typeface="Consolas"/>
                <a:cs typeface="Consolas"/>
              </a:rPr>
              <a:t> </a:t>
            </a:r>
            <a:r>
              <a:rPr lang="en-US" sz="800" dirty="0" err="1" smtClean="0">
                <a:latin typeface="Consolas"/>
                <a:cs typeface="Consolas"/>
              </a:rPr>
              <a:t>i</a:t>
            </a:r>
            <a:r>
              <a:rPr lang="en-US" sz="800" dirty="0" smtClean="0">
                <a:latin typeface="Consolas"/>
                <a:cs typeface="Consolas"/>
              </a:rPr>
              <a:t>=0; </a:t>
            </a:r>
            <a:r>
              <a:rPr lang="en-US" sz="800" dirty="0" err="1" smtClean="0">
                <a:latin typeface="Consolas"/>
                <a:cs typeface="Consolas"/>
              </a:rPr>
              <a:t>i</a:t>
            </a:r>
            <a:r>
              <a:rPr lang="en-US" sz="800" dirty="0" smtClean="0">
                <a:latin typeface="Consolas"/>
                <a:cs typeface="Consolas"/>
              </a:rPr>
              <a:t>&lt;</a:t>
            </a:r>
            <a:r>
              <a:rPr lang="en-US" sz="800" dirty="0" err="1" smtClean="0">
                <a:latin typeface="Consolas"/>
                <a:cs typeface="Consolas"/>
              </a:rPr>
              <a:t>len</a:t>
            </a:r>
            <a:r>
              <a:rPr lang="en-US" sz="800" dirty="0" smtClean="0">
                <a:latin typeface="Consolas"/>
                <a:cs typeface="Consolas"/>
              </a:rPr>
              <a:t>; </a:t>
            </a:r>
            <a:r>
              <a:rPr lang="en-US" sz="800" dirty="0" err="1" smtClean="0">
                <a:latin typeface="Consolas"/>
                <a:cs typeface="Consolas"/>
              </a:rPr>
              <a:t>i</a:t>
            </a:r>
            <a:r>
              <a:rPr lang="en-US" sz="800" dirty="0" smtClean="0">
                <a:latin typeface="Consolas"/>
                <a:cs typeface="Consolas"/>
              </a:rPr>
              <a:t>++) {</a:t>
            </a:r>
          </a:p>
          <a:p>
            <a:r>
              <a:rPr lang="en-US" sz="800" dirty="0" smtClean="0">
                <a:latin typeface="Consolas"/>
                <a:cs typeface="Consolas"/>
              </a:rPr>
              <a:t>    </a:t>
            </a:r>
            <a:r>
              <a:rPr lang="en-US" sz="800" dirty="0" err="1" smtClean="0">
                <a:latin typeface="Consolas"/>
                <a:cs typeface="Consolas"/>
              </a:rPr>
              <a:t>accum</a:t>
            </a:r>
            <a:r>
              <a:rPr lang="en-US" sz="800" dirty="0" smtClean="0">
                <a:latin typeface="Consolas"/>
                <a:cs typeface="Consolas"/>
              </a:rPr>
              <a:t> += in[</a:t>
            </a:r>
            <a:r>
              <a:rPr lang="en-US" sz="800" dirty="0" err="1" smtClean="0">
                <a:latin typeface="Consolas"/>
                <a:cs typeface="Consolas"/>
              </a:rPr>
              <a:t>i</a:t>
            </a:r>
            <a:r>
              <a:rPr lang="en-US" sz="800" dirty="0" smtClean="0">
                <a:latin typeface="Consolas"/>
                <a:cs typeface="Consolas"/>
              </a:rPr>
              <a:t>];</a:t>
            </a:r>
          </a:p>
          <a:p>
            <a:r>
              <a:rPr lang="en-US" sz="800" dirty="0" smtClean="0">
                <a:latin typeface="Consolas"/>
                <a:cs typeface="Consolas"/>
              </a:rPr>
              <a:t>  }</a:t>
            </a:r>
          </a:p>
          <a:p>
            <a:r>
              <a:rPr lang="en-US" sz="800" dirty="0" smtClean="0">
                <a:latin typeface="Consolas"/>
                <a:cs typeface="Consolas"/>
              </a:rPr>
              <a:t>  return </a:t>
            </a:r>
            <a:r>
              <a:rPr lang="en-US" sz="800" dirty="0" err="1" smtClean="0">
                <a:latin typeface="Consolas"/>
                <a:cs typeface="Consolas"/>
              </a:rPr>
              <a:t>accum</a:t>
            </a:r>
            <a:r>
              <a:rPr lang="en-US" sz="800" dirty="0" smtClean="0">
                <a:latin typeface="Consolas"/>
                <a:cs typeface="Consolas"/>
              </a:rPr>
              <a:t>;</a:t>
            </a:r>
          </a:p>
          <a:p>
            <a:r>
              <a:rPr lang="en-US" sz="800" dirty="0" smtClean="0">
                <a:latin typeface="Consolas"/>
                <a:cs typeface="Consolas"/>
              </a:rPr>
              <a:t>}</a:t>
            </a:r>
            <a:endParaRPr lang="en-US" sz="800" dirty="0">
              <a:latin typeface="Consolas"/>
              <a:cs typeface="Consolas"/>
            </a:endParaRPr>
          </a:p>
        </p:txBody>
      </p:sp>
      <p:sp>
        <p:nvSpPr>
          <p:cNvPr id="5" name="TextBox 4"/>
          <p:cNvSpPr txBox="1"/>
          <p:nvPr/>
        </p:nvSpPr>
        <p:spPr>
          <a:xfrm>
            <a:off x="1662401" y="3204963"/>
            <a:ext cx="1348446" cy="230832"/>
          </a:xfrm>
          <a:prstGeom prst="rect">
            <a:avLst/>
          </a:prstGeom>
          <a:noFill/>
        </p:spPr>
        <p:txBody>
          <a:bodyPr wrap="none" rtlCol="0">
            <a:spAutoFit/>
          </a:bodyPr>
          <a:lstStyle/>
          <a:p>
            <a:r>
              <a:rPr lang="en-US" sz="900" dirty="0" smtClean="0">
                <a:latin typeface="Times New Roman" pitchFamily="18" charset="0"/>
                <a:cs typeface="Times New Roman" pitchFamily="18" charset="0"/>
              </a:rPr>
              <a:t>(a) Atomic scalar </a:t>
            </a:r>
            <a:r>
              <a:rPr lang="en-US" sz="900" dirty="0" err="1" smtClean="0">
                <a:latin typeface="Times New Roman" pitchFamily="18" charset="0"/>
                <a:cs typeface="Times New Roman" pitchFamily="18" charset="0"/>
              </a:rPr>
              <a:t>codelet</a:t>
            </a:r>
            <a:endParaRPr lang="en-US" sz="900" dirty="0">
              <a:latin typeface="Times New Roman" pitchFamily="18" charset="0"/>
              <a:cs typeface="Times New Roman" pitchFamily="18" charset="0"/>
            </a:endParaRPr>
          </a:p>
        </p:txBody>
      </p:sp>
      <p:sp>
        <p:nvSpPr>
          <p:cNvPr id="6" name="Rectangle 5"/>
          <p:cNvSpPr/>
          <p:nvPr/>
        </p:nvSpPr>
        <p:spPr>
          <a:xfrm>
            <a:off x="3514240" y="2087940"/>
            <a:ext cx="4653881" cy="1569660"/>
          </a:xfrm>
          <a:prstGeom prst="rect">
            <a:avLst/>
          </a:prstGeom>
        </p:spPr>
        <p:txBody>
          <a:bodyPr wrap="square">
            <a:spAutoFit/>
          </a:bodyPr>
          <a:lstStyle/>
          <a:p>
            <a:r>
              <a:rPr lang="en-US" sz="800" dirty="0">
                <a:latin typeface="Consolas"/>
                <a:cs typeface="Consolas"/>
              </a:rPr>
              <a:t>__</a:t>
            </a:r>
            <a:r>
              <a:rPr lang="en-US" sz="800" dirty="0" err="1">
                <a:latin typeface="Consolas"/>
                <a:cs typeface="Consolas"/>
              </a:rPr>
              <a:t>codelet</a:t>
            </a:r>
            <a:r>
              <a:rPr lang="en-US" sz="800" dirty="0">
                <a:latin typeface="Consolas"/>
                <a:cs typeface="Consolas"/>
              </a:rPr>
              <a:t> </a:t>
            </a:r>
            <a:r>
              <a:rPr lang="en-US" sz="800" dirty="0" smtClean="0">
                <a:latin typeface="Consolas"/>
                <a:cs typeface="Consolas"/>
              </a:rPr>
              <a:t> __tag(</a:t>
            </a:r>
            <a:r>
              <a:rPr lang="en-US" sz="800" dirty="0" err="1" smtClean="0">
                <a:latin typeface="Consolas"/>
                <a:cs typeface="Consolas"/>
              </a:rPr>
              <a:t>asso_tiled</a:t>
            </a:r>
            <a:r>
              <a:rPr lang="en-US" sz="800" dirty="0">
                <a:latin typeface="Consolas"/>
                <a:cs typeface="Consolas"/>
              </a:rPr>
              <a:t>) </a:t>
            </a:r>
          </a:p>
          <a:p>
            <a:r>
              <a:rPr lang="en-US" sz="800" dirty="0" err="1" smtClean="0">
                <a:latin typeface="Consolas"/>
                <a:cs typeface="Consolas"/>
              </a:rPr>
              <a:t>int</a:t>
            </a:r>
            <a:r>
              <a:rPr lang="en-US" sz="800" dirty="0" smtClean="0">
                <a:latin typeface="Consolas"/>
                <a:cs typeface="Consolas"/>
              </a:rPr>
              <a:t> </a:t>
            </a:r>
            <a:r>
              <a:rPr lang="en-US" sz="800" dirty="0">
                <a:latin typeface="Consolas"/>
                <a:cs typeface="Consolas"/>
              </a:rPr>
              <a:t>reduce(</a:t>
            </a:r>
            <a:r>
              <a:rPr lang="en-US" sz="800" dirty="0" err="1">
                <a:latin typeface="Consolas"/>
                <a:cs typeface="Consolas"/>
              </a:rPr>
              <a:t>const</a:t>
            </a:r>
            <a:r>
              <a:rPr lang="en-US" sz="800" dirty="0">
                <a:latin typeface="Consolas"/>
                <a:cs typeface="Consolas"/>
              </a:rPr>
              <a:t> </a:t>
            </a:r>
            <a:r>
              <a:rPr lang="en-US" sz="800" dirty="0" smtClean="0">
                <a:latin typeface="Consolas"/>
                <a:cs typeface="Consolas"/>
              </a:rPr>
              <a:t>Array&lt;1,int</a:t>
            </a:r>
            <a:r>
              <a:rPr lang="en-US" sz="800" dirty="0">
                <a:latin typeface="Consolas"/>
                <a:cs typeface="Consolas"/>
              </a:rPr>
              <a:t>&gt; </a:t>
            </a:r>
            <a:r>
              <a:rPr lang="en-US" sz="800" dirty="0" smtClean="0">
                <a:latin typeface="Consolas"/>
                <a:cs typeface="Consolas"/>
              </a:rPr>
              <a:t>in)</a:t>
            </a:r>
            <a:r>
              <a:rPr lang="en-US" sz="800" dirty="0">
                <a:latin typeface="Consolas"/>
                <a:cs typeface="Consolas"/>
              </a:rPr>
              <a:t> </a:t>
            </a:r>
            <a:r>
              <a:rPr lang="en-US" sz="800" dirty="0" smtClean="0">
                <a:latin typeface="Consolas"/>
                <a:cs typeface="Consolas"/>
              </a:rPr>
              <a:t>{</a:t>
            </a:r>
            <a:endParaRPr lang="en-US" sz="800" dirty="0">
              <a:latin typeface="Consolas"/>
              <a:cs typeface="Consolas"/>
            </a:endParaRPr>
          </a:p>
          <a:p>
            <a:r>
              <a:rPr lang="en-US" sz="800" dirty="0">
                <a:latin typeface="Consolas"/>
                <a:cs typeface="Consolas"/>
              </a:rPr>
              <a:t>  </a:t>
            </a:r>
            <a:r>
              <a:rPr lang="en-US" sz="800" dirty="0" smtClean="0">
                <a:latin typeface="Consolas"/>
                <a:cs typeface="Consolas"/>
              </a:rPr>
              <a:t>__tunable </a:t>
            </a:r>
            <a:r>
              <a:rPr lang="en-US" sz="800" dirty="0" err="1">
                <a:latin typeface="Consolas"/>
                <a:cs typeface="Consolas"/>
              </a:rPr>
              <a:t>int</a:t>
            </a:r>
            <a:r>
              <a:rPr lang="en-US" sz="800" dirty="0">
                <a:latin typeface="Consolas"/>
                <a:cs typeface="Consolas"/>
              </a:rPr>
              <a:t> p;</a:t>
            </a:r>
          </a:p>
          <a:p>
            <a:r>
              <a:rPr lang="en-US" sz="800" dirty="0">
                <a:latin typeface="Consolas"/>
                <a:cs typeface="Consolas"/>
              </a:rPr>
              <a:t>  </a:t>
            </a:r>
            <a:r>
              <a:rPr lang="en-US" sz="800" dirty="0" err="1">
                <a:latin typeface="Consolas"/>
                <a:cs typeface="Consolas"/>
              </a:rPr>
              <a:t>int</a:t>
            </a:r>
            <a:r>
              <a:rPr lang="en-US" sz="800" dirty="0">
                <a:latin typeface="Consolas"/>
                <a:cs typeface="Consolas"/>
              </a:rPr>
              <a:t> </a:t>
            </a:r>
            <a:r>
              <a:rPr lang="en-US" sz="800" dirty="0" err="1">
                <a:latin typeface="Consolas"/>
                <a:cs typeface="Consolas"/>
              </a:rPr>
              <a:t>len</a:t>
            </a:r>
            <a:r>
              <a:rPr lang="en-US" sz="800" dirty="0">
                <a:latin typeface="Consolas"/>
                <a:cs typeface="Consolas"/>
              </a:rPr>
              <a:t> = </a:t>
            </a:r>
            <a:r>
              <a:rPr lang="en-US" sz="800" dirty="0" err="1" smtClean="0">
                <a:latin typeface="Consolas"/>
                <a:cs typeface="Consolas"/>
              </a:rPr>
              <a:t>in.size</a:t>
            </a:r>
            <a:r>
              <a:rPr lang="en-US" sz="800" dirty="0">
                <a:latin typeface="Consolas"/>
                <a:cs typeface="Consolas"/>
              </a:rPr>
              <a:t>();</a:t>
            </a:r>
          </a:p>
          <a:p>
            <a:r>
              <a:rPr lang="en-US" sz="800" dirty="0">
                <a:latin typeface="Consolas"/>
                <a:cs typeface="Consolas"/>
              </a:rPr>
              <a:t>  </a:t>
            </a:r>
            <a:r>
              <a:rPr lang="en-US" sz="800" dirty="0" err="1">
                <a:latin typeface="Consolas"/>
                <a:cs typeface="Consolas"/>
              </a:rPr>
              <a:t>int</a:t>
            </a:r>
            <a:r>
              <a:rPr lang="en-US" sz="800" dirty="0">
                <a:latin typeface="Consolas"/>
                <a:cs typeface="Consolas"/>
              </a:rPr>
              <a:t> </a:t>
            </a:r>
            <a:r>
              <a:rPr lang="en-US" sz="800" dirty="0" err="1" smtClean="0">
                <a:latin typeface="Consolas"/>
                <a:cs typeface="Consolas"/>
              </a:rPr>
              <a:t>tile_size</a:t>
            </a:r>
            <a:r>
              <a:rPr lang="en-US" sz="800" dirty="0" smtClean="0">
                <a:latin typeface="Consolas"/>
                <a:cs typeface="Consolas"/>
              </a:rPr>
              <a:t>= </a:t>
            </a:r>
            <a:r>
              <a:rPr lang="en-US" sz="800" dirty="0">
                <a:latin typeface="Consolas"/>
                <a:cs typeface="Consolas"/>
              </a:rPr>
              <a:t>(len+p-1)/p;</a:t>
            </a:r>
          </a:p>
          <a:p>
            <a:r>
              <a:rPr lang="en-US" sz="800" dirty="0">
                <a:latin typeface="Consolas"/>
                <a:cs typeface="Consolas"/>
              </a:rPr>
              <a:t>  </a:t>
            </a:r>
            <a:r>
              <a:rPr lang="en-US" sz="800" dirty="0" smtClean="0">
                <a:latin typeface="Consolas"/>
                <a:cs typeface="Consolas"/>
              </a:rPr>
              <a:t>return reduce( map( reduce,</a:t>
            </a:r>
            <a:br>
              <a:rPr lang="en-US" sz="800" dirty="0" smtClean="0">
                <a:latin typeface="Consolas"/>
                <a:cs typeface="Consolas"/>
              </a:rPr>
            </a:br>
            <a:r>
              <a:rPr lang="en-US" sz="800" dirty="0" smtClean="0">
                <a:latin typeface="Consolas"/>
                <a:cs typeface="Consolas"/>
              </a:rPr>
              <a:t>                      partition</a:t>
            </a:r>
            <a:r>
              <a:rPr lang="en-US" sz="800" dirty="0">
                <a:latin typeface="Consolas"/>
                <a:cs typeface="Consolas"/>
              </a:rPr>
              <a:t>(</a:t>
            </a:r>
            <a:r>
              <a:rPr lang="en-US" sz="800" dirty="0" smtClean="0">
                <a:latin typeface="Consolas"/>
                <a:cs typeface="Consolas"/>
              </a:rPr>
              <a:t>in, </a:t>
            </a:r>
            <a:br>
              <a:rPr lang="en-US" sz="800" dirty="0" smtClean="0">
                <a:latin typeface="Consolas"/>
                <a:cs typeface="Consolas"/>
              </a:rPr>
            </a:br>
            <a:r>
              <a:rPr lang="en-US" sz="800" dirty="0" smtClean="0">
                <a:latin typeface="Consolas"/>
                <a:cs typeface="Consolas"/>
              </a:rPr>
              <a:t>                                p,</a:t>
            </a:r>
            <a:br>
              <a:rPr lang="en-US" sz="800" dirty="0" smtClean="0">
                <a:latin typeface="Consolas"/>
                <a:cs typeface="Consolas"/>
              </a:rPr>
            </a:br>
            <a:r>
              <a:rPr lang="en-US" sz="800" dirty="0" smtClean="0">
                <a:latin typeface="Consolas"/>
                <a:cs typeface="Consolas"/>
              </a:rPr>
              <a:t>                                sequence</a:t>
            </a:r>
            <a:r>
              <a:rPr lang="en-US" sz="800" dirty="0">
                <a:latin typeface="Consolas"/>
                <a:cs typeface="Consolas"/>
              </a:rPr>
              <a:t>(0</a:t>
            </a:r>
            <a:r>
              <a:rPr lang="en-US" sz="800" dirty="0" smtClean="0">
                <a:latin typeface="Consolas"/>
                <a:cs typeface="Consolas"/>
              </a:rPr>
              <a:t>,tile_size,len), </a:t>
            </a:r>
            <a:br>
              <a:rPr lang="en-US" sz="800" dirty="0" smtClean="0">
                <a:latin typeface="Consolas"/>
                <a:cs typeface="Consolas"/>
              </a:rPr>
            </a:br>
            <a:r>
              <a:rPr lang="en-US" sz="800" dirty="0" smtClean="0">
                <a:latin typeface="Consolas"/>
                <a:cs typeface="Consolas"/>
              </a:rPr>
              <a:t>                                sequence</a:t>
            </a:r>
            <a:r>
              <a:rPr lang="en-US" sz="800" dirty="0">
                <a:latin typeface="Consolas"/>
                <a:cs typeface="Consolas"/>
              </a:rPr>
              <a:t>(1)</a:t>
            </a:r>
            <a:r>
              <a:rPr lang="en-US" sz="800" dirty="0" smtClean="0">
                <a:latin typeface="Consolas"/>
                <a:cs typeface="Consolas"/>
              </a:rPr>
              <a:t>, </a:t>
            </a:r>
            <a:br>
              <a:rPr lang="en-US" sz="800" dirty="0" smtClean="0">
                <a:latin typeface="Consolas"/>
                <a:cs typeface="Consolas"/>
              </a:rPr>
            </a:br>
            <a:r>
              <a:rPr lang="en-US" sz="800" dirty="0" smtClean="0">
                <a:latin typeface="Consolas"/>
                <a:cs typeface="Consolas"/>
              </a:rPr>
              <a:t>                                </a:t>
            </a:r>
            <a:r>
              <a:rPr lang="en-US" sz="800" dirty="0">
                <a:latin typeface="Consolas"/>
                <a:cs typeface="Consolas"/>
              </a:rPr>
              <a:t>sequence(</a:t>
            </a:r>
            <a:r>
              <a:rPr lang="en-US" sz="800" dirty="0" err="1">
                <a:latin typeface="Consolas"/>
                <a:cs typeface="Consolas"/>
              </a:rPr>
              <a:t>tile_size</a:t>
            </a:r>
            <a:r>
              <a:rPr lang="en-US" sz="800" dirty="0" smtClean="0">
                <a:latin typeface="Consolas"/>
                <a:cs typeface="Consolas"/>
              </a:rPr>
              <a:t>,</a:t>
            </a:r>
            <a:r>
              <a:rPr lang="en-US" sz="800" dirty="0">
                <a:latin typeface="Consolas"/>
                <a:cs typeface="Consolas"/>
              </a:rPr>
              <a:t> </a:t>
            </a:r>
            <a:r>
              <a:rPr lang="en-US" sz="800" dirty="0" err="1">
                <a:latin typeface="Consolas"/>
                <a:cs typeface="Consolas"/>
              </a:rPr>
              <a:t>tile_size</a:t>
            </a:r>
            <a:r>
              <a:rPr lang="en-US" sz="800" dirty="0">
                <a:latin typeface="Consolas"/>
                <a:cs typeface="Consolas"/>
              </a:rPr>
              <a:t>, </a:t>
            </a:r>
            <a:r>
              <a:rPr lang="en-US" sz="800" dirty="0" smtClean="0">
                <a:latin typeface="Consolas"/>
                <a:cs typeface="Consolas"/>
              </a:rPr>
              <a:t>len+</a:t>
            </a:r>
            <a:r>
              <a:rPr lang="en-US" sz="800" dirty="0">
                <a:latin typeface="Consolas"/>
                <a:cs typeface="Consolas"/>
              </a:rPr>
              <a:t>1</a:t>
            </a:r>
            <a:r>
              <a:rPr lang="en-US" sz="800" dirty="0" smtClean="0">
                <a:latin typeface="Consolas"/>
                <a:cs typeface="Consolas"/>
              </a:rPr>
              <a:t>))));</a:t>
            </a:r>
            <a:endParaRPr lang="en-US" sz="800" dirty="0">
              <a:latin typeface="Consolas"/>
              <a:cs typeface="Consolas"/>
            </a:endParaRPr>
          </a:p>
          <a:p>
            <a:r>
              <a:rPr lang="en-US" sz="800" dirty="0" smtClean="0">
                <a:latin typeface="Consolas"/>
                <a:cs typeface="Consolas"/>
              </a:rPr>
              <a:t>}</a:t>
            </a:r>
            <a:endParaRPr lang="en-US" sz="800" dirty="0">
              <a:latin typeface="Consolas"/>
              <a:cs typeface="Consolas"/>
            </a:endParaRPr>
          </a:p>
        </p:txBody>
      </p:sp>
      <p:sp>
        <p:nvSpPr>
          <p:cNvPr id="7" name="Rectangle 6"/>
          <p:cNvSpPr/>
          <p:nvPr/>
        </p:nvSpPr>
        <p:spPr>
          <a:xfrm>
            <a:off x="1228067" y="3559315"/>
            <a:ext cx="2492828" cy="1938992"/>
          </a:xfrm>
          <a:prstGeom prst="rect">
            <a:avLst/>
          </a:prstGeom>
        </p:spPr>
        <p:txBody>
          <a:bodyPr wrap="square">
            <a:spAutoFit/>
          </a:bodyPr>
          <a:lstStyle/>
          <a:p>
            <a:r>
              <a:rPr lang="en-US" sz="800" dirty="0">
                <a:latin typeface="Consolas"/>
                <a:cs typeface="Consolas"/>
              </a:rPr>
              <a:t>__</a:t>
            </a:r>
            <a:r>
              <a:rPr lang="en-US" sz="800" dirty="0" err="1">
                <a:latin typeface="Consolas"/>
                <a:cs typeface="Consolas"/>
              </a:rPr>
              <a:t>codelet</a:t>
            </a:r>
            <a:r>
              <a:rPr lang="en-US" sz="800" dirty="0">
                <a:latin typeface="Consolas"/>
                <a:cs typeface="Consolas"/>
              </a:rPr>
              <a:t> </a:t>
            </a:r>
            <a:r>
              <a:rPr lang="en-US" sz="800" dirty="0" smtClean="0">
                <a:latin typeface="Consolas"/>
                <a:cs typeface="Consolas"/>
              </a:rPr>
              <a:t>__vector __tag(</a:t>
            </a:r>
            <a:r>
              <a:rPr lang="en-US" sz="800" dirty="0" err="1" smtClean="0">
                <a:latin typeface="Consolas"/>
                <a:cs typeface="Consolas"/>
              </a:rPr>
              <a:t>kog</a:t>
            </a:r>
            <a:r>
              <a:rPr lang="en-US" sz="800" dirty="0" smtClean="0">
                <a:latin typeface="Consolas"/>
                <a:cs typeface="Consolas"/>
              </a:rPr>
              <a:t>)</a:t>
            </a:r>
          </a:p>
          <a:p>
            <a:r>
              <a:rPr lang="en-US" sz="800" dirty="0" err="1" smtClean="0">
                <a:latin typeface="Consolas"/>
                <a:cs typeface="Consolas"/>
              </a:rPr>
              <a:t>int</a:t>
            </a:r>
            <a:r>
              <a:rPr lang="en-US" sz="800" dirty="0" smtClean="0">
                <a:latin typeface="Consolas"/>
                <a:cs typeface="Consolas"/>
              </a:rPr>
              <a:t> reduce(</a:t>
            </a:r>
            <a:r>
              <a:rPr lang="en-US" sz="800" dirty="0" err="1" smtClean="0">
                <a:latin typeface="Consolas"/>
                <a:cs typeface="Consolas"/>
              </a:rPr>
              <a:t>const</a:t>
            </a:r>
            <a:r>
              <a:rPr lang="en-US" sz="800" dirty="0" smtClean="0">
                <a:latin typeface="Consolas"/>
                <a:cs typeface="Consolas"/>
              </a:rPr>
              <a:t> Array&lt;1,int&gt; in) {</a:t>
            </a:r>
          </a:p>
          <a:p>
            <a:r>
              <a:rPr lang="en-US" sz="800" dirty="0" smtClean="0">
                <a:latin typeface="Consolas"/>
                <a:cs typeface="Consolas"/>
              </a:rPr>
              <a:t>  __shared </a:t>
            </a:r>
            <a:r>
              <a:rPr lang="en-US" sz="800" dirty="0">
                <a:latin typeface="Consolas"/>
                <a:cs typeface="Consolas"/>
              </a:rPr>
              <a:t>__</a:t>
            </a:r>
            <a:r>
              <a:rPr lang="en-US" sz="800" dirty="0" smtClean="0">
                <a:latin typeface="Consolas"/>
                <a:cs typeface="Consolas"/>
              </a:rPr>
              <a:t>tunable Vector&lt;1,int&gt; </a:t>
            </a:r>
            <a:r>
              <a:rPr lang="en-US" sz="800" dirty="0" err="1" smtClean="0">
                <a:latin typeface="Consolas"/>
                <a:cs typeface="Consolas"/>
              </a:rPr>
              <a:t>vec</a:t>
            </a:r>
            <a:r>
              <a:rPr lang="en-US" sz="800" dirty="0" smtClean="0">
                <a:latin typeface="Consolas"/>
                <a:cs typeface="Consolas"/>
              </a:rPr>
              <a:t>();</a:t>
            </a:r>
          </a:p>
          <a:p>
            <a:r>
              <a:rPr lang="en-US" sz="800" dirty="0" smtClean="0">
                <a:latin typeface="Consolas"/>
                <a:cs typeface="Consolas"/>
              </a:rPr>
              <a:t>  __shared </a:t>
            </a:r>
            <a:r>
              <a:rPr lang="en-US" sz="800" dirty="0" err="1" smtClean="0">
                <a:latin typeface="Consolas"/>
                <a:cs typeface="Consolas"/>
              </a:rPr>
              <a:t>int</a:t>
            </a:r>
            <a:r>
              <a:rPr lang="en-US" sz="800" dirty="0" smtClean="0">
                <a:latin typeface="Consolas"/>
                <a:cs typeface="Consolas"/>
              </a:rPr>
              <a:t> </a:t>
            </a:r>
            <a:r>
              <a:rPr lang="en-US" sz="800" dirty="0" err="1" smtClean="0">
                <a:latin typeface="Consolas"/>
                <a:cs typeface="Consolas"/>
              </a:rPr>
              <a:t>tmp</a:t>
            </a:r>
            <a:r>
              <a:rPr lang="en-US" sz="800" dirty="0" smtClean="0">
                <a:latin typeface="Consolas"/>
                <a:cs typeface="Consolas"/>
              </a:rPr>
              <a:t>[</a:t>
            </a:r>
            <a:r>
              <a:rPr lang="en-US" sz="800" dirty="0" err="1" smtClean="0">
                <a:latin typeface="Consolas"/>
                <a:cs typeface="Consolas"/>
              </a:rPr>
              <a:t>vec.size</a:t>
            </a:r>
            <a:r>
              <a:rPr lang="en-US" sz="800" dirty="0" smtClean="0">
                <a:latin typeface="Consolas"/>
                <a:cs typeface="Consolas"/>
              </a:rPr>
              <a:t>()];        </a:t>
            </a:r>
          </a:p>
          <a:p>
            <a:r>
              <a:rPr lang="en-US" sz="800" dirty="0" smtClean="0">
                <a:latin typeface="Consolas"/>
                <a:cs typeface="Consolas"/>
              </a:rPr>
              <a:t>  </a:t>
            </a:r>
            <a:r>
              <a:rPr lang="en-US" sz="800" dirty="0" err="1" smtClean="0">
                <a:latin typeface="Consolas"/>
                <a:cs typeface="Consolas"/>
              </a:rPr>
              <a:t>int</a:t>
            </a:r>
            <a:r>
              <a:rPr lang="en-US" sz="800" dirty="0" smtClean="0">
                <a:latin typeface="Consolas"/>
                <a:cs typeface="Consolas"/>
              </a:rPr>
              <a:t> </a:t>
            </a:r>
            <a:r>
              <a:rPr lang="en-US" sz="800" dirty="0" err="1" smtClean="0">
                <a:latin typeface="Consolas"/>
                <a:cs typeface="Consolas"/>
              </a:rPr>
              <a:t>len</a:t>
            </a:r>
            <a:r>
              <a:rPr lang="en-US" sz="800" dirty="0" smtClean="0">
                <a:latin typeface="Consolas"/>
                <a:cs typeface="Consolas"/>
              </a:rPr>
              <a:t> = </a:t>
            </a:r>
            <a:r>
              <a:rPr lang="en-US" sz="800" dirty="0" err="1" smtClean="0">
                <a:latin typeface="Consolas"/>
                <a:cs typeface="Consolas"/>
              </a:rPr>
              <a:t>in.size</a:t>
            </a:r>
            <a:r>
              <a:rPr lang="en-US" sz="800" dirty="0" smtClean="0">
                <a:latin typeface="Consolas"/>
                <a:cs typeface="Consolas"/>
              </a:rPr>
              <a:t>();</a:t>
            </a:r>
            <a:br>
              <a:rPr lang="en-US" sz="800" dirty="0" smtClean="0">
                <a:latin typeface="Consolas"/>
                <a:cs typeface="Consolas"/>
              </a:rPr>
            </a:br>
            <a:r>
              <a:rPr lang="en-US" sz="800" dirty="0" smtClean="0">
                <a:latin typeface="Consolas"/>
                <a:cs typeface="Consolas"/>
              </a:rPr>
              <a:t>  </a:t>
            </a:r>
            <a:r>
              <a:rPr lang="en-US" sz="800" dirty="0" err="1" smtClean="0">
                <a:latin typeface="Consolas"/>
                <a:cs typeface="Consolas"/>
              </a:rPr>
              <a:t>int</a:t>
            </a:r>
            <a:r>
              <a:rPr lang="en-US" sz="800" dirty="0" smtClean="0">
                <a:latin typeface="Consolas"/>
                <a:cs typeface="Consolas"/>
              </a:rPr>
              <a:t> id = </a:t>
            </a:r>
            <a:r>
              <a:rPr lang="en-US" sz="800" dirty="0" err="1" smtClean="0">
                <a:latin typeface="Consolas"/>
                <a:cs typeface="Consolas"/>
              </a:rPr>
              <a:t>vec.id</a:t>
            </a:r>
            <a:r>
              <a:rPr lang="en-US" sz="800" dirty="0" smtClean="0">
                <a:latin typeface="Consolas"/>
                <a:cs typeface="Consolas"/>
              </a:rPr>
              <a:t>();</a:t>
            </a:r>
          </a:p>
          <a:p>
            <a:r>
              <a:rPr lang="en-US" sz="800" dirty="0" smtClean="0">
                <a:latin typeface="Consolas"/>
                <a:cs typeface="Consolas"/>
              </a:rPr>
              <a:t>  </a:t>
            </a:r>
            <a:r>
              <a:rPr lang="en-US" sz="800" dirty="0" err="1" smtClean="0">
                <a:latin typeface="Consolas"/>
                <a:cs typeface="Consolas"/>
              </a:rPr>
              <a:t>tmp</a:t>
            </a:r>
            <a:r>
              <a:rPr lang="en-US" sz="800" dirty="0" smtClean="0">
                <a:latin typeface="Consolas"/>
                <a:cs typeface="Consolas"/>
              </a:rPr>
              <a:t>[id] = id &lt; </a:t>
            </a:r>
            <a:r>
              <a:rPr lang="en-US" sz="800" dirty="0" err="1" smtClean="0">
                <a:latin typeface="Consolas"/>
                <a:cs typeface="Consolas"/>
              </a:rPr>
              <a:t>len</a:t>
            </a:r>
            <a:r>
              <a:rPr lang="en-US" sz="800" dirty="0" smtClean="0">
                <a:latin typeface="Consolas"/>
                <a:cs typeface="Consolas"/>
              </a:rPr>
              <a:t> ? in[id] : 0;</a:t>
            </a:r>
          </a:p>
          <a:p>
            <a:r>
              <a:rPr lang="en-US" sz="800" dirty="0" smtClean="0">
                <a:latin typeface="Consolas"/>
                <a:cs typeface="Consolas"/>
              </a:rPr>
              <a:t>  </a:t>
            </a:r>
            <a:r>
              <a:rPr lang="en-US" sz="800" dirty="0" err="1" smtClean="0">
                <a:latin typeface="Consolas"/>
                <a:cs typeface="Consolas"/>
              </a:rPr>
              <a:t>int</a:t>
            </a:r>
            <a:r>
              <a:rPr lang="en-US" sz="800" dirty="0" smtClean="0">
                <a:latin typeface="Consolas"/>
                <a:cs typeface="Consolas"/>
              </a:rPr>
              <a:t> </a:t>
            </a:r>
            <a:r>
              <a:rPr lang="en-US" sz="800" dirty="0" err="1" smtClean="0">
                <a:latin typeface="Consolas"/>
                <a:cs typeface="Consolas"/>
              </a:rPr>
              <a:t>idle_len</a:t>
            </a:r>
            <a:r>
              <a:rPr lang="en-US" sz="800" dirty="0" smtClean="0">
                <a:latin typeface="Consolas"/>
                <a:cs typeface="Consolas"/>
              </a:rPr>
              <a:t> = 1;</a:t>
            </a:r>
          </a:p>
          <a:p>
            <a:r>
              <a:rPr lang="en-US" sz="800" dirty="0" smtClean="0">
                <a:latin typeface="Consolas"/>
                <a:cs typeface="Consolas"/>
              </a:rPr>
              <a:t>  while(id &gt;= </a:t>
            </a:r>
            <a:r>
              <a:rPr lang="en-US" sz="800" dirty="0" err="1" smtClean="0">
                <a:latin typeface="Consolas"/>
                <a:cs typeface="Consolas"/>
              </a:rPr>
              <a:t>idle_len</a:t>
            </a:r>
            <a:r>
              <a:rPr lang="en-US" sz="800" dirty="0" smtClean="0">
                <a:latin typeface="Consolas"/>
                <a:cs typeface="Consolas"/>
              </a:rPr>
              <a:t>) {</a:t>
            </a:r>
          </a:p>
          <a:p>
            <a:r>
              <a:rPr lang="en-US" sz="800" dirty="0" smtClean="0">
                <a:latin typeface="Consolas"/>
                <a:cs typeface="Consolas"/>
              </a:rPr>
              <a:t>    </a:t>
            </a:r>
            <a:r>
              <a:rPr lang="en-US" sz="800" dirty="0" err="1" smtClean="0">
                <a:latin typeface="Consolas"/>
                <a:cs typeface="Consolas"/>
              </a:rPr>
              <a:t>tmp</a:t>
            </a:r>
            <a:r>
              <a:rPr lang="en-US" sz="800" dirty="0" smtClean="0">
                <a:latin typeface="Consolas"/>
                <a:cs typeface="Consolas"/>
              </a:rPr>
              <a:t>[id] += </a:t>
            </a:r>
            <a:r>
              <a:rPr lang="en-US" sz="800" dirty="0" err="1" smtClean="0">
                <a:latin typeface="Consolas"/>
                <a:cs typeface="Consolas"/>
              </a:rPr>
              <a:t>tmp</a:t>
            </a:r>
            <a:r>
              <a:rPr lang="en-US" sz="800" dirty="0" smtClean="0">
                <a:latin typeface="Consolas"/>
                <a:cs typeface="Consolas"/>
              </a:rPr>
              <a:t>[id-</a:t>
            </a:r>
            <a:r>
              <a:rPr lang="en-US" sz="800" dirty="0" err="1" smtClean="0">
                <a:latin typeface="Consolas"/>
                <a:cs typeface="Consolas"/>
              </a:rPr>
              <a:t>idle_len</a:t>
            </a:r>
            <a:r>
              <a:rPr lang="en-US" sz="800" dirty="0" smtClean="0">
                <a:latin typeface="Consolas"/>
                <a:cs typeface="Consolas"/>
              </a:rPr>
              <a:t>];</a:t>
            </a:r>
          </a:p>
          <a:p>
            <a:r>
              <a:rPr lang="en-US" sz="800" dirty="0" smtClean="0">
                <a:latin typeface="Consolas"/>
                <a:cs typeface="Consolas"/>
              </a:rPr>
              <a:t>    </a:t>
            </a:r>
            <a:r>
              <a:rPr lang="en-US" sz="800" dirty="0" err="1" smtClean="0">
                <a:latin typeface="Consolas"/>
                <a:cs typeface="Consolas"/>
              </a:rPr>
              <a:t>idle_len</a:t>
            </a:r>
            <a:r>
              <a:rPr lang="en-US" sz="800" dirty="0" smtClean="0">
                <a:latin typeface="Consolas"/>
                <a:cs typeface="Consolas"/>
              </a:rPr>
              <a:t> *= 2; </a:t>
            </a:r>
          </a:p>
          <a:p>
            <a:r>
              <a:rPr lang="en-US" sz="800" dirty="0" smtClean="0">
                <a:latin typeface="Consolas"/>
                <a:cs typeface="Consolas"/>
              </a:rPr>
              <a:t>  }</a:t>
            </a:r>
          </a:p>
          <a:p>
            <a:r>
              <a:rPr lang="en-US" sz="800" dirty="0" smtClean="0">
                <a:latin typeface="Consolas"/>
                <a:cs typeface="Consolas"/>
              </a:rPr>
              <a:t>  if(id==0)</a:t>
            </a:r>
          </a:p>
          <a:p>
            <a:r>
              <a:rPr lang="en-US" sz="800" dirty="0" smtClean="0">
                <a:latin typeface="Consolas"/>
                <a:cs typeface="Consolas"/>
              </a:rPr>
              <a:t>    return </a:t>
            </a:r>
            <a:r>
              <a:rPr lang="en-US" sz="800" dirty="0" err="1" smtClean="0">
                <a:latin typeface="Consolas"/>
                <a:cs typeface="Consolas"/>
              </a:rPr>
              <a:t>tmp</a:t>
            </a:r>
            <a:r>
              <a:rPr lang="en-US" sz="800" dirty="0" smtClean="0">
                <a:latin typeface="Consolas"/>
                <a:cs typeface="Consolas"/>
              </a:rPr>
              <a:t>[</a:t>
            </a:r>
            <a:r>
              <a:rPr lang="en-US" sz="800" dirty="0" err="1" smtClean="0">
                <a:latin typeface="Consolas"/>
                <a:cs typeface="Consolas"/>
              </a:rPr>
              <a:t>vec.size</a:t>
            </a:r>
            <a:r>
              <a:rPr lang="en-US" sz="800" dirty="0" smtClean="0">
                <a:latin typeface="Consolas"/>
                <a:cs typeface="Consolas"/>
              </a:rPr>
              <a:t>()-1];</a:t>
            </a:r>
          </a:p>
          <a:p>
            <a:r>
              <a:rPr lang="en-US" sz="800" dirty="0" smtClean="0">
                <a:latin typeface="Consolas"/>
                <a:cs typeface="Consolas"/>
              </a:rPr>
              <a:t>}</a:t>
            </a:r>
            <a:endParaRPr lang="en-US" sz="800" dirty="0">
              <a:latin typeface="Consolas"/>
              <a:cs typeface="Consolas"/>
            </a:endParaRPr>
          </a:p>
        </p:txBody>
      </p:sp>
      <p:sp>
        <p:nvSpPr>
          <p:cNvPr id="8" name="TextBox 7"/>
          <p:cNvSpPr txBox="1"/>
          <p:nvPr/>
        </p:nvSpPr>
        <p:spPr>
          <a:xfrm>
            <a:off x="1652783" y="5528356"/>
            <a:ext cx="1367682" cy="230832"/>
          </a:xfrm>
          <a:prstGeom prst="rect">
            <a:avLst/>
          </a:prstGeom>
          <a:noFill/>
        </p:spPr>
        <p:txBody>
          <a:bodyPr wrap="none" rtlCol="0">
            <a:spAutoFit/>
          </a:bodyPr>
          <a:lstStyle/>
          <a:p>
            <a:r>
              <a:rPr lang="en-US" sz="900" dirty="0" smtClean="0">
                <a:latin typeface="Times New Roman" pitchFamily="18" charset="0"/>
                <a:cs typeface="Times New Roman" pitchFamily="18" charset="0"/>
              </a:rPr>
              <a:t>(b) Atomic vector </a:t>
            </a:r>
            <a:r>
              <a:rPr lang="en-US" sz="900" dirty="0" err="1" smtClean="0">
                <a:latin typeface="Times New Roman" pitchFamily="18" charset="0"/>
                <a:cs typeface="Times New Roman" pitchFamily="18" charset="0"/>
              </a:rPr>
              <a:t>codelet</a:t>
            </a:r>
            <a:endParaRPr lang="en-US" sz="900" dirty="0">
              <a:latin typeface="Times New Roman" pitchFamily="18" charset="0"/>
              <a:cs typeface="Times New Roman" pitchFamily="18" charset="0"/>
            </a:endParaRPr>
          </a:p>
        </p:txBody>
      </p:sp>
      <p:sp>
        <p:nvSpPr>
          <p:cNvPr id="9" name="TextBox 8"/>
          <p:cNvSpPr txBox="1"/>
          <p:nvPr/>
        </p:nvSpPr>
        <p:spPr>
          <a:xfrm>
            <a:off x="4536991" y="3571333"/>
            <a:ext cx="2217274" cy="230832"/>
          </a:xfrm>
          <a:prstGeom prst="rect">
            <a:avLst/>
          </a:prstGeom>
          <a:noFill/>
        </p:spPr>
        <p:txBody>
          <a:bodyPr wrap="none" rtlCol="0">
            <a:spAutoFit/>
          </a:bodyPr>
          <a:lstStyle/>
          <a:p>
            <a:r>
              <a:rPr lang="en-US" sz="900" dirty="0" smtClean="0">
                <a:latin typeface="Times New Roman" pitchFamily="18" charset="0"/>
                <a:cs typeface="Times New Roman" pitchFamily="18" charset="0"/>
              </a:rPr>
              <a:t>(c) Compound </a:t>
            </a:r>
            <a:r>
              <a:rPr lang="en-US" sz="900" dirty="0" err="1" smtClean="0">
                <a:latin typeface="Times New Roman" pitchFamily="18" charset="0"/>
                <a:cs typeface="Times New Roman" pitchFamily="18" charset="0"/>
              </a:rPr>
              <a:t>codelet</a:t>
            </a:r>
            <a:r>
              <a:rPr lang="en-US" sz="900" dirty="0" smtClean="0">
                <a:latin typeface="Times New Roman" pitchFamily="18" charset="0"/>
                <a:cs typeface="Times New Roman" pitchFamily="18" charset="0"/>
              </a:rPr>
              <a:t> using adjacent tiling </a:t>
            </a:r>
            <a:endParaRPr lang="en-US" sz="900" dirty="0">
              <a:latin typeface="Times New Roman" pitchFamily="18" charset="0"/>
              <a:cs typeface="Times New Roman" pitchFamily="18" charset="0"/>
            </a:endParaRPr>
          </a:p>
        </p:txBody>
      </p:sp>
      <p:sp>
        <p:nvSpPr>
          <p:cNvPr id="10" name="TextBox 9"/>
          <p:cNvSpPr txBox="1"/>
          <p:nvPr/>
        </p:nvSpPr>
        <p:spPr>
          <a:xfrm>
            <a:off x="4586685" y="5528356"/>
            <a:ext cx="2117887" cy="230832"/>
          </a:xfrm>
          <a:prstGeom prst="rect">
            <a:avLst/>
          </a:prstGeom>
          <a:noFill/>
        </p:spPr>
        <p:txBody>
          <a:bodyPr wrap="none" rtlCol="0">
            <a:spAutoFit/>
          </a:bodyPr>
          <a:lstStyle/>
          <a:p>
            <a:r>
              <a:rPr lang="en-US" sz="900" dirty="0" smtClean="0">
                <a:latin typeface="Times New Roman" pitchFamily="18" charset="0"/>
                <a:cs typeface="Times New Roman" pitchFamily="18" charset="0"/>
              </a:rPr>
              <a:t>(d) Compound </a:t>
            </a:r>
            <a:r>
              <a:rPr lang="en-US" sz="900" dirty="0" err="1" smtClean="0">
                <a:latin typeface="Times New Roman" pitchFamily="18" charset="0"/>
                <a:cs typeface="Times New Roman" pitchFamily="18" charset="0"/>
              </a:rPr>
              <a:t>codelet</a:t>
            </a:r>
            <a:r>
              <a:rPr lang="en-US" sz="900" dirty="0" smtClean="0">
                <a:latin typeface="Times New Roman" pitchFamily="18" charset="0"/>
                <a:cs typeface="Times New Roman" pitchFamily="18" charset="0"/>
              </a:rPr>
              <a:t> using </a:t>
            </a:r>
            <a:r>
              <a:rPr lang="en-US" sz="900" dirty="0" err="1" smtClean="0">
                <a:latin typeface="Times New Roman" pitchFamily="18" charset="0"/>
                <a:cs typeface="Times New Roman" pitchFamily="18" charset="0"/>
              </a:rPr>
              <a:t>strided</a:t>
            </a:r>
            <a:r>
              <a:rPr lang="en-US" sz="900" dirty="0" smtClean="0">
                <a:latin typeface="Times New Roman" pitchFamily="18" charset="0"/>
                <a:cs typeface="Times New Roman" pitchFamily="18" charset="0"/>
              </a:rPr>
              <a:t> tiling</a:t>
            </a:r>
            <a:endParaRPr lang="en-US" sz="900" dirty="0">
              <a:latin typeface="Times New Roman" pitchFamily="18" charset="0"/>
              <a:cs typeface="Times New Roman" pitchFamily="18" charset="0"/>
            </a:endParaRPr>
          </a:p>
        </p:txBody>
      </p:sp>
      <p:sp>
        <p:nvSpPr>
          <p:cNvPr id="11" name="Rectangle 10"/>
          <p:cNvSpPr/>
          <p:nvPr/>
        </p:nvSpPr>
        <p:spPr>
          <a:xfrm>
            <a:off x="3514240" y="4051758"/>
            <a:ext cx="4245255" cy="1569660"/>
          </a:xfrm>
          <a:prstGeom prst="rect">
            <a:avLst/>
          </a:prstGeom>
        </p:spPr>
        <p:txBody>
          <a:bodyPr wrap="square">
            <a:spAutoFit/>
          </a:bodyPr>
          <a:lstStyle/>
          <a:p>
            <a:r>
              <a:rPr lang="en-US" sz="800" dirty="0">
                <a:latin typeface="Consolas"/>
                <a:cs typeface="Consolas"/>
              </a:rPr>
              <a:t>__</a:t>
            </a:r>
            <a:r>
              <a:rPr lang="en-US" sz="800" dirty="0" err="1">
                <a:latin typeface="Consolas"/>
                <a:cs typeface="Consolas"/>
              </a:rPr>
              <a:t>codelet</a:t>
            </a:r>
            <a:r>
              <a:rPr lang="en-US" sz="800" dirty="0">
                <a:latin typeface="Consolas"/>
                <a:cs typeface="Consolas"/>
              </a:rPr>
              <a:t> </a:t>
            </a:r>
            <a:r>
              <a:rPr lang="en-US" sz="800" dirty="0" smtClean="0">
                <a:latin typeface="Consolas"/>
                <a:cs typeface="Consolas"/>
              </a:rPr>
              <a:t>__tag(</a:t>
            </a:r>
            <a:r>
              <a:rPr lang="en-US" sz="800" dirty="0" err="1" smtClean="0">
                <a:latin typeface="Consolas"/>
                <a:cs typeface="Consolas"/>
              </a:rPr>
              <a:t>stride_tiled</a:t>
            </a:r>
            <a:r>
              <a:rPr lang="en-US" sz="800" dirty="0">
                <a:latin typeface="Consolas"/>
                <a:cs typeface="Consolas"/>
              </a:rPr>
              <a:t>) </a:t>
            </a:r>
          </a:p>
          <a:p>
            <a:r>
              <a:rPr lang="en-US" sz="800" dirty="0" err="1">
                <a:latin typeface="Consolas"/>
                <a:cs typeface="Consolas"/>
              </a:rPr>
              <a:t>int</a:t>
            </a:r>
            <a:r>
              <a:rPr lang="en-US" sz="800" dirty="0">
                <a:latin typeface="Consolas"/>
                <a:cs typeface="Consolas"/>
              </a:rPr>
              <a:t> reduce(</a:t>
            </a:r>
            <a:r>
              <a:rPr lang="en-US" sz="800" dirty="0" err="1">
                <a:latin typeface="Consolas"/>
                <a:cs typeface="Consolas"/>
              </a:rPr>
              <a:t>const</a:t>
            </a:r>
            <a:r>
              <a:rPr lang="en-US" sz="800" dirty="0">
                <a:latin typeface="Consolas"/>
                <a:cs typeface="Consolas"/>
              </a:rPr>
              <a:t> </a:t>
            </a:r>
            <a:r>
              <a:rPr lang="en-US" sz="800" dirty="0" smtClean="0">
                <a:latin typeface="Consolas"/>
                <a:cs typeface="Consolas"/>
              </a:rPr>
              <a:t>Array&lt;1,int</a:t>
            </a:r>
            <a:r>
              <a:rPr lang="en-US" sz="800" dirty="0">
                <a:latin typeface="Consolas"/>
                <a:cs typeface="Consolas"/>
              </a:rPr>
              <a:t>&gt; </a:t>
            </a:r>
            <a:r>
              <a:rPr lang="en-US" sz="800" dirty="0" smtClean="0">
                <a:latin typeface="Consolas"/>
                <a:cs typeface="Consolas"/>
              </a:rPr>
              <a:t>in)</a:t>
            </a:r>
            <a:r>
              <a:rPr lang="en-US" sz="800" dirty="0">
                <a:latin typeface="Consolas"/>
                <a:cs typeface="Consolas"/>
              </a:rPr>
              <a:t> </a:t>
            </a:r>
            <a:r>
              <a:rPr lang="en-US" sz="800" dirty="0" smtClean="0">
                <a:latin typeface="Consolas"/>
                <a:cs typeface="Consolas"/>
              </a:rPr>
              <a:t>{</a:t>
            </a:r>
            <a:endParaRPr lang="en-US" sz="800" dirty="0">
              <a:latin typeface="Consolas"/>
              <a:cs typeface="Consolas"/>
            </a:endParaRPr>
          </a:p>
          <a:p>
            <a:r>
              <a:rPr lang="en-US" sz="800" dirty="0">
                <a:latin typeface="Consolas"/>
                <a:cs typeface="Consolas"/>
              </a:rPr>
              <a:t>  </a:t>
            </a:r>
            <a:r>
              <a:rPr lang="en-US" sz="800" dirty="0" smtClean="0">
                <a:latin typeface="Consolas"/>
                <a:cs typeface="Consolas"/>
              </a:rPr>
              <a:t>__tunable </a:t>
            </a:r>
            <a:r>
              <a:rPr lang="en-US" sz="800" dirty="0" err="1">
                <a:latin typeface="Consolas"/>
                <a:cs typeface="Consolas"/>
              </a:rPr>
              <a:t>int</a:t>
            </a:r>
            <a:r>
              <a:rPr lang="en-US" sz="800" dirty="0">
                <a:latin typeface="Consolas"/>
                <a:cs typeface="Consolas"/>
              </a:rPr>
              <a:t> p;</a:t>
            </a:r>
          </a:p>
          <a:p>
            <a:r>
              <a:rPr lang="en-US" sz="800" dirty="0">
                <a:latin typeface="Consolas"/>
                <a:cs typeface="Consolas"/>
              </a:rPr>
              <a:t>  </a:t>
            </a:r>
            <a:r>
              <a:rPr lang="en-US" sz="800" dirty="0" err="1">
                <a:latin typeface="Consolas"/>
                <a:cs typeface="Consolas"/>
              </a:rPr>
              <a:t>int</a:t>
            </a:r>
            <a:r>
              <a:rPr lang="en-US" sz="800" dirty="0">
                <a:latin typeface="Consolas"/>
                <a:cs typeface="Consolas"/>
              </a:rPr>
              <a:t> </a:t>
            </a:r>
            <a:r>
              <a:rPr lang="en-US" sz="800" dirty="0" err="1">
                <a:latin typeface="Consolas"/>
                <a:cs typeface="Consolas"/>
              </a:rPr>
              <a:t>len</a:t>
            </a:r>
            <a:r>
              <a:rPr lang="en-US" sz="800" dirty="0">
                <a:latin typeface="Consolas"/>
                <a:cs typeface="Consolas"/>
              </a:rPr>
              <a:t> = </a:t>
            </a:r>
            <a:r>
              <a:rPr lang="en-US" sz="800" dirty="0" err="1" smtClean="0">
                <a:latin typeface="Consolas"/>
                <a:cs typeface="Consolas"/>
              </a:rPr>
              <a:t>in.size</a:t>
            </a:r>
            <a:r>
              <a:rPr lang="en-US" sz="800" dirty="0">
                <a:latin typeface="Consolas"/>
                <a:cs typeface="Consolas"/>
              </a:rPr>
              <a:t>();</a:t>
            </a:r>
          </a:p>
          <a:p>
            <a:r>
              <a:rPr lang="en-US" sz="800" dirty="0">
                <a:latin typeface="Consolas"/>
                <a:cs typeface="Consolas"/>
              </a:rPr>
              <a:t>  </a:t>
            </a:r>
            <a:r>
              <a:rPr lang="en-US" sz="800" dirty="0" err="1">
                <a:latin typeface="Consolas"/>
                <a:cs typeface="Consolas"/>
              </a:rPr>
              <a:t>int</a:t>
            </a:r>
            <a:r>
              <a:rPr lang="en-US" sz="800" dirty="0">
                <a:latin typeface="Consolas"/>
                <a:cs typeface="Consolas"/>
              </a:rPr>
              <a:t> </a:t>
            </a:r>
            <a:r>
              <a:rPr lang="en-US" sz="800" dirty="0" err="1" smtClean="0">
                <a:latin typeface="Consolas"/>
                <a:cs typeface="Consolas"/>
              </a:rPr>
              <a:t>tile_size</a:t>
            </a:r>
            <a:r>
              <a:rPr lang="en-US" sz="800" dirty="0" smtClean="0">
                <a:latin typeface="Consolas"/>
                <a:cs typeface="Consolas"/>
              </a:rPr>
              <a:t>= </a:t>
            </a:r>
            <a:r>
              <a:rPr lang="en-US" sz="800" dirty="0">
                <a:latin typeface="Consolas"/>
                <a:cs typeface="Consolas"/>
              </a:rPr>
              <a:t>(len+p-1)/p;</a:t>
            </a:r>
          </a:p>
          <a:p>
            <a:r>
              <a:rPr lang="en-US" sz="800" dirty="0">
                <a:latin typeface="Consolas"/>
                <a:cs typeface="Consolas"/>
              </a:rPr>
              <a:t>  </a:t>
            </a:r>
            <a:r>
              <a:rPr lang="en-US" sz="800" dirty="0" smtClean="0">
                <a:latin typeface="Consolas"/>
                <a:cs typeface="Consolas"/>
              </a:rPr>
              <a:t>return reduce( map( reduce,</a:t>
            </a:r>
            <a:br>
              <a:rPr lang="en-US" sz="800" dirty="0" smtClean="0">
                <a:latin typeface="Consolas"/>
                <a:cs typeface="Consolas"/>
              </a:rPr>
            </a:br>
            <a:r>
              <a:rPr lang="en-US" sz="800" dirty="0" smtClean="0">
                <a:latin typeface="Consolas"/>
                <a:cs typeface="Consolas"/>
              </a:rPr>
              <a:t>                      partition</a:t>
            </a:r>
            <a:r>
              <a:rPr lang="en-US" sz="800" dirty="0">
                <a:latin typeface="Consolas"/>
                <a:cs typeface="Consolas"/>
              </a:rPr>
              <a:t>(</a:t>
            </a:r>
            <a:r>
              <a:rPr lang="en-US" sz="800" dirty="0" smtClean="0">
                <a:latin typeface="Consolas"/>
                <a:cs typeface="Consolas"/>
              </a:rPr>
              <a:t>in, </a:t>
            </a:r>
            <a:br>
              <a:rPr lang="en-US" sz="800" dirty="0" smtClean="0">
                <a:latin typeface="Consolas"/>
                <a:cs typeface="Consolas"/>
              </a:rPr>
            </a:br>
            <a:r>
              <a:rPr lang="en-US" sz="800" dirty="0" smtClean="0">
                <a:latin typeface="Consolas"/>
                <a:cs typeface="Consolas"/>
              </a:rPr>
              <a:t>                                p,</a:t>
            </a:r>
            <a:br>
              <a:rPr lang="en-US" sz="800" dirty="0" smtClean="0">
                <a:latin typeface="Consolas"/>
                <a:cs typeface="Consolas"/>
              </a:rPr>
            </a:br>
            <a:r>
              <a:rPr lang="en-US" sz="800" dirty="0" smtClean="0">
                <a:latin typeface="Consolas"/>
                <a:cs typeface="Consolas"/>
              </a:rPr>
              <a:t>                                sequence</a:t>
            </a:r>
            <a:r>
              <a:rPr lang="en-US" sz="800" dirty="0">
                <a:latin typeface="Consolas"/>
                <a:cs typeface="Consolas"/>
              </a:rPr>
              <a:t>(</a:t>
            </a:r>
            <a:r>
              <a:rPr lang="en-US" sz="800" dirty="0" smtClean="0">
                <a:latin typeface="Consolas"/>
                <a:cs typeface="Consolas"/>
              </a:rPr>
              <a:t>0,1,p), </a:t>
            </a:r>
            <a:br>
              <a:rPr lang="en-US" sz="800" dirty="0" smtClean="0">
                <a:latin typeface="Consolas"/>
                <a:cs typeface="Consolas"/>
              </a:rPr>
            </a:br>
            <a:r>
              <a:rPr lang="en-US" sz="800" dirty="0" smtClean="0">
                <a:latin typeface="Consolas"/>
                <a:cs typeface="Consolas"/>
              </a:rPr>
              <a:t>                                sequence(p), </a:t>
            </a:r>
            <a:br>
              <a:rPr lang="en-US" sz="800" dirty="0" smtClean="0">
                <a:latin typeface="Consolas"/>
                <a:cs typeface="Consolas"/>
              </a:rPr>
            </a:br>
            <a:r>
              <a:rPr lang="en-US" sz="800" dirty="0" smtClean="0">
                <a:latin typeface="Consolas"/>
                <a:cs typeface="Consolas"/>
              </a:rPr>
              <a:t>                                </a:t>
            </a:r>
            <a:r>
              <a:rPr lang="en-US" sz="800" dirty="0">
                <a:latin typeface="Consolas"/>
                <a:cs typeface="Consolas"/>
              </a:rPr>
              <a:t>sequence</a:t>
            </a:r>
            <a:r>
              <a:rPr lang="en-US" sz="800" dirty="0" smtClean="0">
                <a:latin typeface="Consolas"/>
                <a:cs typeface="Consolas"/>
              </a:rPr>
              <a:t>((p-1)*</a:t>
            </a:r>
            <a:r>
              <a:rPr lang="en-US" sz="800" dirty="0" err="1" smtClean="0">
                <a:latin typeface="Consolas"/>
                <a:cs typeface="Consolas"/>
              </a:rPr>
              <a:t>tile_size</a:t>
            </a:r>
            <a:r>
              <a:rPr lang="en-US" sz="800" dirty="0" smtClean="0">
                <a:latin typeface="Consolas"/>
                <a:cs typeface="Consolas"/>
              </a:rPr>
              <a:t>,</a:t>
            </a:r>
            <a:r>
              <a:rPr lang="en-US" sz="800" dirty="0">
                <a:latin typeface="Consolas"/>
                <a:cs typeface="Consolas"/>
              </a:rPr>
              <a:t> </a:t>
            </a:r>
            <a:r>
              <a:rPr lang="en-US" sz="800" dirty="0" smtClean="0">
                <a:latin typeface="Consolas"/>
                <a:cs typeface="Consolas"/>
              </a:rPr>
              <a:t>1, len+1))));</a:t>
            </a:r>
            <a:endParaRPr lang="en-US" sz="800" dirty="0">
              <a:latin typeface="Consolas"/>
              <a:cs typeface="Consolas"/>
            </a:endParaRPr>
          </a:p>
          <a:p>
            <a:r>
              <a:rPr lang="en-US" sz="800" dirty="0" smtClean="0">
                <a:latin typeface="Consolas"/>
                <a:cs typeface="Consolas"/>
              </a:rPr>
              <a:t>}</a:t>
            </a:r>
            <a:endParaRPr lang="en-US" sz="800" dirty="0">
              <a:latin typeface="Consolas"/>
              <a:cs typeface="Consolas"/>
            </a:endParaRPr>
          </a:p>
        </p:txBody>
      </p:sp>
    </p:spTree>
    <p:extLst>
      <p:ext uri="{BB962C8B-B14F-4D97-AF65-F5344CB8AC3E}">
        <p14:creationId xmlns:p14="http://schemas.microsoft.com/office/powerpoint/2010/main" val="24843370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2363</TotalTime>
  <Words>871</Words>
  <Application>Microsoft Office PowerPoint</Application>
  <PresentationFormat>On-screen Show (4:3)</PresentationFormat>
  <Paragraphs>77</Paragraphs>
  <Slides>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Aharoni</vt:lpstr>
      <vt:lpstr>Arial</vt:lpstr>
      <vt:lpstr>Arial Black</vt:lpstr>
      <vt:lpstr>Calibri</vt:lpstr>
      <vt:lpstr>Consolas</vt:lpstr>
      <vt:lpstr>Times New Roman</vt:lpstr>
      <vt:lpstr>Clarity</vt:lpstr>
      <vt:lpstr>Awards</vt:lpstr>
      <vt:lpstr>TANGRAM</vt:lpstr>
      <vt:lpstr>Tangram Input Code Example: Reduction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Humans for EDA                        and                         EDA for Humans</dc:title>
  <dc:creator>valeria</dc:creator>
  <cp:lastModifiedBy>Wen-mei Hwu</cp:lastModifiedBy>
  <cp:revision>38</cp:revision>
  <dcterms:created xsi:type="dcterms:W3CDTF">2012-06-05T20:13:16Z</dcterms:created>
  <dcterms:modified xsi:type="dcterms:W3CDTF">2015-12-03T04:06:25Z</dcterms:modified>
</cp:coreProperties>
</file>