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1"/>
  </p:notesMasterIdLst>
  <p:handoutMasterIdLst>
    <p:handoutMasterId r:id="rId12"/>
  </p:handoutMasterIdLst>
  <p:sldIdLst>
    <p:sldId id="257" r:id="rId2"/>
    <p:sldId id="273" r:id="rId3"/>
    <p:sldId id="275" r:id="rId4"/>
    <p:sldId id="279" r:id="rId5"/>
    <p:sldId id="280" r:id="rId6"/>
    <p:sldId id="281" r:id="rId7"/>
    <p:sldId id="282" r:id="rId8"/>
    <p:sldId id="283" r:id="rId9"/>
    <p:sldId id="28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336600"/>
    <a:srgbClr val="CC9900"/>
    <a:srgbClr val="008000"/>
    <a:srgbClr val="BF4137"/>
    <a:srgbClr val="000000"/>
    <a:srgbClr val="C7473D"/>
    <a:srgbClr val="FF6600"/>
    <a:srgbClr val="D2533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autoAdjust="0"/>
    <p:restoredTop sz="74339" autoAdjust="0"/>
  </p:normalViewPr>
  <p:slideViewPr>
    <p:cSldViewPr>
      <p:cViewPr varScale="1">
        <p:scale>
          <a:sx n="92" d="100"/>
          <a:sy n="92" d="100"/>
        </p:scale>
        <p:origin x="828" y="84"/>
      </p:cViewPr>
      <p:guideLst>
        <p:guide orient="horz" pos="2160"/>
        <p:guide pos="2880"/>
      </p:guideLst>
    </p:cSldViewPr>
  </p:slideViewPr>
  <p:outlineViewPr>
    <p:cViewPr>
      <p:scale>
        <a:sx n="33" d="100"/>
        <a:sy n="33" d="100"/>
      </p:scale>
      <p:origin x="0" y="91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50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https://d.docs.live.net/4c2ae9b12f9f8d93/Documents/HMxPA%20DATA/full%20app%20different%20cu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4c2ae9b12f9f8d93/Documents/HMxPA%20DATA/full%20app%20different%20cu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4c2ae9b12f9f8d93/Documents/HMxPA%20DATA/full%20app%20different%20cut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r>
              <a:rPr lang="en-US"/>
              <a:t>Plascomcm Total Time</a:t>
            </a:r>
          </a:p>
        </c:rich>
      </c:tx>
      <c:layout/>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2665693536572151E-2"/>
          <c:y val="0.17721284248622429"/>
          <c:w val="0.89854026363553541"/>
          <c:h val="0.70722222762619968"/>
        </c:manualLayout>
      </c:layout>
      <c:barChart>
        <c:barDir val="col"/>
        <c:grouping val="clustered"/>
        <c:varyColors val="0"/>
        <c:ser>
          <c:idx val="0"/>
          <c:order val="0"/>
          <c:tx>
            <c:strRef>
              <c:f>'[full app different cuts.xlsx]Sheet2'!$B$1</c:f>
              <c:strCache>
                <c:ptCount val="1"/>
                <c:pt idx="0">
                  <c:v>Total Time</c:v>
                </c:pt>
              </c:strCache>
            </c:strRef>
          </c:tx>
          <c:spPr>
            <a:solidFill>
              <a:schemeClr val="accent2"/>
            </a:solidFill>
            <a:ln>
              <a:noFill/>
            </a:ln>
            <a:effectLst/>
          </c:spPr>
          <c:invertIfNegative val="0"/>
          <c:dPt>
            <c:idx val="0"/>
            <c:invertIfNegative val="0"/>
            <c:bubble3D val="0"/>
            <c:spPr>
              <a:solidFill>
                <a:srgbClr val="0070C0"/>
              </a:solidFill>
              <a:ln>
                <a:noFill/>
              </a:ln>
              <a:effectLst/>
            </c:spPr>
          </c:dPt>
          <c:dPt>
            <c:idx val="1"/>
            <c:invertIfNegative val="0"/>
            <c:bubble3D val="0"/>
            <c:spPr>
              <a:solidFill>
                <a:srgbClr val="0070C0"/>
              </a:solidFill>
              <a:ln>
                <a:noFill/>
              </a:ln>
              <a:effectLst/>
            </c:spPr>
          </c:dPt>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'[full app different cuts.xlsx]Sheet2'!$A$2:$A$3</c:f>
              <c:strCache>
                <c:ptCount val="2"/>
                <c:pt idx="0">
                  <c:v>Fortran</c:v>
                </c:pt>
                <c:pt idx="1">
                  <c:v>OpenCL (GPU)</c:v>
                </c:pt>
              </c:strCache>
            </c:strRef>
          </c:cat>
          <c:val>
            <c:numRef>
              <c:f>'[full app different cuts.xlsx]Sheet2'!$B$2:$B$3</c:f>
              <c:numCache>
                <c:formatCode>General</c:formatCode>
                <c:ptCount val="2"/>
                <c:pt idx="0">
                  <c:v>116.4</c:v>
                </c:pt>
                <c:pt idx="1">
                  <c:v>86.12</c:v>
                </c:pt>
              </c:numCache>
            </c:numRef>
          </c:val>
        </c:ser>
        <c:dLbls>
          <c:dLblPos val="outEnd"/>
          <c:showLegendKey val="0"/>
          <c:showVal val="1"/>
          <c:showCatName val="0"/>
          <c:showSerName val="0"/>
          <c:showPercent val="0"/>
          <c:showBubbleSize val="0"/>
        </c:dLbls>
        <c:gapWidth val="444"/>
        <c:overlap val="-90"/>
        <c:axId val="788182712"/>
        <c:axId val="788183104"/>
      </c:barChart>
      <c:catAx>
        <c:axId val="788182712"/>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788183104"/>
        <c:crosses val="autoZero"/>
        <c:auto val="1"/>
        <c:lblAlgn val="ctr"/>
        <c:lblOffset val="100"/>
        <c:noMultiLvlLbl val="0"/>
      </c:catAx>
      <c:valAx>
        <c:axId val="788183104"/>
        <c:scaling>
          <c:orientation val="minMax"/>
        </c:scaling>
        <c:delete val="1"/>
        <c:axPos val="l"/>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a:t>seconds</a:t>
                </a:r>
              </a:p>
            </c:rich>
          </c:tx>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788182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r>
              <a:rPr lang="en-US"/>
              <a:t>Plascomcm Total Time</a:t>
            </a:r>
          </a:p>
        </c:rich>
      </c:tx>
      <c:layout/>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'[full app different cuts.xlsx]Sheet2'!$B$1</c:f>
              <c:strCache>
                <c:ptCount val="1"/>
                <c:pt idx="0">
                  <c:v>Total Time</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'[full app different cuts.xlsx]Sheet2'!$A$3:$A$4</c:f>
              <c:strCache>
                <c:ptCount val="2"/>
                <c:pt idx="0">
                  <c:v>OpenCL (GPU)</c:v>
                </c:pt>
                <c:pt idx="1">
                  <c:v>MxPA (CPU)</c:v>
                </c:pt>
              </c:strCache>
            </c:strRef>
          </c:cat>
          <c:val>
            <c:numRef>
              <c:f>'[full app different cuts.xlsx]Sheet2'!$B$3:$B$4</c:f>
              <c:numCache>
                <c:formatCode>General</c:formatCode>
                <c:ptCount val="2"/>
                <c:pt idx="0">
                  <c:v>86.12</c:v>
                </c:pt>
                <c:pt idx="1">
                  <c:v>86.36</c:v>
                </c:pt>
              </c:numCache>
            </c:numRef>
          </c:val>
        </c:ser>
        <c:dLbls>
          <c:dLblPos val="outEnd"/>
          <c:showLegendKey val="0"/>
          <c:showVal val="1"/>
          <c:showCatName val="0"/>
          <c:showSerName val="0"/>
          <c:showPercent val="0"/>
          <c:showBubbleSize val="0"/>
        </c:dLbls>
        <c:gapWidth val="444"/>
        <c:overlap val="-90"/>
        <c:axId val="788190552"/>
        <c:axId val="788191728"/>
      </c:barChart>
      <c:catAx>
        <c:axId val="7881905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788191728"/>
        <c:crosses val="autoZero"/>
        <c:auto val="1"/>
        <c:lblAlgn val="ctr"/>
        <c:lblOffset val="100"/>
        <c:noMultiLvlLbl val="0"/>
      </c:catAx>
      <c:valAx>
        <c:axId val="788191728"/>
        <c:scaling>
          <c:orientation val="minMax"/>
          <c:min val="80"/>
        </c:scaling>
        <c:delete val="1"/>
        <c:axPos val="l"/>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dirty="0" smtClean="0"/>
                  <a:t>Seconds</a:t>
                </a:r>
                <a:endParaRPr lang="en-US" dirty="0"/>
              </a:p>
            </c:rich>
          </c:tx>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788190552"/>
        <c:crosses val="autoZero"/>
        <c:crossBetween val="between"/>
        <c:majorUnit val="0.5"/>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'[full app different cuts.xlsx]Sheet2'!$A$10</c:f>
              <c:strCache>
                <c:ptCount val="1"/>
                <c:pt idx="0">
                  <c:v>XPACC-serv 2 (CPU+2GPUs)</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'[full app different cuts.xlsx]Sheet2'!$C$9:$E$9</c:f>
              <c:strCache>
                <c:ptCount val="3"/>
                <c:pt idx="0">
                  <c:v>OpenCL(GPU)</c:v>
                </c:pt>
                <c:pt idx="1">
                  <c:v>MxPA(CPU)</c:v>
                </c:pt>
                <c:pt idx="2">
                  <c:v>H-MxPA (CPU + N GPU)</c:v>
                </c:pt>
              </c:strCache>
            </c:strRef>
          </c:cat>
          <c:val>
            <c:numRef>
              <c:f>'[full app different cuts.xlsx]Sheet2'!$C$10:$E$10</c:f>
              <c:numCache>
                <c:formatCode>General</c:formatCode>
                <c:ptCount val="3"/>
                <c:pt idx="0">
                  <c:v>86.12</c:v>
                </c:pt>
                <c:pt idx="1">
                  <c:v>86.36</c:v>
                </c:pt>
                <c:pt idx="2">
                  <c:v>83.55</c:v>
                </c:pt>
              </c:numCache>
            </c:numRef>
          </c:val>
        </c:ser>
        <c:ser>
          <c:idx val="1"/>
          <c:order val="1"/>
          <c:tx>
            <c:strRef>
              <c:f>'[full app different cuts.xlsx]Sheet2'!$A$11</c:f>
              <c:strCache>
                <c:ptCount val="1"/>
                <c:pt idx="0">
                  <c:v>Quartet (CPU+4GPUs)</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'[full app different cuts.xlsx]Sheet2'!$C$9:$E$9</c:f>
              <c:strCache>
                <c:ptCount val="3"/>
                <c:pt idx="0">
                  <c:v>OpenCL(GPU)</c:v>
                </c:pt>
                <c:pt idx="1">
                  <c:v>MxPA(CPU)</c:v>
                </c:pt>
                <c:pt idx="2">
                  <c:v>H-MxPA (CPU + N GPU)</c:v>
                </c:pt>
              </c:strCache>
            </c:strRef>
          </c:cat>
          <c:val>
            <c:numRef>
              <c:f>'[full app different cuts.xlsx]Sheet2'!$C$11:$E$11</c:f>
              <c:numCache>
                <c:formatCode>General</c:formatCode>
                <c:ptCount val="3"/>
                <c:pt idx="0">
                  <c:v>86.82</c:v>
                </c:pt>
                <c:pt idx="1">
                  <c:v>87.71</c:v>
                </c:pt>
                <c:pt idx="2">
                  <c:v>92.07</c:v>
                </c:pt>
              </c:numCache>
            </c:numRef>
          </c:val>
        </c:ser>
        <c:dLbls>
          <c:dLblPos val="outEnd"/>
          <c:showLegendKey val="0"/>
          <c:showVal val="1"/>
          <c:showCatName val="0"/>
          <c:showSerName val="0"/>
          <c:showPercent val="0"/>
          <c:showBubbleSize val="0"/>
        </c:dLbls>
        <c:gapWidth val="444"/>
        <c:overlap val="-90"/>
        <c:axId val="788185848"/>
        <c:axId val="788183496"/>
      </c:barChart>
      <c:catAx>
        <c:axId val="7881858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788183496"/>
        <c:crosses val="autoZero"/>
        <c:auto val="1"/>
        <c:lblAlgn val="ctr"/>
        <c:lblOffset val="100"/>
        <c:noMultiLvlLbl val="0"/>
      </c:catAx>
      <c:valAx>
        <c:axId val="788183496"/>
        <c:scaling>
          <c:orientation val="minMax"/>
        </c:scaling>
        <c:delete val="1"/>
        <c:axPos val="l"/>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a:t>Seconds</a:t>
                </a:r>
              </a:p>
            </c:rich>
          </c:tx>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788185848"/>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00400" cy="457200"/>
          </a:xfrm>
          <a:prstGeom prst="rect">
            <a:avLst/>
          </a:prstGeom>
        </p:spPr>
        <p:txBody>
          <a:bodyPr vert="horz" lIns="91440" tIns="45720" rIns="91440" bIns="45720" rtlCol="0"/>
          <a:lstStyle>
            <a:lvl1pPr algn="l">
              <a:defRPr sz="1200"/>
            </a:lvl1pPr>
          </a:lstStyle>
          <a:p>
            <a:r>
              <a:rPr lang="en-US" dirty="0" smtClean="0"/>
              <a:t>C-FAR – Center for Future Architecture Research</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1EB1B71-63B0-430D-B3E8-5A6B5081A228}" type="datetimeFigureOut">
              <a:rPr lang="en-US" smtClean="0"/>
              <a:t>12/3/2015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D5609C4-EB51-4131-9E9B-7745B8A22FC6}" type="slidenum">
              <a:rPr lang="en-US" smtClean="0"/>
              <a:t>‹#›</a:t>
            </a:fld>
            <a:endParaRPr lang="en-US"/>
          </a:p>
        </p:txBody>
      </p:sp>
    </p:spTree>
    <p:extLst>
      <p:ext uri="{BB962C8B-B14F-4D97-AF65-F5344CB8AC3E}">
        <p14:creationId xmlns:p14="http://schemas.microsoft.com/office/powerpoint/2010/main" val="30435582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429000" cy="457200"/>
          </a:xfrm>
          <a:prstGeom prst="rect">
            <a:avLst/>
          </a:prstGeom>
        </p:spPr>
        <p:txBody>
          <a:bodyPr vert="horz" lIns="91440" tIns="45720" rIns="91440" bIns="45720" rtlCol="0"/>
          <a:lstStyle>
            <a:lvl1pPr algn="l">
              <a:defRPr sz="1200"/>
            </a:lvl1pPr>
          </a:lstStyle>
          <a:p>
            <a:r>
              <a:rPr lang="en-US" dirty="0" smtClean="0"/>
              <a:t>C-FAR – Center for Future Architectures Research</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70625E-1A8E-43CE-82C9-5448DB0BCC9A}" type="datetimeFigureOut">
              <a:rPr lang="en-US" smtClean="0"/>
              <a:t>12/3/2015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1DD4E8-E3C4-4E99-9E5F-D815715FC620}" type="slidenum">
              <a:rPr lang="en-US" smtClean="0"/>
              <a:t>‹#›</a:t>
            </a:fld>
            <a:endParaRPr lang="en-US"/>
          </a:p>
        </p:txBody>
      </p:sp>
    </p:spTree>
    <p:extLst>
      <p:ext uri="{BB962C8B-B14F-4D97-AF65-F5344CB8AC3E}">
        <p14:creationId xmlns:p14="http://schemas.microsoft.com/office/powerpoint/2010/main" val="209022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faster through</a:t>
            </a:r>
            <a:r>
              <a:rPr lang="en-US" baseline="0" dirty="0" smtClean="0"/>
              <a:t> RSA part, since it’s a bit of a stretch</a:t>
            </a:r>
          </a:p>
          <a:p>
            <a:endParaRPr lang="en-US" dirty="0" smtClean="0"/>
          </a:p>
        </p:txBody>
      </p:sp>
      <p:sp>
        <p:nvSpPr>
          <p:cNvPr id="4" name="Slide Number Placeholder 3"/>
          <p:cNvSpPr>
            <a:spLocks noGrp="1"/>
          </p:cNvSpPr>
          <p:nvPr>
            <p:ph type="sldNum" sz="quarter" idx="10"/>
          </p:nvPr>
        </p:nvSpPr>
        <p:spPr/>
        <p:txBody>
          <a:bodyPr/>
          <a:lstStyle/>
          <a:p>
            <a:fld id="{5A93B749-6C10-459E-9F86-ADEDBF86406A}" type="slidenum">
              <a:rPr lang="en-US" smtClean="0"/>
              <a:t>1</a:t>
            </a:fld>
            <a:endParaRPr lang="en-US"/>
          </a:p>
        </p:txBody>
      </p:sp>
    </p:spTree>
    <p:extLst>
      <p:ext uri="{BB962C8B-B14F-4D97-AF65-F5344CB8AC3E}">
        <p14:creationId xmlns:p14="http://schemas.microsoft.com/office/powerpoint/2010/main" val="1655224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Tangram is a portable library synthesis system for heterogeneous</a:t>
            </a:r>
            <a:r>
              <a:rPr lang="en-US" baseline="0" dirty="0" smtClean="0"/>
              <a:t> parallel computing.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picture at the upper left corner illustrates a high-performance OpenCL code synthesized for an NVIDIA GPU, with four kernels that require varying tiling strategies (interleaved tiles and chunk tiles) and invoked at different stages of the execution. Each level of the picture </a:t>
            </a:r>
            <a:r>
              <a:rPr lang="en-US" baseline="0" dirty="0" err="1" smtClean="0"/>
              <a:t>illusrates</a:t>
            </a:r>
            <a:r>
              <a:rPr lang="en-US" baseline="0" dirty="0" smtClean="0"/>
              <a:t> the execution of a kernel.</a:t>
            </a:r>
          </a:p>
          <a:p>
            <a:endParaRPr lang="en-US" baseline="0" dirty="0" smtClean="0"/>
          </a:p>
          <a:p>
            <a:r>
              <a:rPr lang="en-US" baseline="0" dirty="0" smtClean="0"/>
              <a:t>An important benefit is that these four complex kernels are synthesized from the generic </a:t>
            </a:r>
            <a:r>
              <a:rPr lang="en-US" baseline="0" dirty="0" err="1" smtClean="0"/>
              <a:t>codelets</a:t>
            </a:r>
            <a:r>
              <a:rPr lang="en-US" baseline="0" dirty="0" smtClean="0"/>
              <a:t> in the next backup slide. </a:t>
            </a:r>
          </a:p>
          <a:p>
            <a:endParaRPr lang="en-US" baseline="0" dirty="0" smtClean="0"/>
          </a:p>
          <a:p>
            <a:r>
              <a:rPr lang="en-US" baseline="0" dirty="0" smtClean="0"/>
              <a:t>The picture at the upper right corner shows the implementation of the </a:t>
            </a:r>
            <a:r>
              <a:rPr lang="en-US" baseline="0" dirty="0" err="1" smtClean="0"/>
              <a:t>Trangram</a:t>
            </a:r>
            <a:r>
              <a:rPr lang="en-US" baseline="0" dirty="0" smtClean="0"/>
              <a:t> system. It consists of a compiler that synthesizes a hierarchy collection of kernels for a given library function. The compiler performs design space search to narrow down the alternatives to a small number. At runtime, if there are multiple candidates that the compiler cannot decide the winner, usually due to data dependent performance behavior such as graph algorithms and sparse matrix computation, the </a:t>
            </a:r>
            <a:r>
              <a:rPr lang="en-US" baseline="0" dirty="0" err="1" smtClean="0"/>
              <a:t>DySel</a:t>
            </a:r>
            <a:r>
              <a:rPr lang="en-US" baseline="0" dirty="0" smtClean="0"/>
              <a:t> runtime will performance micro-profiling at the </a:t>
            </a:r>
            <a:r>
              <a:rPr lang="en-US" baseline="0" dirty="0" err="1" smtClean="0"/>
              <a:t>begiing</a:t>
            </a:r>
            <a:r>
              <a:rPr lang="en-US" baseline="0" dirty="0" smtClean="0"/>
              <a:t> of the execution time based on real input data and choose one for the rest of the execution.</a:t>
            </a:r>
          </a:p>
          <a:p>
            <a:endParaRPr lang="en-US" baseline="0" dirty="0" smtClean="0"/>
          </a:p>
          <a:p>
            <a:r>
              <a:rPr lang="en-US" baseline="0" dirty="0" smtClean="0"/>
              <a:t>The performance results are shown for three types of </a:t>
            </a:r>
            <a:r>
              <a:rPr lang="en-US" baseline="0" dirty="0" err="1" smtClean="0"/>
              <a:t>scnarios</a:t>
            </a:r>
            <a:r>
              <a:rPr lang="en-US" baseline="0" dirty="0" smtClean="0"/>
              <a:t>. Both GPU and CPU executions are presented to show the heterogeneous targeting capability of TANGRAM.</a:t>
            </a:r>
          </a:p>
          <a:p>
            <a:endParaRPr lang="en-US" baseline="0" dirty="0" smtClean="0"/>
          </a:p>
          <a:p>
            <a:pPr marL="228600" indent="-228600">
              <a:buAutoNum type="arabicPeriod"/>
            </a:pPr>
            <a:r>
              <a:rPr lang="en-US" baseline="0" dirty="0" smtClean="0"/>
              <a:t>The first benchmark scan is the staple library function for GPU. NVIDIA provides high-quality implementations in the Thrust library (thus used as the comparison base here). The bars show that the Tangram execution, including micro-profiling overhead) outperforms the NVIDIA Thrust library by 66% on Fermi, more than 150% on Kepler, and 48X on a CPU. Beware that the thrust </a:t>
            </a:r>
            <a:r>
              <a:rPr lang="en-US" baseline="0" dirty="0" err="1" smtClean="0"/>
              <a:t>implemention</a:t>
            </a:r>
            <a:r>
              <a:rPr lang="en-US" baseline="0" dirty="0" smtClean="0"/>
              <a:t> for CPUs is not great so the GPU comparison is much more meaningful.</a:t>
            </a:r>
          </a:p>
          <a:p>
            <a:pPr marL="228600" indent="-228600">
              <a:buAutoNum type="arabicPeriod"/>
            </a:pPr>
            <a:endParaRPr lang="en-US" baseline="0" dirty="0" smtClean="0"/>
          </a:p>
          <a:p>
            <a:pPr marL="228600" indent="-228600">
              <a:buAutoNum type="arabicPeriod"/>
            </a:pPr>
            <a:r>
              <a:rPr lang="en-US" baseline="0" dirty="0" smtClean="0"/>
              <a:t>The second and third benchmarks are important functions for HPC. Both NVIDIA and Intel provide very high quality implementations of these functions in CUBLAS and MKL (thus used as the comparison base here). The bars show that the Tangram execution is in general comparable to the vendor code. The only exception is DGEMM on Kepler, where NVIDIA code is implemented at the hardware ISA level to control the register usage in a non-portable way. This could be achieved by TANGRAM by generating code to the hardware ISA but would be a very specialized use case.</a:t>
            </a:r>
          </a:p>
          <a:p>
            <a:pPr marL="228600" indent="-228600">
              <a:buAutoNum type="arabicPeriod"/>
            </a:pPr>
            <a:endParaRPr lang="en-US" baseline="0" dirty="0" smtClean="0"/>
          </a:p>
          <a:p>
            <a:pPr marL="228600" indent="-228600">
              <a:buAutoNum type="arabicPeriod"/>
            </a:pPr>
            <a:r>
              <a:rPr lang="en-US" baseline="0" dirty="0" smtClean="0"/>
              <a:t>The last two benchmarks, </a:t>
            </a:r>
            <a:r>
              <a:rPr lang="en-US" baseline="0" dirty="0" err="1" smtClean="0"/>
              <a:t>kmeans</a:t>
            </a:r>
            <a:r>
              <a:rPr lang="en-US" baseline="0" dirty="0" smtClean="0"/>
              <a:t> and </a:t>
            </a:r>
            <a:r>
              <a:rPr lang="en-US" baseline="0" dirty="0" err="1" smtClean="0"/>
              <a:t>bfs</a:t>
            </a:r>
            <a:r>
              <a:rPr lang="en-US" baseline="0" dirty="0" smtClean="0"/>
              <a:t>, are two benchmarks from </a:t>
            </a:r>
            <a:r>
              <a:rPr lang="en-US" baseline="0" dirty="0" err="1" smtClean="0"/>
              <a:t>Rodinia</a:t>
            </a:r>
            <a:r>
              <a:rPr lang="en-US" baseline="0" dirty="0" smtClean="0"/>
              <a:t>. The </a:t>
            </a:r>
            <a:r>
              <a:rPr lang="en-US" baseline="0" dirty="0" err="1" smtClean="0"/>
              <a:t>Rodinia</a:t>
            </a:r>
            <a:r>
              <a:rPr lang="en-US" baseline="0" dirty="0" smtClean="0"/>
              <a:t> code is painstakingly optimized by researchers such as graduate students and postdocs.  It shows that TANGRAM can very significantly beat the human researchers, by more than 2X in the </a:t>
            </a:r>
            <a:r>
              <a:rPr lang="en-US" baseline="0" dirty="0" err="1" smtClean="0"/>
              <a:t>kmeans</a:t>
            </a:r>
            <a:r>
              <a:rPr lang="en-US" baseline="0" dirty="0" smtClean="0"/>
              <a:t> case. If the </a:t>
            </a:r>
            <a:r>
              <a:rPr lang="en-US" baseline="0" dirty="0" err="1" smtClean="0"/>
              <a:t>kmeans</a:t>
            </a:r>
            <a:r>
              <a:rPr lang="en-US" baseline="0" dirty="0" smtClean="0"/>
              <a:t> case, the </a:t>
            </a:r>
            <a:r>
              <a:rPr lang="en-US" baseline="0" dirty="0" err="1" smtClean="0"/>
              <a:t>Rodinia</a:t>
            </a:r>
            <a:r>
              <a:rPr lang="en-US" baseline="0" dirty="0" smtClean="0"/>
              <a:t> code missed an important optimization on locality. This is automatically found by TANGRAM during the design space search.</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A11DD4E8-E3C4-4E99-9E5F-D815715FC620}" type="slidenum">
              <a:rPr lang="en-US" smtClean="0"/>
              <a:t>2</a:t>
            </a:fld>
            <a:endParaRPr lang="en-US"/>
          </a:p>
        </p:txBody>
      </p:sp>
    </p:spTree>
    <p:extLst>
      <p:ext uri="{BB962C8B-B14F-4D97-AF65-F5344CB8AC3E}">
        <p14:creationId xmlns:p14="http://schemas.microsoft.com/office/powerpoint/2010/main" val="1357629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backup slide for your reference. It shows that by providing two primary ingredients</a:t>
            </a:r>
            <a:r>
              <a:rPr lang="en-US" baseline="0" dirty="0" smtClean="0"/>
              <a:t> (left two atomic </a:t>
            </a:r>
            <a:r>
              <a:rPr lang="en-US" baseline="0" dirty="0" err="1" smtClean="0"/>
              <a:t>codelets</a:t>
            </a:r>
            <a:r>
              <a:rPr lang="en-US" baseline="0" dirty="0" smtClean="0"/>
              <a:t>) and two partitioning/composition rules (right two compound </a:t>
            </a:r>
            <a:r>
              <a:rPr lang="en-US" baseline="0" dirty="0" err="1" smtClean="0"/>
              <a:t>codelets</a:t>
            </a:r>
            <a:r>
              <a:rPr lang="en-US" baseline="0" dirty="0" smtClean="0"/>
              <a:t> that have recursive calls inside).</a:t>
            </a:r>
            <a:endParaRPr lang="en-US" dirty="0"/>
          </a:p>
        </p:txBody>
      </p:sp>
      <p:sp>
        <p:nvSpPr>
          <p:cNvPr id="4" name="Slide Number Placeholder 3"/>
          <p:cNvSpPr>
            <a:spLocks noGrp="1"/>
          </p:cNvSpPr>
          <p:nvPr>
            <p:ph type="sldNum" sz="quarter" idx="10"/>
          </p:nvPr>
        </p:nvSpPr>
        <p:spPr/>
        <p:txBody>
          <a:bodyPr/>
          <a:lstStyle/>
          <a:p>
            <a:fld id="{A11DD4E8-E3C4-4E99-9E5F-D815715FC620}" type="slidenum">
              <a:rPr lang="en-US" smtClean="0"/>
              <a:t>3</a:t>
            </a:fld>
            <a:endParaRPr lang="en-US"/>
          </a:p>
        </p:txBody>
      </p:sp>
    </p:spTree>
    <p:extLst>
      <p:ext uri="{BB962C8B-B14F-4D97-AF65-F5344CB8AC3E}">
        <p14:creationId xmlns:p14="http://schemas.microsoft.com/office/powerpoint/2010/main" val="2855296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userDrawn="1"/>
        </p:nvSpPr>
        <p:spPr>
          <a:xfrm>
            <a:off x="0" y="6553200"/>
            <a:ext cx="9144000" cy="304800"/>
          </a:xfrm>
          <a:prstGeom prst="rect">
            <a:avLst/>
          </a:prstGeom>
          <a:gradFill flip="none" rotWithShape="1">
            <a:gsLst>
              <a:gs pos="35000">
                <a:srgbClr val="EBB85B"/>
              </a:gs>
              <a:gs pos="0">
                <a:srgbClr val="EBB85B"/>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914400" y="457200"/>
            <a:ext cx="7315200" cy="2613025"/>
          </a:xfrm>
        </p:spPr>
        <p:txBody>
          <a:bodyPr anchor="b">
            <a:noAutofit/>
          </a:bodyPr>
          <a:lstStyle>
            <a:lvl1pPr algn="r">
              <a:defRPr sz="4400" cap="none" baseline="0">
                <a:latin typeface="Aharoni" pitchFamily="2" charset="-79"/>
                <a:cs typeface="Aharoni" pitchFamily="2" charset="-79"/>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a:xfrm>
            <a:off x="1371600" y="3581400"/>
            <a:ext cx="6400800" cy="2057400"/>
          </a:xfrm>
        </p:spPr>
        <p:txBody>
          <a:bodyPr/>
          <a:lstStyle>
            <a:lvl1pPr marL="0" indent="0" algn="ctr">
              <a:buNone/>
              <a:defRPr sz="24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nSpc>
                <a:spcPct val="85000"/>
              </a:lnSpc>
            </a:pPr>
            <a:r>
              <a:rPr lang="en-US" sz="3600" b="1" dirty="0" smtClean="0"/>
              <a:t>Presenter’s name</a:t>
            </a:r>
          </a:p>
          <a:p>
            <a:pPr>
              <a:lnSpc>
                <a:spcPct val="85000"/>
              </a:lnSpc>
            </a:pPr>
            <a:r>
              <a:rPr lang="en-US" sz="2200" i="1" dirty="0" smtClean="0"/>
              <a:t>email@univ.edu</a:t>
            </a:r>
          </a:p>
          <a:p>
            <a:pPr>
              <a:lnSpc>
                <a:spcPct val="85000"/>
              </a:lnSpc>
            </a:pPr>
            <a:endParaRPr lang="en-US" sz="1000" dirty="0" smtClean="0"/>
          </a:p>
          <a:p>
            <a:pPr>
              <a:lnSpc>
                <a:spcPct val="85000"/>
              </a:lnSpc>
            </a:pPr>
            <a:r>
              <a:rPr lang="en-US" sz="2200" dirty="0" smtClean="0"/>
              <a:t>Affiliation</a:t>
            </a:r>
            <a:endParaRPr lang="en-US" sz="2200" dirty="0"/>
          </a:p>
        </p:txBody>
      </p:sp>
      <p:sp>
        <p:nvSpPr>
          <p:cNvPr id="10" name="Footer Placeholder 4"/>
          <p:cNvSpPr>
            <a:spLocks noGrp="1"/>
          </p:cNvSpPr>
          <p:nvPr>
            <p:ph type="ftr" sz="quarter" idx="3"/>
          </p:nvPr>
        </p:nvSpPr>
        <p:spPr>
          <a:xfrm>
            <a:off x="3886200" y="6611183"/>
            <a:ext cx="4114800" cy="231577"/>
          </a:xfrm>
          <a:prstGeom prst="rect">
            <a:avLst/>
          </a:prstGeom>
        </p:spPr>
        <p:txBody>
          <a:bodyPr vert="horz" lIns="91440" tIns="45720" rIns="91440" bIns="45720" rtlCol="0" anchor="ctr"/>
          <a:lstStyle>
            <a:lvl1pPr algn="ctr">
              <a:defRPr sz="1200">
                <a:solidFill>
                  <a:srgbClr val="002060"/>
                </a:solidFill>
              </a:defRPr>
            </a:lvl1pPr>
          </a:lstStyle>
          <a:p>
            <a:pPr algn="r"/>
            <a:endParaRPr lang="en-US" dirty="0"/>
          </a:p>
        </p:txBody>
      </p:sp>
      <p:sp>
        <p:nvSpPr>
          <p:cNvPr id="12" name="Rectangle 11"/>
          <p:cNvSpPr/>
          <p:nvPr userDrawn="1"/>
        </p:nvSpPr>
        <p:spPr>
          <a:xfrm flipV="1">
            <a:off x="0" y="3352800"/>
            <a:ext cx="9144000" cy="76200"/>
          </a:xfrm>
          <a:prstGeom prst="rect">
            <a:avLst/>
          </a:prstGeom>
          <a:gradFill>
            <a:gsLst>
              <a:gs pos="0">
                <a:srgbClr val="C28518"/>
              </a:gs>
              <a:gs pos="33000">
                <a:srgbClr val="EBB85B"/>
              </a:gs>
              <a:gs pos="33000">
                <a:schemeClr val="accent1">
                  <a:tint val="44500"/>
                  <a:satMod val="160000"/>
                </a:schemeClr>
              </a:gs>
              <a:gs pos="100000">
                <a:schemeClr val="bg1"/>
              </a:gs>
            </a:gsLst>
            <a:lin ang="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flipV="1">
            <a:off x="0" y="304800"/>
            <a:ext cx="9144000" cy="76200"/>
          </a:xfrm>
          <a:prstGeom prst="rect">
            <a:avLst/>
          </a:prstGeom>
          <a:gradFill>
            <a:gsLst>
              <a:gs pos="0">
                <a:srgbClr val="C28518"/>
              </a:gs>
              <a:gs pos="33000">
                <a:srgbClr val="EBB85B"/>
              </a:gs>
              <a:gs pos="100000">
                <a:schemeClr val="bg1"/>
              </a:gs>
            </a:gsLst>
            <a:lin ang="1080000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Title Slide">
    <p:spTree>
      <p:nvGrpSpPr>
        <p:cNvPr id="1" name=""/>
        <p:cNvGrpSpPr/>
        <p:nvPr/>
      </p:nvGrpSpPr>
      <p:grpSpPr>
        <a:xfrm>
          <a:off x="0" y="0"/>
          <a:ext cx="0" cy="0"/>
          <a:chOff x="0" y="0"/>
          <a:chExt cx="0" cy="0"/>
        </a:xfrm>
      </p:grpSpPr>
      <p:sp>
        <p:nvSpPr>
          <p:cNvPr id="11" name="Rectangle 10"/>
          <p:cNvSpPr/>
          <p:nvPr userDrawn="1"/>
        </p:nvSpPr>
        <p:spPr>
          <a:xfrm>
            <a:off x="0" y="6553200"/>
            <a:ext cx="9144000" cy="304800"/>
          </a:xfrm>
          <a:prstGeom prst="rect">
            <a:avLst/>
          </a:prstGeom>
          <a:gradFill flip="none" rotWithShape="1">
            <a:gsLst>
              <a:gs pos="35000">
                <a:srgbClr val="EBB85B"/>
              </a:gs>
              <a:gs pos="0">
                <a:srgbClr val="EBB85B"/>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685800" y="1806575"/>
            <a:ext cx="7848600" cy="2613025"/>
          </a:xfrm>
        </p:spPr>
        <p:txBody>
          <a:bodyPr anchor="b">
            <a:noAutofit/>
          </a:bodyPr>
          <a:lstStyle>
            <a:lvl1pPr algn="ctr">
              <a:defRPr sz="4400" cap="none" baseline="0">
                <a:latin typeface="Aharoni" pitchFamily="2" charset="-79"/>
                <a:cs typeface="Aharoni" pitchFamily="2" charset="-79"/>
              </a:defRPr>
            </a:lvl1pPr>
          </a:lstStyle>
          <a:p>
            <a:r>
              <a:rPr lang="en-US" dirty="0" smtClean="0"/>
              <a:t>Click to edit master title style</a:t>
            </a:r>
            <a:br>
              <a:rPr lang="en-US" dirty="0" smtClean="0"/>
            </a:br>
            <a:r>
              <a:rPr lang="en-US" dirty="0" smtClean="0"/>
              <a:t>(new topic title slide)</a:t>
            </a:r>
            <a:endParaRPr lang="en-US" dirty="0"/>
          </a:p>
        </p:txBody>
      </p:sp>
      <p:sp>
        <p:nvSpPr>
          <p:cNvPr id="10" name="Footer Placeholder 4"/>
          <p:cNvSpPr>
            <a:spLocks noGrp="1"/>
          </p:cNvSpPr>
          <p:nvPr>
            <p:ph type="ftr" sz="quarter" idx="3"/>
          </p:nvPr>
        </p:nvSpPr>
        <p:spPr>
          <a:xfrm>
            <a:off x="3886200" y="6611183"/>
            <a:ext cx="4114800" cy="231577"/>
          </a:xfrm>
          <a:prstGeom prst="rect">
            <a:avLst/>
          </a:prstGeom>
        </p:spPr>
        <p:txBody>
          <a:bodyPr vert="horz" lIns="91440" tIns="45720" rIns="91440" bIns="45720" rtlCol="0" anchor="ctr"/>
          <a:lstStyle>
            <a:lvl1pPr algn="ctr">
              <a:defRPr sz="1200">
                <a:solidFill>
                  <a:srgbClr val="002060"/>
                </a:solidFill>
              </a:defRPr>
            </a:lvl1pPr>
          </a:lstStyle>
          <a:p>
            <a:pPr algn="r"/>
            <a:endParaRPr lang="en-US" dirty="0"/>
          </a:p>
        </p:txBody>
      </p:sp>
      <p:sp>
        <p:nvSpPr>
          <p:cNvPr id="12" name="Rectangle 11"/>
          <p:cNvSpPr/>
          <p:nvPr userDrawn="1"/>
        </p:nvSpPr>
        <p:spPr>
          <a:xfrm flipV="1">
            <a:off x="0" y="4724400"/>
            <a:ext cx="9144000" cy="76200"/>
          </a:xfrm>
          <a:prstGeom prst="rect">
            <a:avLst/>
          </a:prstGeom>
          <a:gradFill>
            <a:gsLst>
              <a:gs pos="0">
                <a:srgbClr val="C28518"/>
              </a:gs>
              <a:gs pos="33000">
                <a:srgbClr val="EBB85B"/>
              </a:gs>
              <a:gs pos="33000">
                <a:schemeClr val="accent1">
                  <a:tint val="44500"/>
                  <a:satMod val="160000"/>
                </a:schemeClr>
              </a:gs>
              <a:gs pos="100000">
                <a:schemeClr val="bg1"/>
              </a:gs>
            </a:gsLst>
            <a:lin ang="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flipV="1">
            <a:off x="0" y="1447800"/>
            <a:ext cx="9144000" cy="76200"/>
          </a:xfrm>
          <a:prstGeom prst="rect">
            <a:avLst/>
          </a:prstGeom>
          <a:gradFill>
            <a:gsLst>
              <a:gs pos="0">
                <a:srgbClr val="C28518"/>
              </a:gs>
              <a:gs pos="33000">
                <a:srgbClr val="EBB85B"/>
              </a:gs>
              <a:gs pos="100000">
                <a:schemeClr val="bg1"/>
              </a:gs>
            </a:gsLst>
            <a:lin ang="1080000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p:cNvSpPr>
            <a:spLocks noGrp="1"/>
          </p:cNvSpPr>
          <p:nvPr>
            <p:ph type="sldNum" sz="quarter" idx="12"/>
          </p:nvPr>
        </p:nvSpPr>
        <p:spPr>
          <a:xfrm>
            <a:off x="8077200" y="6553200"/>
            <a:ext cx="838200" cy="304800"/>
          </a:xfrm>
        </p:spPr>
        <p:txBody>
          <a:bodyPr/>
          <a:lstStyle>
            <a:lvl1pPr algn="r">
              <a:defRPr/>
            </a:lvl1pPr>
          </a:lstStyle>
          <a:p>
            <a:fld id="{0CFEC368-1D7A-4F81-ABF6-AE0E36BAF64C}" type="slidenum">
              <a:rPr lang="en-US" smtClean="0"/>
              <a:pPr/>
              <a:t>‹#›</a:t>
            </a:fld>
            <a:endParaRPr lang="en-US" dirty="0"/>
          </a:p>
        </p:txBody>
      </p:sp>
    </p:spTree>
    <p:extLst>
      <p:ext uri="{BB962C8B-B14F-4D97-AF65-F5344CB8AC3E}">
        <p14:creationId xmlns:p14="http://schemas.microsoft.com/office/powerpoint/2010/main" val="7369644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990600"/>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lgn="r">
              <a:defRPr/>
            </a:lvl1pPr>
          </a:lstStyle>
          <a:p>
            <a:fld id="{0CFEC368-1D7A-4F81-ABF6-AE0E36BAF64C}" type="slidenum">
              <a:rPr lang="en-US" smtClean="0"/>
              <a:pPr/>
              <a:t>‹#›</a:t>
            </a:fld>
            <a:endParaRPr lang="en-US" dirty="0"/>
          </a:p>
        </p:txBody>
      </p:sp>
      <p:sp>
        <p:nvSpPr>
          <p:cNvPr id="9" name="Footer Placeholder 4"/>
          <p:cNvSpPr>
            <a:spLocks noGrp="1"/>
          </p:cNvSpPr>
          <p:nvPr>
            <p:ph type="ftr" sz="quarter" idx="3"/>
          </p:nvPr>
        </p:nvSpPr>
        <p:spPr>
          <a:xfrm>
            <a:off x="3886200" y="6611183"/>
            <a:ext cx="4114800" cy="231577"/>
          </a:xfrm>
          <a:prstGeom prst="rect">
            <a:avLst/>
          </a:prstGeom>
        </p:spPr>
        <p:txBody>
          <a:bodyPr vert="horz" lIns="91440" tIns="45720" rIns="91440" bIns="45720" rtlCol="0" anchor="ctr"/>
          <a:lstStyle>
            <a:lvl1pPr algn="ctr">
              <a:defRPr sz="1200">
                <a:solidFill>
                  <a:srgbClr val="002060"/>
                </a:solidFill>
              </a:defRPr>
            </a:lvl1pPr>
          </a:lstStyle>
          <a:p>
            <a:pPr algn="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lvl1pPr algn="r">
              <a:defRPr/>
            </a:lvl1p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lvl1pPr algn="r">
              <a:defRPr/>
            </a:lvl1p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lvl1pPr algn="r">
              <a:defRPr/>
            </a:lvl1p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a:xfrm>
            <a:off x="8077200" y="6553200"/>
            <a:ext cx="838200" cy="304800"/>
          </a:xfrm>
        </p:spPr>
        <p:txBody>
          <a:bodyPr/>
          <a:lstStyle>
            <a:lvl1pPr algn="r">
              <a:defRPr/>
            </a:lvl1pPr>
          </a:lstStyle>
          <a:p>
            <a:fld id="{0CFEC368-1D7A-4F81-ABF6-AE0E36BAF64C}"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flipV="1">
            <a:off x="0" y="1143000"/>
            <a:ext cx="9144000" cy="76200"/>
          </a:xfrm>
          <a:prstGeom prst="rect">
            <a:avLst/>
          </a:prstGeom>
          <a:gradFill>
            <a:gsLst>
              <a:gs pos="0">
                <a:srgbClr val="C28518"/>
              </a:gs>
              <a:gs pos="33000">
                <a:srgbClr val="EBB85B"/>
              </a:gs>
              <a:gs pos="33000">
                <a:schemeClr val="accent1">
                  <a:tint val="44500"/>
                  <a:satMod val="160000"/>
                </a:schemeClr>
              </a:gs>
              <a:gs pos="100000">
                <a:schemeClr val="bg1"/>
              </a:gs>
            </a:gsLst>
            <a:lin ang="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28600"/>
            <a:ext cx="8229600" cy="990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1295400"/>
            <a:ext cx="8686800" cy="5181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6553200"/>
            <a:ext cx="9144000" cy="304800"/>
          </a:xfrm>
          <a:prstGeom prst="rect">
            <a:avLst/>
          </a:prstGeom>
          <a:gradFill flip="none" rotWithShape="1">
            <a:gsLst>
              <a:gs pos="35000">
                <a:srgbClr val="EBB85B"/>
              </a:gs>
              <a:gs pos="0">
                <a:srgbClr val="EBB85B"/>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3886200" y="6611183"/>
            <a:ext cx="4114800" cy="231577"/>
          </a:xfrm>
          <a:prstGeom prst="rect">
            <a:avLst/>
          </a:prstGeom>
        </p:spPr>
        <p:txBody>
          <a:bodyPr vert="horz" lIns="91440" tIns="45720" rIns="91440" bIns="45720" rtlCol="0" anchor="ctr"/>
          <a:lstStyle>
            <a:lvl1pPr algn="ctr">
              <a:defRPr sz="1200">
                <a:solidFill>
                  <a:srgbClr val="002060"/>
                </a:solidFill>
              </a:defRPr>
            </a:lvl1pPr>
          </a:lstStyle>
          <a:p>
            <a:pPr algn="r"/>
            <a:endParaRPr lang="en-US" dirty="0"/>
          </a:p>
        </p:txBody>
      </p:sp>
      <p:sp>
        <p:nvSpPr>
          <p:cNvPr id="6" name="Slide Number Placeholder 5"/>
          <p:cNvSpPr>
            <a:spLocks noGrp="1"/>
          </p:cNvSpPr>
          <p:nvPr>
            <p:ph type="sldNum" sz="quarter" idx="4"/>
          </p:nvPr>
        </p:nvSpPr>
        <p:spPr>
          <a:xfrm>
            <a:off x="8077200" y="6553200"/>
            <a:ext cx="838200" cy="304800"/>
          </a:xfrm>
          <a:prstGeom prst="rect">
            <a:avLst/>
          </a:prstGeom>
        </p:spPr>
        <p:txBody>
          <a:bodyPr vert="horz" lIns="91440" tIns="45720" rIns="91440" bIns="45720" rtlCol="0" anchor="ctr"/>
          <a:lstStyle>
            <a:lvl1pPr algn="l">
              <a:defRPr sz="1400" b="1">
                <a:solidFill>
                  <a:srgbClr val="002060"/>
                </a:solidFill>
              </a:defRPr>
            </a:lvl1pPr>
          </a:lstStyle>
          <a:p>
            <a:pPr algn="r"/>
            <a:fld id="{0CFEC368-1D7A-4F81-ABF6-AE0E36BAF64C}"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70" r:id="rId2"/>
    <p:sldLayoutId id="2147483962" r:id="rId3"/>
    <p:sldLayoutId id="2147483964" r:id="rId4"/>
    <p:sldLayoutId id="2147483965" r:id="rId5"/>
    <p:sldLayoutId id="2147483966" r:id="rId6"/>
    <p:sldLayoutId id="2147483967" r:id="rId7"/>
  </p:sldLayoutIdLst>
  <p:timing>
    <p:tnLst>
      <p:par>
        <p:cTn id="1" dur="indefinite" restart="never" nodeType="tmRoot"/>
      </p:par>
    </p:tnLst>
  </p:timing>
  <p:hf hdr="0" ftr="0" dt="0"/>
  <p:txStyles>
    <p:titleStyle>
      <a:lvl1pPr algn="l" defTabSz="914400" rtl="0" eaLnBrk="1" latinLnBrk="0" hangingPunct="1">
        <a:spcBef>
          <a:spcPct val="0"/>
        </a:spcBef>
        <a:buNone/>
        <a:defRPr sz="4000" kern="1200" spc="-100" baseline="0">
          <a:solidFill>
            <a:schemeClr val="tx2"/>
          </a:solidFill>
          <a:latin typeface="Arial Black" pitchFamily="34" charset="0"/>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Awards</a:t>
            </a:r>
            <a:endParaRPr lang="en-US" dirty="0"/>
          </a:p>
        </p:txBody>
      </p:sp>
      <p:sp>
        <p:nvSpPr>
          <p:cNvPr id="2" name="Content Placeholder 1"/>
          <p:cNvSpPr>
            <a:spLocks noGrp="1"/>
          </p:cNvSpPr>
          <p:nvPr>
            <p:ph idx="1"/>
          </p:nvPr>
        </p:nvSpPr>
        <p:spPr/>
        <p:txBody>
          <a:bodyPr>
            <a:normAutofit/>
          </a:bodyPr>
          <a:lstStyle/>
          <a:p>
            <a:r>
              <a:rPr lang="en-US" dirty="0" smtClean="0"/>
              <a:t>2014 IEEE Computer </a:t>
            </a:r>
            <a:r>
              <a:rPr lang="en-US" dirty="0"/>
              <a:t>Society B. Ramakrishna Rau Award </a:t>
            </a:r>
            <a:endParaRPr lang="en-US" dirty="0" smtClean="0"/>
          </a:p>
          <a:p>
            <a:pPr lvl="1"/>
            <a:r>
              <a:rPr lang="en-US" dirty="0"/>
              <a:t>The Rau Award recognizes significant accomplishments in the field of microarchitecture and compiler code generation. Hwu was recognized “for contributions to Instruction Level Parallelism technology, including compiler optimization, program representation, microarchitecture, and applications</a:t>
            </a:r>
            <a:r>
              <a:rPr lang="en-US" dirty="0" smtClean="0"/>
              <a:t>.”</a:t>
            </a:r>
          </a:p>
          <a:p>
            <a:r>
              <a:rPr lang="en-US" dirty="0" smtClean="0"/>
              <a:t>2014 Micro Test-of-Time Award</a:t>
            </a:r>
          </a:p>
          <a:p>
            <a:pPr lvl="1"/>
            <a:r>
              <a:rPr lang="en-US" dirty="0" smtClean="0"/>
              <a:t>For Yale </a:t>
            </a:r>
            <a:r>
              <a:rPr lang="en-US" dirty="0"/>
              <a:t>N. Patt, Wen-mei Hwu, Michael C. Shebanow for their Micro-18 (1985) paper entitled HPS, a New Microarchitecture: Rationale and Introduction </a:t>
            </a:r>
            <a:endParaRPr lang="en-US" dirty="0" smtClean="0"/>
          </a:p>
          <a:p>
            <a:r>
              <a:rPr lang="en-US" dirty="0" smtClean="0"/>
              <a:t>2014 Micro Test-of-Time Award</a:t>
            </a:r>
          </a:p>
          <a:p>
            <a:pPr lvl="1"/>
            <a:r>
              <a:rPr lang="en-US" dirty="0" smtClean="0"/>
              <a:t>Yale </a:t>
            </a:r>
            <a:r>
              <a:rPr lang="en-US" dirty="0"/>
              <a:t>N. Patt, Stephen W. Melvin, Wen-Mei Hwu, Michael C. Shebanow for their Micro-18 (1985) paper entitled Critical Issues Regarding HPS, A High Performance </a:t>
            </a:r>
            <a:r>
              <a:rPr lang="en-US" dirty="0" smtClean="0"/>
              <a:t>Microarchitecture</a:t>
            </a:r>
          </a:p>
          <a:p>
            <a:endParaRPr lang="en-US" dirty="0"/>
          </a:p>
        </p:txBody>
      </p:sp>
      <p:sp>
        <p:nvSpPr>
          <p:cNvPr id="3" name="Slide Number Placeholder 2"/>
          <p:cNvSpPr>
            <a:spLocks noGrp="1"/>
          </p:cNvSpPr>
          <p:nvPr>
            <p:ph type="sldNum" sz="quarter" idx="12"/>
          </p:nvPr>
        </p:nvSpPr>
        <p:spPr/>
        <p:txBody>
          <a:bodyPr/>
          <a:lstStyle/>
          <a:p>
            <a:fld id="{C15D8F30-3CDA-4BFC-BD30-82D59FCD49DB}" type="slidenum">
              <a:rPr lang="en-US" smtClean="0"/>
              <a:pPr/>
              <a:t>1</a:t>
            </a:fld>
            <a:endParaRPr lang="en-US" dirty="0"/>
          </a:p>
        </p:txBody>
      </p:sp>
      <p:sp>
        <p:nvSpPr>
          <p:cNvPr id="16" name="TextBox 15"/>
          <p:cNvSpPr txBox="1"/>
          <p:nvPr/>
        </p:nvSpPr>
        <p:spPr>
          <a:xfrm>
            <a:off x="4881179" y="5958967"/>
            <a:ext cx="4110421" cy="584775"/>
          </a:xfrm>
          <a:prstGeom prst="rect">
            <a:avLst/>
          </a:prstGeom>
          <a:noFill/>
        </p:spPr>
        <p:txBody>
          <a:bodyPr wrap="none" rtlCol="0">
            <a:spAutoFit/>
          </a:bodyPr>
          <a:lstStyle/>
          <a:p>
            <a:r>
              <a:rPr lang="en-US" sz="3200" b="1" i="1" dirty="0" smtClean="0">
                <a:solidFill>
                  <a:srgbClr val="BF4137"/>
                </a:solidFill>
                <a:latin typeface="Arial Black" pitchFamily="34" charset="0"/>
              </a:rPr>
              <a:t>…to be continued</a:t>
            </a:r>
            <a:endParaRPr lang="en-US" sz="3200" b="1" i="1" dirty="0">
              <a:solidFill>
                <a:srgbClr val="BF4137"/>
              </a:solidFill>
              <a:latin typeface="Arial Black" pitchFamily="34" charset="0"/>
            </a:endParaRPr>
          </a:p>
        </p:txBody>
      </p:sp>
    </p:spTree>
    <p:extLst>
      <p:ext uri="{BB962C8B-B14F-4D97-AF65-F5344CB8AC3E}">
        <p14:creationId xmlns:p14="http://schemas.microsoft.com/office/powerpoint/2010/main" val="2393442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TANGRAM</a:t>
            </a:r>
            <a:endParaRPr lang="en-US" dirty="0"/>
          </a:p>
        </p:txBody>
      </p:sp>
      <p:sp>
        <p:nvSpPr>
          <p:cNvPr id="3" name="Slide Number Placeholder 2"/>
          <p:cNvSpPr>
            <a:spLocks noGrp="1"/>
          </p:cNvSpPr>
          <p:nvPr>
            <p:ph type="sldNum" sz="quarter" idx="12"/>
          </p:nvPr>
        </p:nvSpPr>
        <p:spPr/>
        <p:txBody>
          <a:bodyPr/>
          <a:lstStyle/>
          <a:p>
            <a:fld id="{C15D8F30-3CDA-4BFC-BD30-82D59FCD49DB}" type="slidenum">
              <a:rPr lang="en-US" smtClean="0"/>
              <a:pPr/>
              <a:t>2</a:t>
            </a:fld>
            <a:endParaRPr lang="en-US" dirty="0"/>
          </a:p>
        </p:txBody>
      </p:sp>
      <p:pic>
        <p:nvPicPr>
          <p:cNvPr id="7" name="Picture 6"/>
          <p:cNvPicPr>
            <a:picLocks noChangeAspect="1"/>
          </p:cNvPicPr>
          <p:nvPr/>
        </p:nvPicPr>
        <p:blipFill>
          <a:blip r:embed="rId3"/>
          <a:stretch>
            <a:fillRect/>
          </a:stretch>
        </p:blipFill>
        <p:spPr>
          <a:xfrm>
            <a:off x="5804636" y="546811"/>
            <a:ext cx="2729764" cy="3343840"/>
          </a:xfrm>
          <a:prstGeom prst="rect">
            <a:avLst/>
          </a:prstGeom>
        </p:spPr>
      </p:pic>
      <p:pic>
        <p:nvPicPr>
          <p:cNvPr id="10" name="Picture 9"/>
          <p:cNvPicPr>
            <a:picLocks noChangeAspect="1"/>
          </p:cNvPicPr>
          <p:nvPr/>
        </p:nvPicPr>
        <p:blipFill rotWithShape="1">
          <a:blip r:embed="rId4"/>
          <a:srcRect l="34719" t="9190" r="-4951" b="5312"/>
          <a:stretch/>
        </p:blipFill>
        <p:spPr>
          <a:xfrm>
            <a:off x="762000" y="1194511"/>
            <a:ext cx="4953000" cy="2696140"/>
          </a:xfrm>
          <a:prstGeom prst="rect">
            <a:avLst/>
          </a:prstGeom>
        </p:spPr>
      </p:pic>
      <p:pic>
        <p:nvPicPr>
          <p:cNvPr id="11" name="Picture 10"/>
          <p:cNvPicPr>
            <a:picLocks noChangeAspect="1"/>
          </p:cNvPicPr>
          <p:nvPr/>
        </p:nvPicPr>
        <p:blipFill rotWithShape="1">
          <a:blip r:embed="rId5"/>
          <a:srcRect r="1279" b="15129"/>
          <a:stretch/>
        </p:blipFill>
        <p:spPr>
          <a:xfrm>
            <a:off x="1752601" y="3890651"/>
            <a:ext cx="7239000" cy="2967349"/>
          </a:xfrm>
          <a:prstGeom prst="rect">
            <a:avLst/>
          </a:prstGeom>
        </p:spPr>
      </p:pic>
      <p:sp>
        <p:nvSpPr>
          <p:cNvPr id="12" name="TextBox 11"/>
          <p:cNvSpPr txBox="1"/>
          <p:nvPr/>
        </p:nvSpPr>
        <p:spPr>
          <a:xfrm>
            <a:off x="0" y="3608276"/>
            <a:ext cx="2350477" cy="1754326"/>
          </a:xfrm>
          <a:prstGeom prst="rect">
            <a:avLst/>
          </a:prstGeom>
          <a:noFill/>
        </p:spPr>
        <p:txBody>
          <a:bodyPr wrap="square" rtlCol="0">
            <a:spAutoFit/>
          </a:bodyPr>
          <a:lstStyle/>
          <a:p>
            <a:r>
              <a:rPr lang="en-US" dirty="0" smtClean="0">
                <a:solidFill>
                  <a:srgbClr val="002060"/>
                </a:solidFill>
              </a:rPr>
              <a:t>Portable Synthesis of </a:t>
            </a:r>
          </a:p>
          <a:p>
            <a:r>
              <a:rPr lang="en-US" dirty="0" smtClean="0">
                <a:solidFill>
                  <a:srgbClr val="002060"/>
                </a:solidFill>
              </a:rPr>
              <a:t>High-Performance Library Code</a:t>
            </a:r>
          </a:p>
          <a:p>
            <a:endParaRPr lang="en-US" dirty="0">
              <a:solidFill>
                <a:srgbClr val="002060"/>
              </a:solidFill>
            </a:endParaRPr>
          </a:p>
          <a:p>
            <a:r>
              <a:rPr lang="en-US" dirty="0" smtClean="0">
                <a:solidFill>
                  <a:srgbClr val="002060"/>
                </a:solidFill>
              </a:rPr>
              <a:t>Heterogeneous Computing</a:t>
            </a:r>
            <a:endParaRPr lang="en-US" dirty="0">
              <a:solidFill>
                <a:srgbClr val="002060"/>
              </a:solidFill>
            </a:endParaRPr>
          </a:p>
        </p:txBody>
      </p:sp>
    </p:spTree>
    <p:extLst>
      <p:ext uri="{BB962C8B-B14F-4D97-AF65-F5344CB8AC3E}">
        <p14:creationId xmlns:p14="http://schemas.microsoft.com/office/powerpoint/2010/main" val="1852528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Tangram Input Code Example: Reduction</a:t>
            </a:r>
            <a:endParaRPr lang="en-US" dirty="0"/>
          </a:p>
        </p:txBody>
      </p:sp>
      <p:sp>
        <p:nvSpPr>
          <p:cNvPr id="4" name="Rectangle 3"/>
          <p:cNvSpPr/>
          <p:nvPr/>
        </p:nvSpPr>
        <p:spPr>
          <a:xfrm>
            <a:off x="1228068" y="2087940"/>
            <a:ext cx="2188027" cy="1200329"/>
          </a:xfrm>
          <a:prstGeom prst="rect">
            <a:avLst/>
          </a:prstGeom>
        </p:spPr>
        <p:txBody>
          <a:bodyPr wrap="square">
            <a:spAutoFit/>
          </a:bodyPr>
          <a:lstStyle/>
          <a:p>
            <a:r>
              <a:rPr lang="en-US" sz="800" dirty="0">
                <a:latin typeface="Consolas"/>
                <a:cs typeface="Consolas"/>
              </a:rPr>
              <a:t>__</a:t>
            </a:r>
            <a:r>
              <a:rPr lang="en-US" sz="800" dirty="0" err="1">
                <a:latin typeface="Consolas"/>
                <a:cs typeface="Consolas"/>
              </a:rPr>
              <a:t>codelet</a:t>
            </a:r>
            <a:r>
              <a:rPr lang="en-US" sz="800" dirty="0">
                <a:latin typeface="Consolas"/>
                <a:cs typeface="Consolas"/>
              </a:rPr>
              <a:t> </a:t>
            </a:r>
            <a:endParaRPr lang="en-US" sz="800" dirty="0" smtClean="0">
              <a:latin typeface="Consolas"/>
              <a:cs typeface="Consolas"/>
            </a:endParaRPr>
          </a:p>
          <a:p>
            <a:r>
              <a:rPr lang="en-US" sz="800" dirty="0" err="1" smtClean="0">
                <a:latin typeface="Consolas"/>
                <a:cs typeface="Consolas"/>
              </a:rPr>
              <a:t>int</a:t>
            </a:r>
            <a:r>
              <a:rPr lang="en-US" sz="800" dirty="0" smtClean="0">
                <a:latin typeface="Consolas"/>
                <a:cs typeface="Consolas"/>
              </a:rPr>
              <a:t> reduce(</a:t>
            </a:r>
            <a:r>
              <a:rPr lang="en-US" sz="800" dirty="0" err="1" smtClean="0">
                <a:latin typeface="Consolas"/>
                <a:cs typeface="Consolas"/>
              </a:rPr>
              <a:t>const</a:t>
            </a:r>
            <a:r>
              <a:rPr lang="en-US" sz="800" dirty="0" smtClean="0">
                <a:latin typeface="Consolas"/>
                <a:cs typeface="Consolas"/>
              </a:rPr>
              <a:t> Array&lt;1,int&gt; in) {</a:t>
            </a:r>
          </a:p>
          <a:p>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len</a:t>
            </a:r>
            <a:r>
              <a:rPr lang="en-US" sz="800" dirty="0" smtClean="0">
                <a:latin typeface="Consolas"/>
                <a:cs typeface="Consolas"/>
              </a:rPr>
              <a:t> = </a:t>
            </a:r>
            <a:r>
              <a:rPr lang="en-US" sz="800" dirty="0" err="1" smtClean="0">
                <a:latin typeface="Consolas"/>
                <a:cs typeface="Consolas"/>
              </a:rPr>
              <a:t>in.size</a:t>
            </a:r>
            <a:r>
              <a:rPr lang="en-US" sz="800" dirty="0" smtClean="0">
                <a:latin typeface="Consolas"/>
                <a:cs typeface="Consolas"/>
              </a:rPr>
              <a:t>();</a:t>
            </a:r>
          </a:p>
          <a:p>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accum</a:t>
            </a:r>
            <a:r>
              <a:rPr lang="en-US" sz="800" dirty="0" smtClean="0">
                <a:latin typeface="Consolas"/>
                <a:cs typeface="Consolas"/>
              </a:rPr>
              <a:t> = 0;</a:t>
            </a:r>
          </a:p>
          <a:p>
            <a:r>
              <a:rPr lang="en-US" sz="800" dirty="0" smtClean="0">
                <a:latin typeface="Consolas"/>
                <a:cs typeface="Consolas"/>
              </a:rPr>
              <a:t>  for(</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i</a:t>
            </a:r>
            <a:r>
              <a:rPr lang="en-US" sz="800" dirty="0" smtClean="0">
                <a:latin typeface="Consolas"/>
                <a:cs typeface="Consolas"/>
              </a:rPr>
              <a:t>=0; </a:t>
            </a:r>
            <a:r>
              <a:rPr lang="en-US" sz="800" dirty="0" err="1" smtClean="0">
                <a:latin typeface="Consolas"/>
                <a:cs typeface="Consolas"/>
              </a:rPr>
              <a:t>i</a:t>
            </a:r>
            <a:r>
              <a:rPr lang="en-US" sz="800" dirty="0" smtClean="0">
                <a:latin typeface="Consolas"/>
                <a:cs typeface="Consolas"/>
              </a:rPr>
              <a:t>&lt;</a:t>
            </a:r>
            <a:r>
              <a:rPr lang="en-US" sz="800" dirty="0" err="1" smtClean="0">
                <a:latin typeface="Consolas"/>
                <a:cs typeface="Consolas"/>
              </a:rPr>
              <a:t>len</a:t>
            </a:r>
            <a:r>
              <a:rPr lang="en-US" sz="800" dirty="0" smtClean="0">
                <a:latin typeface="Consolas"/>
                <a:cs typeface="Consolas"/>
              </a:rPr>
              <a:t>; </a:t>
            </a:r>
            <a:r>
              <a:rPr lang="en-US" sz="800" dirty="0" err="1" smtClean="0">
                <a:latin typeface="Consolas"/>
                <a:cs typeface="Consolas"/>
              </a:rPr>
              <a:t>i</a:t>
            </a:r>
            <a:r>
              <a:rPr lang="en-US" sz="800" dirty="0" smtClean="0">
                <a:latin typeface="Consolas"/>
                <a:cs typeface="Consolas"/>
              </a:rPr>
              <a:t>++) {</a:t>
            </a:r>
          </a:p>
          <a:p>
            <a:r>
              <a:rPr lang="en-US" sz="800" dirty="0" smtClean="0">
                <a:latin typeface="Consolas"/>
                <a:cs typeface="Consolas"/>
              </a:rPr>
              <a:t>    </a:t>
            </a:r>
            <a:r>
              <a:rPr lang="en-US" sz="800" dirty="0" err="1" smtClean="0">
                <a:latin typeface="Consolas"/>
                <a:cs typeface="Consolas"/>
              </a:rPr>
              <a:t>accum</a:t>
            </a:r>
            <a:r>
              <a:rPr lang="en-US" sz="800" dirty="0" smtClean="0">
                <a:latin typeface="Consolas"/>
                <a:cs typeface="Consolas"/>
              </a:rPr>
              <a:t> += in[</a:t>
            </a:r>
            <a:r>
              <a:rPr lang="en-US" sz="800" dirty="0" err="1" smtClean="0">
                <a:latin typeface="Consolas"/>
                <a:cs typeface="Consolas"/>
              </a:rPr>
              <a:t>i</a:t>
            </a:r>
            <a:r>
              <a:rPr lang="en-US" sz="800" dirty="0" smtClean="0">
                <a:latin typeface="Consolas"/>
                <a:cs typeface="Consolas"/>
              </a:rPr>
              <a:t>];</a:t>
            </a:r>
          </a:p>
          <a:p>
            <a:r>
              <a:rPr lang="en-US" sz="800" dirty="0" smtClean="0">
                <a:latin typeface="Consolas"/>
                <a:cs typeface="Consolas"/>
              </a:rPr>
              <a:t>  }</a:t>
            </a:r>
          </a:p>
          <a:p>
            <a:r>
              <a:rPr lang="en-US" sz="800" dirty="0" smtClean="0">
                <a:latin typeface="Consolas"/>
                <a:cs typeface="Consolas"/>
              </a:rPr>
              <a:t>  return </a:t>
            </a:r>
            <a:r>
              <a:rPr lang="en-US" sz="800" dirty="0" err="1" smtClean="0">
                <a:latin typeface="Consolas"/>
                <a:cs typeface="Consolas"/>
              </a:rPr>
              <a:t>accum</a:t>
            </a:r>
            <a:r>
              <a:rPr lang="en-US" sz="800" dirty="0" smtClean="0">
                <a:latin typeface="Consolas"/>
                <a:cs typeface="Consolas"/>
              </a:rPr>
              <a:t>;</a:t>
            </a:r>
          </a:p>
          <a:p>
            <a:r>
              <a:rPr lang="en-US" sz="800" dirty="0" smtClean="0">
                <a:latin typeface="Consolas"/>
                <a:cs typeface="Consolas"/>
              </a:rPr>
              <a:t>}</a:t>
            </a:r>
            <a:endParaRPr lang="en-US" sz="800" dirty="0">
              <a:latin typeface="Consolas"/>
              <a:cs typeface="Consolas"/>
            </a:endParaRPr>
          </a:p>
        </p:txBody>
      </p:sp>
      <p:sp>
        <p:nvSpPr>
          <p:cNvPr id="5" name="TextBox 4"/>
          <p:cNvSpPr txBox="1"/>
          <p:nvPr/>
        </p:nvSpPr>
        <p:spPr>
          <a:xfrm>
            <a:off x="1662401" y="3204963"/>
            <a:ext cx="1348446" cy="230832"/>
          </a:xfrm>
          <a:prstGeom prst="rect">
            <a:avLst/>
          </a:prstGeom>
          <a:noFill/>
        </p:spPr>
        <p:txBody>
          <a:bodyPr wrap="none" rtlCol="0">
            <a:spAutoFit/>
          </a:bodyPr>
          <a:lstStyle/>
          <a:p>
            <a:r>
              <a:rPr lang="en-US" sz="900" dirty="0" smtClean="0">
                <a:latin typeface="Times New Roman" pitchFamily="18" charset="0"/>
                <a:cs typeface="Times New Roman" pitchFamily="18" charset="0"/>
              </a:rPr>
              <a:t>(a) Atomic scalar </a:t>
            </a:r>
            <a:r>
              <a:rPr lang="en-US" sz="900" dirty="0" err="1" smtClean="0">
                <a:latin typeface="Times New Roman" pitchFamily="18" charset="0"/>
                <a:cs typeface="Times New Roman" pitchFamily="18" charset="0"/>
              </a:rPr>
              <a:t>codelet</a:t>
            </a:r>
            <a:endParaRPr lang="en-US" sz="900" dirty="0">
              <a:latin typeface="Times New Roman" pitchFamily="18" charset="0"/>
              <a:cs typeface="Times New Roman" pitchFamily="18" charset="0"/>
            </a:endParaRPr>
          </a:p>
        </p:txBody>
      </p:sp>
      <p:sp>
        <p:nvSpPr>
          <p:cNvPr id="6" name="Rectangle 5"/>
          <p:cNvSpPr/>
          <p:nvPr/>
        </p:nvSpPr>
        <p:spPr>
          <a:xfrm>
            <a:off x="3514240" y="2087940"/>
            <a:ext cx="4653881" cy="1569660"/>
          </a:xfrm>
          <a:prstGeom prst="rect">
            <a:avLst/>
          </a:prstGeom>
        </p:spPr>
        <p:txBody>
          <a:bodyPr wrap="square">
            <a:spAutoFit/>
          </a:bodyPr>
          <a:lstStyle/>
          <a:p>
            <a:r>
              <a:rPr lang="en-US" sz="800" dirty="0">
                <a:latin typeface="Consolas"/>
                <a:cs typeface="Consolas"/>
              </a:rPr>
              <a:t>__</a:t>
            </a:r>
            <a:r>
              <a:rPr lang="en-US" sz="800" dirty="0" err="1">
                <a:latin typeface="Consolas"/>
                <a:cs typeface="Consolas"/>
              </a:rPr>
              <a:t>codelet</a:t>
            </a:r>
            <a:r>
              <a:rPr lang="en-US" sz="800" dirty="0">
                <a:latin typeface="Consolas"/>
                <a:cs typeface="Consolas"/>
              </a:rPr>
              <a:t> </a:t>
            </a:r>
            <a:r>
              <a:rPr lang="en-US" sz="800" dirty="0" smtClean="0">
                <a:latin typeface="Consolas"/>
                <a:cs typeface="Consolas"/>
              </a:rPr>
              <a:t> __tag(</a:t>
            </a:r>
            <a:r>
              <a:rPr lang="en-US" sz="800" dirty="0" err="1" smtClean="0">
                <a:latin typeface="Consolas"/>
                <a:cs typeface="Consolas"/>
              </a:rPr>
              <a:t>asso_tiled</a:t>
            </a:r>
            <a:r>
              <a:rPr lang="en-US" sz="800" dirty="0">
                <a:latin typeface="Consolas"/>
                <a:cs typeface="Consolas"/>
              </a:rPr>
              <a:t>) </a:t>
            </a:r>
          </a:p>
          <a:p>
            <a:r>
              <a:rPr lang="en-US" sz="800" dirty="0" err="1" smtClean="0">
                <a:latin typeface="Consolas"/>
                <a:cs typeface="Consolas"/>
              </a:rPr>
              <a:t>int</a:t>
            </a:r>
            <a:r>
              <a:rPr lang="en-US" sz="800" dirty="0" smtClean="0">
                <a:latin typeface="Consolas"/>
                <a:cs typeface="Consolas"/>
              </a:rPr>
              <a:t> </a:t>
            </a:r>
            <a:r>
              <a:rPr lang="en-US" sz="800" dirty="0">
                <a:latin typeface="Consolas"/>
                <a:cs typeface="Consolas"/>
              </a:rPr>
              <a:t>reduce(</a:t>
            </a:r>
            <a:r>
              <a:rPr lang="en-US" sz="800" dirty="0" err="1">
                <a:latin typeface="Consolas"/>
                <a:cs typeface="Consolas"/>
              </a:rPr>
              <a:t>const</a:t>
            </a:r>
            <a:r>
              <a:rPr lang="en-US" sz="800" dirty="0">
                <a:latin typeface="Consolas"/>
                <a:cs typeface="Consolas"/>
              </a:rPr>
              <a:t> </a:t>
            </a:r>
            <a:r>
              <a:rPr lang="en-US" sz="800" dirty="0" smtClean="0">
                <a:latin typeface="Consolas"/>
                <a:cs typeface="Consolas"/>
              </a:rPr>
              <a:t>Array&lt;1,int</a:t>
            </a:r>
            <a:r>
              <a:rPr lang="en-US" sz="800" dirty="0">
                <a:latin typeface="Consolas"/>
                <a:cs typeface="Consolas"/>
              </a:rPr>
              <a:t>&gt; </a:t>
            </a:r>
            <a:r>
              <a:rPr lang="en-US" sz="800" dirty="0" smtClean="0">
                <a:latin typeface="Consolas"/>
                <a:cs typeface="Consolas"/>
              </a:rPr>
              <a:t>in)</a:t>
            </a:r>
            <a:r>
              <a:rPr lang="en-US" sz="800" dirty="0">
                <a:latin typeface="Consolas"/>
                <a:cs typeface="Consolas"/>
              </a:rPr>
              <a:t> </a:t>
            </a:r>
            <a:r>
              <a:rPr lang="en-US" sz="800" dirty="0" smtClean="0">
                <a:latin typeface="Consolas"/>
                <a:cs typeface="Consolas"/>
              </a:rPr>
              <a:t>{</a:t>
            </a:r>
            <a:endParaRPr lang="en-US" sz="800" dirty="0">
              <a:latin typeface="Consolas"/>
              <a:cs typeface="Consolas"/>
            </a:endParaRPr>
          </a:p>
          <a:p>
            <a:r>
              <a:rPr lang="en-US" sz="800" dirty="0">
                <a:latin typeface="Consolas"/>
                <a:cs typeface="Consolas"/>
              </a:rPr>
              <a:t>  </a:t>
            </a:r>
            <a:r>
              <a:rPr lang="en-US" sz="800" dirty="0" smtClean="0">
                <a:latin typeface="Consolas"/>
                <a:cs typeface="Consolas"/>
              </a:rPr>
              <a:t>__tunable </a:t>
            </a:r>
            <a:r>
              <a:rPr lang="en-US" sz="800" dirty="0" err="1">
                <a:latin typeface="Consolas"/>
                <a:cs typeface="Consolas"/>
              </a:rPr>
              <a:t>int</a:t>
            </a:r>
            <a:r>
              <a:rPr lang="en-US" sz="800" dirty="0">
                <a:latin typeface="Consolas"/>
                <a:cs typeface="Consolas"/>
              </a:rPr>
              <a:t> p;</a:t>
            </a:r>
          </a:p>
          <a:p>
            <a:r>
              <a:rPr lang="en-US" sz="800" dirty="0">
                <a:latin typeface="Consolas"/>
                <a:cs typeface="Consolas"/>
              </a:rPr>
              <a:t>  </a:t>
            </a:r>
            <a:r>
              <a:rPr lang="en-US" sz="800" dirty="0" err="1">
                <a:latin typeface="Consolas"/>
                <a:cs typeface="Consolas"/>
              </a:rPr>
              <a:t>int</a:t>
            </a:r>
            <a:r>
              <a:rPr lang="en-US" sz="800" dirty="0">
                <a:latin typeface="Consolas"/>
                <a:cs typeface="Consolas"/>
              </a:rPr>
              <a:t> </a:t>
            </a:r>
            <a:r>
              <a:rPr lang="en-US" sz="800" dirty="0" err="1">
                <a:latin typeface="Consolas"/>
                <a:cs typeface="Consolas"/>
              </a:rPr>
              <a:t>len</a:t>
            </a:r>
            <a:r>
              <a:rPr lang="en-US" sz="800" dirty="0">
                <a:latin typeface="Consolas"/>
                <a:cs typeface="Consolas"/>
              </a:rPr>
              <a:t> = </a:t>
            </a:r>
            <a:r>
              <a:rPr lang="en-US" sz="800" dirty="0" err="1" smtClean="0">
                <a:latin typeface="Consolas"/>
                <a:cs typeface="Consolas"/>
              </a:rPr>
              <a:t>in.size</a:t>
            </a:r>
            <a:r>
              <a:rPr lang="en-US" sz="800" dirty="0">
                <a:latin typeface="Consolas"/>
                <a:cs typeface="Consolas"/>
              </a:rPr>
              <a:t>();</a:t>
            </a:r>
          </a:p>
          <a:p>
            <a:r>
              <a:rPr lang="en-US" sz="800" dirty="0">
                <a:latin typeface="Consolas"/>
                <a:cs typeface="Consolas"/>
              </a:rPr>
              <a:t>  </a:t>
            </a:r>
            <a:r>
              <a:rPr lang="en-US" sz="800" dirty="0" err="1">
                <a:latin typeface="Consolas"/>
                <a:cs typeface="Consolas"/>
              </a:rPr>
              <a:t>int</a:t>
            </a:r>
            <a:r>
              <a:rPr lang="en-US" sz="800" dirty="0">
                <a:latin typeface="Consolas"/>
                <a:cs typeface="Consolas"/>
              </a:rPr>
              <a:t> </a:t>
            </a:r>
            <a:r>
              <a:rPr lang="en-US" sz="800" dirty="0" err="1" smtClean="0">
                <a:latin typeface="Consolas"/>
                <a:cs typeface="Consolas"/>
              </a:rPr>
              <a:t>tile_size</a:t>
            </a:r>
            <a:r>
              <a:rPr lang="en-US" sz="800" dirty="0" smtClean="0">
                <a:latin typeface="Consolas"/>
                <a:cs typeface="Consolas"/>
              </a:rPr>
              <a:t>= </a:t>
            </a:r>
            <a:r>
              <a:rPr lang="en-US" sz="800" dirty="0">
                <a:latin typeface="Consolas"/>
                <a:cs typeface="Consolas"/>
              </a:rPr>
              <a:t>(len+p-1)/p;</a:t>
            </a:r>
          </a:p>
          <a:p>
            <a:r>
              <a:rPr lang="en-US" sz="800" dirty="0">
                <a:latin typeface="Consolas"/>
                <a:cs typeface="Consolas"/>
              </a:rPr>
              <a:t>  </a:t>
            </a:r>
            <a:r>
              <a:rPr lang="en-US" sz="800" dirty="0" smtClean="0">
                <a:latin typeface="Consolas"/>
                <a:cs typeface="Consolas"/>
              </a:rPr>
              <a:t>return reduce( map( reduce,</a:t>
            </a:r>
            <a:br>
              <a:rPr lang="en-US" sz="800" dirty="0" smtClean="0">
                <a:latin typeface="Consolas"/>
                <a:cs typeface="Consolas"/>
              </a:rPr>
            </a:br>
            <a:r>
              <a:rPr lang="en-US" sz="800" dirty="0" smtClean="0">
                <a:latin typeface="Consolas"/>
                <a:cs typeface="Consolas"/>
              </a:rPr>
              <a:t>                      partition</a:t>
            </a:r>
            <a:r>
              <a:rPr lang="en-US" sz="800" dirty="0">
                <a:latin typeface="Consolas"/>
                <a:cs typeface="Consolas"/>
              </a:rPr>
              <a:t>(</a:t>
            </a:r>
            <a:r>
              <a:rPr lang="en-US" sz="800" dirty="0" smtClean="0">
                <a:latin typeface="Consolas"/>
                <a:cs typeface="Consolas"/>
              </a:rPr>
              <a:t>in, </a:t>
            </a:r>
            <a:br>
              <a:rPr lang="en-US" sz="800" dirty="0" smtClean="0">
                <a:latin typeface="Consolas"/>
                <a:cs typeface="Consolas"/>
              </a:rPr>
            </a:br>
            <a:r>
              <a:rPr lang="en-US" sz="800" dirty="0" smtClean="0">
                <a:latin typeface="Consolas"/>
                <a:cs typeface="Consolas"/>
              </a:rPr>
              <a:t>                                p,</a:t>
            </a:r>
            <a:br>
              <a:rPr lang="en-US" sz="800" dirty="0" smtClean="0">
                <a:latin typeface="Consolas"/>
                <a:cs typeface="Consolas"/>
              </a:rPr>
            </a:br>
            <a:r>
              <a:rPr lang="en-US" sz="800" dirty="0" smtClean="0">
                <a:latin typeface="Consolas"/>
                <a:cs typeface="Consolas"/>
              </a:rPr>
              <a:t>                                sequence</a:t>
            </a:r>
            <a:r>
              <a:rPr lang="en-US" sz="800" dirty="0">
                <a:latin typeface="Consolas"/>
                <a:cs typeface="Consolas"/>
              </a:rPr>
              <a:t>(0</a:t>
            </a:r>
            <a:r>
              <a:rPr lang="en-US" sz="800" dirty="0" smtClean="0">
                <a:latin typeface="Consolas"/>
                <a:cs typeface="Consolas"/>
              </a:rPr>
              <a:t>,tile_size,len), </a:t>
            </a:r>
            <a:br>
              <a:rPr lang="en-US" sz="800" dirty="0" smtClean="0">
                <a:latin typeface="Consolas"/>
                <a:cs typeface="Consolas"/>
              </a:rPr>
            </a:br>
            <a:r>
              <a:rPr lang="en-US" sz="800" dirty="0" smtClean="0">
                <a:latin typeface="Consolas"/>
                <a:cs typeface="Consolas"/>
              </a:rPr>
              <a:t>                                sequence</a:t>
            </a:r>
            <a:r>
              <a:rPr lang="en-US" sz="800" dirty="0">
                <a:latin typeface="Consolas"/>
                <a:cs typeface="Consolas"/>
              </a:rPr>
              <a:t>(1)</a:t>
            </a:r>
            <a:r>
              <a:rPr lang="en-US" sz="800" dirty="0" smtClean="0">
                <a:latin typeface="Consolas"/>
                <a:cs typeface="Consolas"/>
              </a:rPr>
              <a:t>, </a:t>
            </a:r>
            <a:br>
              <a:rPr lang="en-US" sz="800" dirty="0" smtClean="0">
                <a:latin typeface="Consolas"/>
                <a:cs typeface="Consolas"/>
              </a:rPr>
            </a:br>
            <a:r>
              <a:rPr lang="en-US" sz="800" dirty="0" smtClean="0">
                <a:latin typeface="Consolas"/>
                <a:cs typeface="Consolas"/>
              </a:rPr>
              <a:t>                                </a:t>
            </a:r>
            <a:r>
              <a:rPr lang="en-US" sz="800" dirty="0">
                <a:latin typeface="Consolas"/>
                <a:cs typeface="Consolas"/>
              </a:rPr>
              <a:t>sequence(</a:t>
            </a:r>
            <a:r>
              <a:rPr lang="en-US" sz="800" dirty="0" err="1">
                <a:latin typeface="Consolas"/>
                <a:cs typeface="Consolas"/>
              </a:rPr>
              <a:t>tile_size</a:t>
            </a:r>
            <a:r>
              <a:rPr lang="en-US" sz="800" dirty="0" smtClean="0">
                <a:latin typeface="Consolas"/>
                <a:cs typeface="Consolas"/>
              </a:rPr>
              <a:t>,</a:t>
            </a:r>
            <a:r>
              <a:rPr lang="en-US" sz="800" dirty="0">
                <a:latin typeface="Consolas"/>
                <a:cs typeface="Consolas"/>
              </a:rPr>
              <a:t> </a:t>
            </a:r>
            <a:r>
              <a:rPr lang="en-US" sz="800" dirty="0" err="1">
                <a:latin typeface="Consolas"/>
                <a:cs typeface="Consolas"/>
              </a:rPr>
              <a:t>tile_size</a:t>
            </a:r>
            <a:r>
              <a:rPr lang="en-US" sz="800" dirty="0">
                <a:latin typeface="Consolas"/>
                <a:cs typeface="Consolas"/>
              </a:rPr>
              <a:t>, </a:t>
            </a:r>
            <a:r>
              <a:rPr lang="en-US" sz="800" dirty="0" smtClean="0">
                <a:latin typeface="Consolas"/>
                <a:cs typeface="Consolas"/>
              </a:rPr>
              <a:t>len+</a:t>
            </a:r>
            <a:r>
              <a:rPr lang="en-US" sz="800" dirty="0">
                <a:latin typeface="Consolas"/>
                <a:cs typeface="Consolas"/>
              </a:rPr>
              <a:t>1</a:t>
            </a:r>
            <a:r>
              <a:rPr lang="en-US" sz="800" dirty="0" smtClean="0">
                <a:latin typeface="Consolas"/>
                <a:cs typeface="Consolas"/>
              </a:rPr>
              <a:t>))));</a:t>
            </a:r>
            <a:endParaRPr lang="en-US" sz="800" dirty="0">
              <a:latin typeface="Consolas"/>
              <a:cs typeface="Consolas"/>
            </a:endParaRPr>
          </a:p>
          <a:p>
            <a:r>
              <a:rPr lang="en-US" sz="800" dirty="0" smtClean="0">
                <a:latin typeface="Consolas"/>
                <a:cs typeface="Consolas"/>
              </a:rPr>
              <a:t>}</a:t>
            </a:r>
            <a:endParaRPr lang="en-US" sz="800" dirty="0">
              <a:latin typeface="Consolas"/>
              <a:cs typeface="Consolas"/>
            </a:endParaRPr>
          </a:p>
        </p:txBody>
      </p:sp>
      <p:sp>
        <p:nvSpPr>
          <p:cNvPr id="7" name="Rectangle 6"/>
          <p:cNvSpPr/>
          <p:nvPr/>
        </p:nvSpPr>
        <p:spPr>
          <a:xfrm>
            <a:off x="1228067" y="3559315"/>
            <a:ext cx="2492828" cy="1938992"/>
          </a:xfrm>
          <a:prstGeom prst="rect">
            <a:avLst/>
          </a:prstGeom>
        </p:spPr>
        <p:txBody>
          <a:bodyPr wrap="square">
            <a:spAutoFit/>
          </a:bodyPr>
          <a:lstStyle/>
          <a:p>
            <a:r>
              <a:rPr lang="en-US" sz="800" dirty="0">
                <a:latin typeface="Consolas"/>
                <a:cs typeface="Consolas"/>
              </a:rPr>
              <a:t>__</a:t>
            </a:r>
            <a:r>
              <a:rPr lang="en-US" sz="800" dirty="0" err="1">
                <a:latin typeface="Consolas"/>
                <a:cs typeface="Consolas"/>
              </a:rPr>
              <a:t>codelet</a:t>
            </a:r>
            <a:r>
              <a:rPr lang="en-US" sz="800" dirty="0">
                <a:latin typeface="Consolas"/>
                <a:cs typeface="Consolas"/>
              </a:rPr>
              <a:t> </a:t>
            </a:r>
            <a:r>
              <a:rPr lang="en-US" sz="800" dirty="0" smtClean="0">
                <a:latin typeface="Consolas"/>
                <a:cs typeface="Consolas"/>
              </a:rPr>
              <a:t>__vector __tag(</a:t>
            </a:r>
            <a:r>
              <a:rPr lang="en-US" sz="800" dirty="0" err="1" smtClean="0">
                <a:latin typeface="Consolas"/>
                <a:cs typeface="Consolas"/>
              </a:rPr>
              <a:t>kog</a:t>
            </a:r>
            <a:r>
              <a:rPr lang="en-US" sz="800" dirty="0" smtClean="0">
                <a:latin typeface="Consolas"/>
                <a:cs typeface="Consolas"/>
              </a:rPr>
              <a:t>)</a:t>
            </a:r>
          </a:p>
          <a:p>
            <a:r>
              <a:rPr lang="en-US" sz="800" dirty="0" err="1" smtClean="0">
                <a:latin typeface="Consolas"/>
                <a:cs typeface="Consolas"/>
              </a:rPr>
              <a:t>int</a:t>
            </a:r>
            <a:r>
              <a:rPr lang="en-US" sz="800" dirty="0" smtClean="0">
                <a:latin typeface="Consolas"/>
                <a:cs typeface="Consolas"/>
              </a:rPr>
              <a:t> reduce(</a:t>
            </a:r>
            <a:r>
              <a:rPr lang="en-US" sz="800" dirty="0" err="1" smtClean="0">
                <a:latin typeface="Consolas"/>
                <a:cs typeface="Consolas"/>
              </a:rPr>
              <a:t>const</a:t>
            </a:r>
            <a:r>
              <a:rPr lang="en-US" sz="800" dirty="0" smtClean="0">
                <a:latin typeface="Consolas"/>
                <a:cs typeface="Consolas"/>
              </a:rPr>
              <a:t> Array&lt;1,int&gt; in) {</a:t>
            </a:r>
          </a:p>
          <a:p>
            <a:r>
              <a:rPr lang="en-US" sz="800" dirty="0" smtClean="0">
                <a:latin typeface="Consolas"/>
                <a:cs typeface="Consolas"/>
              </a:rPr>
              <a:t>  __shared </a:t>
            </a:r>
            <a:r>
              <a:rPr lang="en-US" sz="800" dirty="0">
                <a:latin typeface="Consolas"/>
                <a:cs typeface="Consolas"/>
              </a:rPr>
              <a:t>__</a:t>
            </a:r>
            <a:r>
              <a:rPr lang="en-US" sz="800" dirty="0" smtClean="0">
                <a:latin typeface="Consolas"/>
                <a:cs typeface="Consolas"/>
              </a:rPr>
              <a:t>tunable Vector&lt;1,int&gt; </a:t>
            </a:r>
            <a:r>
              <a:rPr lang="en-US" sz="800" dirty="0" err="1" smtClean="0">
                <a:latin typeface="Consolas"/>
                <a:cs typeface="Consolas"/>
              </a:rPr>
              <a:t>vec</a:t>
            </a:r>
            <a:r>
              <a:rPr lang="en-US" sz="800" dirty="0" smtClean="0">
                <a:latin typeface="Consolas"/>
                <a:cs typeface="Consolas"/>
              </a:rPr>
              <a:t>();</a:t>
            </a:r>
          </a:p>
          <a:p>
            <a:r>
              <a:rPr lang="en-US" sz="800" dirty="0" smtClean="0">
                <a:latin typeface="Consolas"/>
                <a:cs typeface="Consolas"/>
              </a:rPr>
              <a:t>  __shared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tmp</a:t>
            </a:r>
            <a:r>
              <a:rPr lang="en-US" sz="800" dirty="0" smtClean="0">
                <a:latin typeface="Consolas"/>
                <a:cs typeface="Consolas"/>
              </a:rPr>
              <a:t>[</a:t>
            </a:r>
            <a:r>
              <a:rPr lang="en-US" sz="800" dirty="0" err="1" smtClean="0">
                <a:latin typeface="Consolas"/>
                <a:cs typeface="Consolas"/>
              </a:rPr>
              <a:t>vec.size</a:t>
            </a:r>
            <a:r>
              <a:rPr lang="en-US" sz="800" dirty="0" smtClean="0">
                <a:latin typeface="Consolas"/>
                <a:cs typeface="Consolas"/>
              </a:rPr>
              <a:t>()];        </a:t>
            </a:r>
          </a:p>
          <a:p>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len</a:t>
            </a:r>
            <a:r>
              <a:rPr lang="en-US" sz="800" dirty="0" smtClean="0">
                <a:latin typeface="Consolas"/>
                <a:cs typeface="Consolas"/>
              </a:rPr>
              <a:t> = </a:t>
            </a:r>
            <a:r>
              <a:rPr lang="en-US" sz="800" dirty="0" err="1" smtClean="0">
                <a:latin typeface="Consolas"/>
                <a:cs typeface="Consolas"/>
              </a:rPr>
              <a:t>in.size</a:t>
            </a:r>
            <a:r>
              <a:rPr lang="en-US" sz="800" dirty="0" smtClean="0">
                <a:latin typeface="Consolas"/>
                <a:cs typeface="Consolas"/>
              </a:rPr>
              <a:t>();</a:t>
            </a:r>
            <a:br>
              <a:rPr lang="en-US" sz="800" dirty="0" smtClean="0">
                <a:latin typeface="Consolas"/>
                <a:cs typeface="Consolas"/>
              </a:rPr>
            </a:br>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id = </a:t>
            </a:r>
            <a:r>
              <a:rPr lang="en-US" sz="800" dirty="0" err="1" smtClean="0">
                <a:latin typeface="Consolas"/>
                <a:cs typeface="Consolas"/>
              </a:rPr>
              <a:t>vec.id</a:t>
            </a:r>
            <a:r>
              <a:rPr lang="en-US" sz="800" dirty="0" smtClean="0">
                <a:latin typeface="Consolas"/>
                <a:cs typeface="Consolas"/>
              </a:rPr>
              <a:t>();</a:t>
            </a:r>
          </a:p>
          <a:p>
            <a:r>
              <a:rPr lang="en-US" sz="800" dirty="0" smtClean="0">
                <a:latin typeface="Consolas"/>
                <a:cs typeface="Consolas"/>
              </a:rPr>
              <a:t>  </a:t>
            </a:r>
            <a:r>
              <a:rPr lang="en-US" sz="800" dirty="0" err="1" smtClean="0">
                <a:latin typeface="Consolas"/>
                <a:cs typeface="Consolas"/>
              </a:rPr>
              <a:t>tmp</a:t>
            </a:r>
            <a:r>
              <a:rPr lang="en-US" sz="800" dirty="0" smtClean="0">
                <a:latin typeface="Consolas"/>
                <a:cs typeface="Consolas"/>
              </a:rPr>
              <a:t>[id] = id &lt; </a:t>
            </a:r>
            <a:r>
              <a:rPr lang="en-US" sz="800" dirty="0" err="1" smtClean="0">
                <a:latin typeface="Consolas"/>
                <a:cs typeface="Consolas"/>
              </a:rPr>
              <a:t>len</a:t>
            </a:r>
            <a:r>
              <a:rPr lang="en-US" sz="800" dirty="0" smtClean="0">
                <a:latin typeface="Consolas"/>
                <a:cs typeface="Consolas"/>
              </a:rPr>
              <a:t> ? in[id] : 0;</a:t>
            </a:r>
          </a:p>
          <a:p>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idle_len</a:t>
            </a:r>
            <a:r>
              <a:rPr lang="en-US" sz="800" dirty="0" smtClean="0">
                <a:latin typeface="Consolas"/>
                <a:cs typeface="Consolas"/>
              </a:rPr>
              <a:t> = 1;</a:t>
            </a:r>
          </a:p>
          <a:p>
            <a:r>
              <a:rPr lang="en-US" sz="800" dirty="0" smtClean="0">
                <a:latin typeface="Consolas"/>
                <a:cs typeface="Consolas"/>
              </a:rPr>
              <a:t>  while(id &gt;= </a:t>
            </a:r>
            <a:r>
              <a:rPr lang="en-US" sz="800" dirty="0" err="1" smtClean="0">
                <a:latin typeface="Consolas"/>
                <a:cs typeface="Consolas"/>
              </a:rPr>
              <a:t>idle_len</a:t>
            </a:r>
            <a:r>
              <a:rPr lang="en-US" sz="800" dirty="0" smtClean="0">
                <a:latin typeface="Consolas"/>
                <a:cs typeface="Consolas"/>
              </a:rPr>
              <a:t>) {</a:t>
            </a:r>
          </a:p>
          <a:p>
            <a:r>
              <a:rPr lang="en-US" sz="800" dirty="0" smtClean="0">
                <a:latin typeface="Consolas"/>
                <a:cs typeface="Consolas"/>
              </a:rPr>
              <a:t>    </a:t>
            </a:r>
            <a:r>
              <a:rPr lang="en-US" sz="800" dirty="0" err="1" smtClean="0">
                <a:latin typeface="Consolas"/>
                <a:cs typeface="Consolas"/>
              </a:rPr>
              <a:t>tmp</a:t>
            </a:r>
            <a:r>
              <a:rPr lang="en-US" sz="800" dirty="0" smtClean="0">
                <a:latin typeface="Consolas"/>
                <a:cs typeface="Consolas"/>
              </a:rPr>
              <a:t>[id] += </a:t>
            </a:r>
            <a:r>
              <a:rPr lang="en-US" sz="800" dirty="0" err="1" smtClean="0">
                <a:latin typeface="Consolas"/>
                <a:cs typeface="Consolas"/>
              </a:rPr>
              <a:t>tmp</a:t>
            </a:r>
            <a:r>
              <a:rPr lang="en-US" sz="800" dirty="0" smtClean="0">
                <a:latin typeface="Consolas"/>
                <a:cs typeface="Consolas"/>
              </a:rPr>
              <a:t>[id-</a:t>
            </a:r>
            <a:r>
              <a:rPr lang="en-US" sz="800" dirty="0" err="1" smtClean="0">
                <a:latin typeface="Consolas"/>
                <a:cs typeface="Consolas"/>
              </a:rPr>
              <a:t>idle_len</a:t>
            </a:r>
            <a:r>
              <a:rPr lang="en-US" sz="800" dirty="0" smtClean="0">
                <a:latin typeface="Consolas"/>
                <a:cs typeface="Consolas"/>
              </a:rPr>
              <a:t>];</a:t>
            </a:r>
          </a:p>
          <a:p>
            <a:r>
              <a:rPr lang="en-US" sz="800" dirty="0" smtClean="0">
                <a:latin typeface="Consolas"/>
                <a:cs typeface="Consolas"/>
              </a:rPr>
              <a:t>    </a:t>
            </a:r>
            <a:r>
              <a:rPr lang="en-US" sz="800" dirty="0" err="1" smtClean="0">
                <a:latin typeface="Consolas"/>
                <a:cs typeface="Consolas"/>
              </a:rPr>
              <a:t>idle_len</a:t>
            </a:r>
            <a:r>
              <a:rPr lang="en-US" sz="800" dirty="0" smtClean="0">
                <a:latin typeface="Consolas"/>
                <a:cs typeface="Consolas"/>
              </a:rPr>
              <a:t> *= 2; </a:t>
            </a:r>
          </a:p>
          <a:p>
            <a:r>
              <a:rPr lang="en-US" sz="800" dirty="0" smtClean="0">
                <a:latin typeface="Consolas"/>
                <a:cs typeface="Consolas"/>
              </a:rPr>
              <a:t>  }</a:t>
            </a:r>
          </a:p>
          <a:p>
            <a:r>
              <a:rPr lang="en-US" sz="800" dirty="0" smtClean="0">
                <a:latin typeface="Consolas"/>
                <a:cs typeface="Consolas"/>
              </a:rPr>
              <a:t>  if(id==0)</a:t>
            </a:r>
          </a:p>
          <a:p>
            <a:r>
              <a:rPr lang="en-US" sz="800" dirty="0" smtClean="0">
                <a:latin typeface="Consolas"/>
                <a:cs typeface="Consolas"/>
              </a:rPr>
              <a:t>    return </a:t>
            </a:r>
            <a:r>
              <a:rPr lang="en-US" sz="800" dirty="0" err="1" smtClean="0">
                <a:latin typeface="Consolas"/>
                <a:cs typeface="Consolas"/>
              </a:rPr>
              <a:t>tmp</a:t>
            </a:r>
            <a:r>
              <a:rPr lang="en-US" sz="800" dirty="0" smtClean="0">
                <a:latin typeface="Consolas"/>
                <a:cs typeface="Consolas"/>
              </a:rPr>
              <a:t>[</a:t>
            </a:r>
            <a:r>
              <a:rPr lang="en-US" sz="800" dirty="0" err="1" smtClean="0">
                <a:latin typeface="Consolas"/>
                <a:cs typeface="Consolas"/>
              </a:rPr>
              <a:t>vec.size</a:t>
            </a:r>
            <a:r>
              <a:rPr lang="en-US" sz="800" dirty="0" smtClean="0">
                <a:latin typeface="Consolas"/>
                <a:cs typeface="Consolas"/>
              </a:rPr>
              <a:t>()-1];</a:t>
            </a:r>
          </a:p>
          <a:p>
            <a:r>
              <a:rPr lang="en-US" sz="800" dirty="0" smtClean="0">
                <a:latin typeface="Consolas"/>
                <a:cs typeface="Consolas"/>
              </a:rPr>
              <a:t>}</a:t>
            </a:r>
            <a:endParaRPr lang="en-US" sz="800" dirty="0">
              <a:latin typeface="Consolas"/>
              <a:cs typeface="Consolas"/>
            </a:endParaRPr>
          </a:p>
        </p:txBody>
      </p:sp>
      <p:sp>
        <p:nvSpPr>
          <p:cNvPr id="8" name="TextBox 7"/>
          <p:cNvSpPr txBox="1"/>
          <p:nvPr/>
        </p:nvSpPr>
        <p:spPr>
          <a:xfrm>
            <a:off x="1652783" y="5528356"/>
            <a:ext cx="1367682" cy="230832"/>
          </a:xfrm>
          <a:prstGeom prst="rect">
            <a:avLst/>
          </a:prstGeom>
          <a:noFill/>
        </p:spPr>
        <p:txBody>
          <a:bodyPr wrap="none" rtlCol="0">
            <a:spAutoFit/>
          </a:bodyPr>
          <a:lstStyle/>
          <a:p>
            <a:r>
              <a:rPr lang="en-US" sz="900" dirty="0" smtClean="0">
                <a:latin typeface="Times New Roman" pitchFamily="18" charset="0"/>
                <a:cs typeface="Times New Roman" pitchFamily="18" charset="0"/>
              </a:rPr>
              <a:t>(b) Atomic vector </a:t>
            </a:r>
            <a:r>
              <a:rPr lang="en-US" sz="900" dirty="0" err="1" smtClean="0">
                <a:latin typeface="Times New Roman" pitchFamily="18" charset="0"/>
                <a:cs typeface="Times New Roman" pitchFamily="18" charset="0"/>
              </a:rPr>
              <a:t>codelet</a:t>
            </a:r>
            <a:endParaRPr lang="en-US" sz="900" dirty="0">
              <a:latin typeface="Times New Roman" pitchFamily="18" charset="0"/>
              <a:cs typeface="Times New Roman" pitchFamily="18" charset="0"/>
            </a:endParaRPr>
          </a:p>
        </p:txBody>
      </p:sp>
      <p:sp>
        <p:nvSpPr>
          <p:cNvPr id="9" name="TextBox 8"/>
          <p:cNvSpPr txBox="1"/>
          <p:nvPr/>
        </p:nvSpPr>
        <p:spPr>
          <a:xfrm>
            <a:off x="4536991" y="3571333"/>
            <a:ext cx="2217274" cy="230832"/>
          </a:xfrm>
          <a:prstGeom prst="rect">
            <a:avLst/>
          </a:prstGeom>
          <a:noFill/>
        </p:spPr>
        <p:txBody>
          <a:bodyPr wrap="none" rtlCol="0">
            <a:spAutoFit/>
          </a:bodyPr>
          <a:lstStyle/>
          <a:p>
            <a:r>
              <a:rPr lang="en-US" sz="900" dirty="0" smtClean="0">
                <a:latin typeface="Times New Roman" pitchFamily="18" charset="0"/>
                <a:cs typeface="Times New Roman" pitchFamily="18" charset="0"/>
              </a:rPr>
              <a:t>(c) Compound </a:t>
            </a:r>
            <a:r>
              <a:rPr lang="en-US" sz="900" dirty="0" err="1" smtClean="0">
                <a:latin typeface="Times New Roman" pitchFamily="18" charset="0"/>
                <a:cs typeface="Times New Roman" pitchFamily="18" charset="0"/>
              </a:rPr>
              <a:t>codelet</a:t>
            </a:r>
            <a:r>
              <a:rPr lang="en-US" sz="900" dirty="0" smtClean="0">
                <a:latin typeface="Times New Roman" pitchFamily="18" charset="0"/>
                <a:cs typeface="Times New Roman" pitchFamily="18" charset="0"/>
              </a:rPr>
              <a:t> using adjacent tiling </a:t>
            </a:r>
            <a:endParaRPr lang="en-US" sz="900" dirty="0">
              <a:latin typeface="Times New Roman" pitchFamily="18" charset="0"/>
              <a:cs typeface="Times New Roman" pitchFamily="18" charset="0"/>
            </a:endParaRPr>
          </a:p>
        </p:txBody>
      </p:sp>
      <p:sp>
        <p:nvSpPr>
          <p:cNvPr id="10" name="TextBox 9"/>
          <p:cNvSpPr txBox="1"/>
          <p:nvPr/>
        </p:nvSpPr>
        <p:spPr>
          <a:xfrm>
            <a:off x="4586685" y="5528356"/>
            <a:ext cx="2117887" cy="230832"/>
          </a:xfrm>
          <a:prstGeom prst="rect">
            <a:avLst/>
          </a:prstGeom>
          <a:noFill/>
        </p:spPr>
        <p:txBody>
          <a:bodyPr wrap="none" rtlCol="0">
            <a:spAutoFit/>
          </a:bodyPr>
          <a:lstStyle/>
          <a:p>
            <a:r>
              <a:rPr lang="en-US" sz="900" dirty="0" smtClean="0">
                <a:latin typeface="Times New Roman" pitchFamily="18" charset="0"/>
                <a:cs typeface="Times New Roman" pitchFamily="18" charset="0"/>
              </a:rPr>
              <a:t>(d) Compound </a:t>
            </a:r>
            <a:r>
              <a:rPr lang="en-US" sz="900" dirty="0" err="1" smtClean="0">
                <a:latin typeface="Times New Roman" pitchFamily="18" charset="0"/>
                <a:cs typeface="Times New Roman" pitchFamily="18" charset="0"/>
              </a:rPr>
              <a:t>codelet</a:t>
            </a:r>
            <a:r>
              <a:rPr lang="en-US" sz="900" dirty="0" smtClean="0">
                <a:latin typeface="Times New Roman" pitchFamily="18" charset="0"/>
                <a:cs typeface="Times New Roman" pitchFamily="18" charset="0"/>
              </a:rPr>
              <a:t> using </a:t>
            </a:r>
            <a:r>
              <a:rPr lang="en-US" sz="900" dirty="0" err="1" smtClean="0">
                <a:latin typeface="Times New Roman" pitchFamily="18" charset="0"/>
                <a:cs typeface="Times New Roman" pitchFamily="18" charset="0"/>
              </a:rPr>
              <a:t>strided</a:t>
            </a:r>
            <a:r>
              <a:rPr lang="en-US" sz="900" dirty="0" smtClean="0">
                <a:latin typeface="Times New Roman" pitchFamily="18" charset="0"/>
                <a:cs typeface="Times New Roman" pitchFamily="18" charset="0"/>
              </a:rPr>
              <a:t> tiling</a:t>
            </a:r>
            <a:endParaRPr lang="en-US" sz="900" dirty="0">
              <a:latin typeface="Times New Roman" pitchFamily="18" charset="0"/>
              <a:cs typeface="Times New Roman" pitchFamily="18" charset="0"/>
            </a:endParaRPr>
          </a:p>
        </p:txBody>
      </p:sp>
      <p:sp>
        <p:nvSpPr>
          <p:cNvPr id="11" name="Rectangle 10"/>
          <p:cNvSpPr/>
          <p:nvPr/>
        </p:nvSpPr>
        <p:spPr>
          <a:xfrm>
            <a:off x="3514240" y="4051758"/>
            <a:ext cx="4245255" cy="1569660"/>
          </a:xfrm>
          <a:prstGeom prst="rect">
            <a:avLst/>
          </a:prstGeom>
        </p:spPr>
        <p:txBody>
          <a:bodyPr wrap="square">
            <a:spAutoFit/>
          </a:bodyPr>
          <a:lstStyle/>
          <a:p>
            <a:r>
              <a:rPr lang="en-US" sz="800" dirty="0">
                <a:latin typeface="Consolas"/>
                <a:cs typeface="Consolas"/>
              </a:rPr>
              <a:t>__</a:t>
            </a:r>
            <a:r>
              <a:rPr lang="en-US" sz="800" dirty="0" err="1">
                <a:latin typeface="Consolas"/>
                <a:cs typeface="Consolas"/>
              </a:rPr>
              <a:t>codelet</a:t>
            </a:r>
            <a:r>
              <a:rPr lang="en-US" sz="800" dirty="0">
                <a:latin typeface="Consolas"/>
                <a:cs typeface="Consolas"/>
              </a:rPr>
              <a:t> </a:t>
            </a:r>
            <a:r>
              <a:rPr lang="en-US" sz="800" dirty="0" smtClean="0">
                <a:latin typeface="Consolas"/>
                <a:cs typeface="Consolas"/>
              </a:rPr>
              <a:t>__tag(</a:t>
            </a:r>
            <a:r>
              <a:rPr lang="en-US" sz="800" dirty="0" err="1" smtClean="0">
                <a:latin typeface="Consolas"/>
                <a:cs typeface="Consolas"/>
              </a:rPr>
              <a:t>stride_tiled</a:t>
            </a:r>
            <a:r>
              <a:rPr lang="en-US" sz="800" dirty="0">
                <a:latin typeface="Consolas"/>
                <a:cs typeface="Consolas"/>
              </a:rPr>
              <a:t>) </a:t>
            </a:r>
          </a:p>
          <a:p>
            <a:r>
              <a:rPr lang="en-US" sz="800" dirty="0" err="1">
                <a:latin typeface="Consolas"/>
                <a:cs typeface="Consolas"/>
              </a:rPr>
              <a:t>int</a:t>
            </a:r>
            <a:r>
              <a:rPr lang="en-US" sz="800" dirty="0">
                <a:latin typeface="Consolas"/>
                <a:cs typeface="Consolas"/>
              </a:rPr>
              <a:t> reduce(</a:t>
            </a:r>
            <a:r>
              <a:rPr lang="en-US" sz="800" dirty="0" err="1">
                <a:latin typeface="Consolas"/>
                <a:cs typeface="Consolas"/>
              </a:rPr>
              <a:t>const</a:t>
            </a:r>
            <a:r>
              <a:rPr lang="en-US" sz="800" dirty="0">
                <a:latin typeface="Consolas"/>
                <a:cs typeface="Consolas"/>
              </a:rPr>
              <a:t> </a:t>
            </a:r>
            <a:r>
              <a:rPr lang="en-US" sz="800" dirty="0" smtClean="0">
                <a:latin typeface="Consolas"/>
                <a:cs typeface="Consolas"/>
              </a:rPr>
              <a:t>Array&lt;1,int</a:t>
            </a:r>
            <a:r>
              <a:rPr lang="en-US" sz="800" dirty="0">
                <a:latin typeface="Consolas"/>
                <a:cs typeface="Consolas"/>
              </a:rPr>
              <a:t>&gt; </a:t>
            </a:r>
            <a:r>
              <a:rPr lang="en-US" sz="800" dirty="0" smtClean="0">
                <a:latin typeface="Consolas"/>
                <a:cs typeface="Consolas"/>
              </a:rPr>
              <a:t>in)</a:t>
            </a:r>
            <a:r>
              <a:rPr lang="en-US" sz="800" dirty="0">
                <a:latin typeface="Consolas"/>
                <a:cs typeface="Consolas"/>
              </a:rPr>
              <a:t> </a:t>
            </a:r>
            <a:r>
              <a:rPr lang="en-US" sz="800" dirty="0" smtClean="0">
                <a:latin typeface="Consolas"/>
                <a:cs typeface="Consolas"/>
              </a:rPr>
              <a:t>{</a:t>
            </a:r>
            <a:endParaRPr lang="en-US" sz="800" dirty="0">
              <a:latin typeface="Consolas"/>
              <a:cs typeface="Consolas"/>
            </a:endParaRPr>
          </a:p>
          <a:p>
            <a:r>
              <a:rPr lang="en-US" sz="800" dirty="0">
                <a:latin typeface="Consolas"/>
                <a:cs typeface="Consolas"/>
              </a:rPr>
              <a:t>  </a:t>
            </a:r>
            <a:r>
              <a:rPr lang="en-US" sz="800" dirty="0" smtClean="0">
                <a:latin typeface="Consolas"/>
                <a:cs typeface="Consolas"/>
              </a:rPr>
              <a:t>__tunable </a:t>
            </a:r>
            <a:r>
              <a:rPr lang="en-US" sz="800" dirty="0" err="1">
                <a:latin typeface="Consolas"/>
                <a:cs typeface="Consolas"/>
              </a:rPr>
              <a:t>int</a:t>
            </a:r>
            <a:r>
              <a:rPr lang="en-US" sz="800" dirty="0">
                <a:latin typeface="Consolas"/>
                <a:cs typeface="Consolas"/>
              </a:rPr>
              <a:t> p;</a:t>
            </a:r>
          </a:p>
          <a:p>
            <a:r>
              <a:rPr lang="en-US" sz="800" dirty="0">
                <a:latin typeface="Consolas"/>
                <a:cs typeface="Consolas"/>
              </a:rPr>
              <a:t>  </a:t>
            </a:r>
            <a:r>
              <a:rPr lang="en-US" sz="800" dirty="0" err="1">
                <a:latin typeface="Consolas"/>
                <a:cs typeface="Consolas"/>
              </a:rPr>
              <a:t>int</a:t>
            </a:r>
            <a:r>
              <a:rPr lang="en-US" sz="800" dirty="0">
                <a:latin typeface="Consolas"/>
                <a:cs typeface="Consolas"/>
              </a:rPr>
              <a:t> </a:t>
            </a:r>
            <a:r>
              <a:rPr lang="en-US" sz="800" dirty="0" err="1">
                <a:latin typeface="Consolas"/>
                <a:cs typeface="Consolas"/>
              </a:rPr>
              <a:t>len</a:t>
            </a:r>
            <a:r>
              <a:rPr lang="en-US" sz="800" dirty="0">
                <a:latin typeface="Consolas"/>
                <a:cs typeface="Consolas"/>
              </a:rPr>
              <a:t> = </a:t>
            </a:r>
            <a:r>
              <a:rPr lang="en-US" sz="800" dirty="0" err="1" smtClean="0">
                <a:latin typeface="Consolas"/>
                <a:cs typeface="Consolas"/>
              </a:rPr>
              <a:t>in.size</a:t>
            </a:r>
            <a:r>
              <a:rPr lang="en-US" sz="800" dirty="0">
                <a:latin typeface="Consolas"/>
                <a:cs typeface="Consolas"/>
              </a:rPr>
              <a:t>();</a:t>
            </a:r>
          </a:p>
          <a:p>
            <a:r>
              <a:rPr lang="en-US" sz="800" dirty="0">
                <a:latin typeface="Consolas"/>
                <a:cs typeface="Consolas"/>
              </a:rPr>
              <a:t>  </a:t>
            </a:r>
            <a:r>
              <a:rPr lang="en-US" sz="800" dirty="0" err="1">
                <a:latin typeface="Consolas"/>
                <a:cs typeface="Consolas"/>
              </a:rPr>
              <a:t>int</a:t>
            </a:r>
            <a:r>
              <a:rPr lang="en-US" sz="800" dirty="0">
                <a:latin typeface="Consolas"/>
                <a:cs typeface="Consolas"/>
              </a:rPr>
              <a:t> </a:t>
            </a:r>
            <a:r>
              <a:rPr lang="en-US" sz="800" dirty="0" err="1" smtClean="0">
                <a:latin typeface="Consolas"/>
                <a:cs typeface="Consolas"/>
              </a:rPr>
              <a:t>tile_size</a:t>
            </a:r>
            <a:r>
              <a:rPr lang="en-US" sz="800" dirty="0" smtClean="0">
                <a:latin typeface="Consolas"/>
                <a:cs typeface="Consolas"/>
              </a:rPr>
              <a:t>= </a:t>
            </a:r>
            <a:r>
              <a:rPr lang="en-US" sz="800" dirty="0">
                <a:latin typeface="Consolas"/>
                <a:cs typeface="Consolas"/>
              </a:rPr>
              <a:t>(len+p-1)/p;</a:t>
            </a:r>
          </a:p>
          <a:p>
            <a:r>
              <a:rPr lang="en-US" sz="800" dirty="0">
                <a:latin typeface="Consolas"/>
                <a:cs typeface="Consolas"/>
              </a:rPr>
              <a:t>  </a:t>
            </a:r>
            <a:r>
              <a:rPr lang="en-US" sz="800" dirty="0" smtClean="0">
                <a:latin typeface="Consolas"/>
                <a:cs typeface="Consolas"/>
              </a:rPr>
              <a:t>return reduce( map( reduce,</a:t>
            </a:r>
            <a:br>
              <a:rPr lang="en-US" sz="800" dirty="0" smtClean="0">
                <a:latin typeface="Consolas"/>
                <a:cs typeface="Consolas"/>
              </a:rPr>
            </a:br>
            <a:r>
              <a:rPr lang="en-US" sz="800" dirty="0" smtClean="0">
                <a:latin typeface="Consolas"/>
                <a:cs typeface="Consolas"/>
              </a:rPr>
              <a:t>                      partition</a:t>
            </a:r>
            <a:r>
              <a:rPr lang="en-US" sz="800" dirty="0">
                <a:latin typeface="Consolas"/>
                <a:cs typeface="Consolas"/>
              </a:rPr>
              <a:t>(</a:t>
            </a:r>
            <a:r>
              <a:rPr lang="en-US" sz="800" dirty="0" smtClean="0">
                <a:latin typeface="Consolas"/>
                <a:cs typeface="Consolas"/>
              </a:rPr>
              <a:t>in, </a:t>
            </a:r>
            <a:br>
              <a:rPr lang="en-US" sz="800" dirty="0" smtClean="0">
                <a:latin typeface="Consolas"/>
                <a:cs typeface="Consolas"/>
              </a:rPr>
            </a:br>
            <a:r>
              <a:rPr lang="en-US" sz="800" dirty="0" smtClean="0">
                <a:latin typeface="Consolas"/>
                <a:cs typeface="Consolas"/>
              </a:rPr>
              <a:t>                                p,</a:t>
            </a:r>
            <a:br>
              <a:rPr lang="en-US" sz="800" dirty="0" smtClean="0">
                <a:latin typeface="Consolas"/>
                <a:cs typeface="Consolas"/>
              </a:rPr>
            </a:br>
            <a:r>
              <a:rPr lang="en-US" sz="800" dirty="0" smtClean="0">
                <a:latin typeface="Consolas"/>
                <a:cs typeface="Consolas"/>
              </a:rPr>
              <a:t>                                sequence</a:t>
            </a:r>
            <a:r>
              <a:rPr lang="en-US" sz="800" dirty="0">
                <a:latin typeface="Consolas"/>
                <a:cs typeface="Consolas"/>
              </a:rPr>
              <a:t>(</a:t>
            </a:r>
            <a:r>
              <a:rPr lang="en-US" sz="800" dirty="0" smtClean="0">
                <a:latin typeface="Consolas"/>
                <a:cs typeface="Consolas"/>
              </a:rPr>
              <a:t>0,1,p), </a:t>
            </a:r>
            <a:br>
              <a:rPr lang="en-US" sz="800" dirty="0" smtClean="0">
                <a:latin typeface="Consolas"/>
                <a:cs typeface="Consolas"/>
              </a:rPr>
            </a:br>
            <a:r>
              <a:rPr lang="en-US" sz="800" dirty="0" smtClean="0">
                <a:latin typeface="Consolas"/>
                <a:cs typeface="Consolas"/>
              </a:rPr>
              <a:t>                                sequence(p), </a:t>
            </a:r>
            <a:br>
              <a:rPr lang="en-US" sz="800" dirty="0" smtClean="0">
                <a:latin typeface="Consolas"/>
                <a:cs typeface="Consolas"/>
              </a:rPr>
            </a:br>
            <a:r>
              <a:rPr lang="en-US" sz="800" dirty="0" smtClean="0">
                <a:latin typeface="Consolas"/>
                <a:cs typeface="Consolas"/>
              </a:rPr>
              <a:t>                                </a:t>
            </a:r>
            <a:r>
              <a:rPr lang="en-US" sz="800" dirty="0">
                <a:latin typeface="Consolas"/>
                <a:cs typeface="Consolas"/>
              </a:rPr>
              <a:t>sequence</a:t>
            </a:r>
            <a:r>
              <a:rPr lang="en-US" sz="800" dirty="0" smtClean="0">
                <a:latin typeface="Consolas"/>
                <a:cs typeface="Consolas"/>
              </a:rPr>
              <a:t>((p-1)*</a:t>
            </a:r>
            <a:r>
              <a:rPr lang="en-US" sz="800" dirty="0" err="1" smtClean="0">
                <a:latin typeface="Consolas"/>
                <a:cs typeface="Consolas"/>
              </a:rPr>
              <a:t>tile_size</a:t>
            </a:r>
            <a:r>
              <a:rPr lang="en-US" sz="800" dirty="0" smtClean="0">
                <a:latin typeface="Consolas"/>
                <a:cs typeface="Consolas"/>
              </a:rPr>
              <a:t>,</a:t>
            </a:r>
            <a:r>
              <a:rPr lang="en-US" sz="800" dirty="0">
                <a:latin typeface="Consolas"/>
                <a:cs typeface="Consolas"/>
              </a:rPr>
              <a:t> </a:t>
            </a:r>
            <a:r>
              <a:rPr lang="en-US" sz="800" dirty="0" smtClean="0">
                <a:latin typeface="Consolas"/>
                <a:cs typeface="Consolas"/>
              </a:rPr>
              <a:t>1, len+1))));</a:t>
            </a:r>
            <a:endParaRPr lang="en-US" sz="800" dirty="0">
              <a:latin typeface="Consolas"/>
              <a:cs typeface="Consolas"/>
            </a:endParaRPr>
          </a:p>
          <a:p>
            <a:r>
              <a:rPr lang="en-US" sz="800" dirty="0" smtClean="0">
                <a:latin typeface="Consolas"/>
                <a:cs typeface="Consolas"/>
              </a:rPr>
              <a:t>}</a:t>
            </a:r>
            <a:endParaRPr lang="en-US" sz="800" dirty="0">
              <a:latin typeface="Consolas"/>
              <a:cs typeface="Consolas"/>
            </a:endParaRPr>
          </a:p>
        </p:txBody>
      </p:sp>
    </p:spTree>
    <p:extLst>
      <p:ext uri="{BB962C8B-B14F-4D97-AF65-F5344CB8AC3E}">
        <p14:creationId xmlns:p14="http://schemas.microsoft.com/office/powerpoint/2010/main" val="2484337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16075"/>
            <a:ext cx="8229600" cy="710338"/>
          </a:xfrm>
        </p:spPr>
        <p:txBody>
          <a:bodyPr/>
          <a:lstStyle/>
          <a:p>
            <a:r>
              <a:rPr lang="en-US" dirty="0" err="1" smtClean="0"/>
              <a:t>MxPA</a:t>
            </a:r>
            <a:endParaRPr lang="en-US" dirty="0"/>
          </a:p>
        </p:txBody>
      </p:sp>
      <p:sp>
        <p:nvSpPr>
          <p:cNvPr id="9" name="Content Placeholder 2"/>
          <p:cNvSpPr>
            <a:spLocks noGrp="1"/>
          </p:cNvSpPr>
          <p:nvPr>
            <p:ph idx="1"/>
          </p:nvPr>
        </p:nvSpPr>
        <p:spPr>
          <a:xfrm>
            <a:off x="192928" y="1371599"/>
            <a:ext cx="8774222" cy="4376667"/>
          </a:xfrm>
        </p:spPr>
        <p:txBody>
          <a:bodyPr>
            <a:normAutofit/>
          </a:bodyPr>
          <a:lstStyle/>
          <a:p>
            <a:pPr marL="342900" indent="-342900">
              <a:buFont typeface="Arial" panose="020B0604020202020204" pitchFamily="34" charset="0"/>
              <a:buChar char="•"/>
            </a:pPr>
            <a:r>
              <a:rPr lang="en-US" sz="2400" dirty="0"/>
              <a:t>Fully functional OpenCL compiler developed at the University of Illinois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smtClean="0"/>
              <a:t>Outperforms </a:t>
            </a:r>
            <a:r>
              <a:rPr lang="en-US" sz="2400" dirty="0"/>
              <a:t>the Intel and AMD OpenCL compilers.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Locality-centric scheduling capability gives OpenCL applications much higher level of performance portability</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Designed to be a replacement vendor OpenCL compiler and runtime.</a:t>
            </a:r>
          </a:p>
          <a:p>
            <a:pPr marL="0" indent="0">
              <a:buNone/>
            </a:pPr>
            <a:endParaRPr lang="en-US" sz="2400" dirty="0" smtClean="0"/>
          </a:p>
        </p:txBody>
      </p:sp>
      <p:sp>
        <p:nvSpPr>
          <p:cNvPr id="2" name="TextBox 1"/>
          <p:cNvSpPr txBox="1"/>
          <p:nvPr/>
        </p:nvSpPr>
        <p:spPr>
          <a:xfrm>
            <a:off x="4152452" y="6361362"/>
            <a:ext cx="301686" cy="369332"/>
          </a:xfrm>
          <a:prstGeom prst="rect">
            <a:avLst/>
          </a:prstGeom>
          <a:noFill/>
        </p:spPr>
        <p:txBody>
          <a:bodyPr wrap="none" rtlCol="0">
            <a:spAutoFit/>
          </a:bodyPr>
          <a:lstStyle/>
          <a:p>
            <a:r>
              <a:rPr lang="en-US" dirty="0"/>
              <a:t>4</a:t>
            </a:r>
          </a:p>
        </p:txBody>
      </p:sp>
    </p:spTree>
    <p:extLst>
      <p:ext uri="{BB962C8B-B14F-4D97-AF65-F5344CB8AC3E}">
        <p14:creationId xmlns:p14="http://schemas.microsoft.com/office/powerpoint/2010/main" val="1338068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34"/>
          <p:cNvSpPr txBox="1">
            <a:spLocks/>
          </p:cNvSpPr>
          <p:nvPr/>
        </p:nvSpPr>
        <p:spPr>
          <a:xfrm>
            <a:off x="0" y="-224159"/>
            <a:ext cx="9017313" cy="8420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kern="1200">
                <a:solidFill>
                  <a:schemeClr val="accent6">
                    <a:lumMod val="75000"/>
                  </a:schemeClr>
                </a:solidFill>
                <a:latin typeface="Arial"/>
                <a:ea typeface="+mj-ea"/>
                <a:cs typeface="+mj-cs"/>
              </a:defRPr>
            </a:lvl1pPr>
          </a:lstStyle>
          <a:p>
            <a:r>
              <a:rPr lang="en-US" dirty="0" err="1" smtClean="0"/>
              <a:t>MxPA</a:t>
            </a:r>
            <a:r>
              <a:rPr lang="en-US" dirty="0" smtClean="0"/>
              <a:t> Overview</a:t>
            </a:r>
            <a:endParaRPr lang="en-US" dirty="0"/>
          </a:p>
        </p:txBody>
      </p:sp>
      <p:grpSp>
        <p:nvGrpSpPr>
          <p:cNvPr id="5" name="Group 4"/>
          <p:cNvGrpSpPr/>
          <p:nvPr/>
        </p:nvGrpSpPr>
        <p:grpSpPr>
          <a:xfrm>
            <a:off x="310020" y="446494"/>
            <a:ext cx="3317256" cy="2920748"/>
            <a:chOff x="609600" y="1093810"/>
            <a:chExt cx="3015687" cy="2577131"/>
          </a:xfrm>
        </p:grpSpPr>
        <p:grpSp>
          <p:nvGrpSpPr>
            <p:cNvPr id="6" name="Group 5"/>
            <p:cNvGrpSpPr>
              <a:grpSpLocks noChangeAspect="1"/>
            </p:cNvGrpSpPr>
            <p:nvPr/>
          </p:nvGrpSpPr>
          <p:grpSpPr>
            <a:xfrm>
              <a:off x="609600" y="1474995"/>
              <a:ext cx="3015687" cy="2195946"/>
              <a:chOff x="3597869" y="1962455"/>
              <a:chExt cx="4308124" cy="3137066"/>
            </a:xfrm>
          </p:grpSpPr>
          <p:sp>
            <p:nvSpPr>
              <p:cNvPr id="8" name="Oval 5"/>
              <p:cNvSpPr/>
              <p:nvPr/>
            </p:nvSpPr>
            <p:spPr>
              <a:xfrm>
                <a:off x="3597869" y="230823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9" name="Oval 8"/>
              <p:cNvSpPr/>
              <p:nvPr/>
            </p:nvSpPr>
            <p:spPr>
              <a:xfrm>
                <a:off x="3901358" y="230823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0" name="Oval 9"/>
              <p:cNvSpPr/>
              <p:nvPr/>
            </p:nvSpPr>
            <p:spPr>
              <a:xfrm>
                <a:off x="4538026" y="230823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11" name="Straight Arrow Connector 10"/>
              <p:cNvCxnSpPr>
                <a:stCxn id="242" idx="4"/>
                <a:endCxn id="8" idx="0"/>
              </p:cNvCxnSpPr>
              <p:nvPr/>
            </p:nvCxnSpPr>
            <p:spPr>
              <a:xfrm>
                <a:off x="3706726" y="2173765"/>
                <a:ext cx="0" cy="13447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243" idx="4"/>
                <a:endCxn id="9" idx="0"/>
              </p:cNvCxnSpPr>
              <p:nvPr/>
            </p:nvCxnSpPr>
            <p:spPr>
              <a:xfrm>
                <a:off x="4010215" y="2173765"/>
                <a:ext cx="0" cy="13447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244" idx="4"/>
                <a:endCxn id="10" idx="0"/>
              </p:cNvCxnSpPr>
              <p:nvPr/>
            </p:nvCxnSpPr>
            <p:spPr>
              <a:xfrm>
                <a:off x="4646883" y="2173765"/>
                <a:ext cx="0" cy="13447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 name="Oval 5"/>
              <p:cNvSpPr/>
              <p:nvPr/>
            </p:nvSpPr>
            <p:spPr>
              <a:xfrm>
                <a:off x="3597869" y="307474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5" name="Oval 14"/>
              <p:cNvSpPr/>
              <p:nvPr/>
            </p:nvSpPr>
            <p:spPr>
              <a:xfrm>
                <a:off x="3901358" y="307474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6" name="Oval 15"/>
              <p:cNvSpPr/>
              <p:nvPr/>
            </p:nvSpPr>
            <p:spPr>
              <a:xfrm>
                <a:off x="4538026" y="307474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17" name="Straight Arrow Connector 16"/>
              <p:cNvCxnSpPr/>
              <p:nvPr/>
            </p:nvCxnSpPr>
            <p:spPr>
              <a:xfrm>
                <a:off x="3716619" y="250995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4020108" y="250995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4656776" y="250995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3716615" y="2942185"/>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4020104" y="2942185"/>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4656773" y="2942185"/>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3" name="Oval 22"/>
              <p:cNvSpPr/>
              <p:nvPr/>
            </p:nvSpPr>
            <p:spPr>
              <a:xfrm rot="5400000">
                <a:off x="3687808" y="267045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4" name="Oval 23"/>
              <p:cNvSpPr/>
              <p:nvPr/>
            </p:nvSpPr>
            <p:spPr>
              <a:xfrm rot="5400000">
                <a:off x="3687808" y="2761707"/>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5" name="Oval 24"/>
              <p:cNvSpPr/>
              <p:nvPr/>
            </p:nvSpPr>
            <p:spPr>
              <a:xfrm rot="5400000">
                <a:off x="3687808" y="2852956"/>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6" name="Oval 25"/>
              <p:cNvSpPr/>
              <p:nvPr/>
            </p:nvSpPr>
            <p:spPr>
              <a:xfrm rot="5400000">
                <a:off x="3991296" y="267045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7" name="Oval 26"/>
              <p:cNvSpPr/>
              <p:nvPr/>
            </p:nvSpPr>
            <p:spPr>
              <a:xfrm rot="5400000">
                <a:off x="3991296" y="2761707"/>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8" name="Oval 27"/>
              <p:cNvSpPr/>
              <p:nvPr/>
            </p:nvSpPr>
            <p:spPr>
              <a:xfrm rot="5400000">
                <a:off x="3991296" y="2852956"/>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9" name="Oval 28"/>
              <p:cNvSpPr/>
              <p:nvPr/>
            </p:nvSpPr>
            <p:spPr>
              <a:xfrm rot="5400000">
                <a:off x="4627965" y="267045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30" name="Oval 29"/>
              <p:cNvSpPr/>
              <p:nvPr/>
            </p:nvSpPr>
            <p:spPr>
              <a:xfrm rot="5400000">
                <a:off x="4627965" y="2761707"/>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31" name="Oval 30"/>
              <p:cNvSpPr/>
              <p:nvPr/>
            </p:nvSpPr>
            <p:spPr>
              <a:xfrm rot="5400000">
                <a:off x="4627965" y="2852956"/>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32" name="Oval 5"/>
              <p:cNvSpPr/>
              <p:nvPr/>
            </p:nvSpPr>
            <p:spPr>
              <a:xfrm>
                <a:off x="4067948" y="3420530"/>
                <a:ext cx="217714" cy="211310"/>
              </a:xfrm>
              <a:prstGeom prst="ellipse">
                <a:avLst/>
              </a:prstGeom>
              <a:solidFill>
                <a:schemeClr val="bg1">
                  <a:lumMod val="50000"/>
                </a:schemeClr>
              </a:solid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prstClr val="white"/>
                  </a:solidFill>
                </a:endParaRPr>
              </a:p>
            </p:txBody>
          </p:sp>
          <p:cxnSp>
            <p:nvCxnSpPr>
              <p:cNvPr id="33" name="Straight Arrow Connector 32"/>
              <p:cNvCxnSpPr>
                <a:stCxn id="14" idx="4"/>
                <a:endCxn id="32" idx="0"/>
              </p:cNvCxnSpPr>
              <p:nvPr/>
            </p:nvCxnSpPr>
            <p:spPr>
              <a:xfrm>
                <a:off x="3706726" y="3286059"/>
                <a:ext cx="470079" cy="134471"/>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5" idx="4"/>
                <a:endCxn id="32" idx="0"/>
              </p:cNvCxnSpPr>
              <p:nvPr/>
            </p:nvCxnSpPr>
            <p:spPr>
              <a:xfrm>
                <a:off x="4010215" y="3286059"/>
                <a:ext cx="166590" cy="134471"/>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16" idx="4"/>
                <a:endCxn id="32" idx="0"/>
              </p:cNvCxnSpPr>
              <p:nvPr/>
            </p:nvCxnSpPr>
            <p:spPr>
              <a:xfrm flipH="1">
                <a:off x="4176805" y="3286059"/>
                <a:ext cx="470078" cy="134471"/>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Oval 35"/>
              <p:cNvSpPr/>
              <p:nvPr/>
            </p:nvSpPr>
            <p:spPr>
              <a:xfrm>
                <a:off x="4204847" y="238506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37" name="Oval 36"/>
              <p:cNvSpPr/>
              <p:nvPr/>
            </p:nvSpPr>
            <p:spPr>
              <a:xfrm>
                <a:off x="4298861" y="238506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38" name="Oval 37"/>
              <p:cNvSpPr/>
              <p:nvPr/>
            </p:nvSpPr>
            <p:spPr>
              <a:xfrm>
                <a:off x="4392875" y="238506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39" name="Oval 38"/>
              <p:cNvSpPr/>
              <p:nvPr/>
            </p:nvSpPr>
            <p:spPr>
              <a:xfrm>
                <a:off x="4204847"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40" name="Oval 39"/>
              <p:cNvSpPr/>
              <p:nvPr/>
            </p:nvSpPr>
            <p:spPr>
              <a:xfrm>
                <a:off x="4298861"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41" name="Oval 40"/>
              <p:cNvSpPr/>
              <p:nvPr/>
            </p:nvSpPr>
            <p:spPr>
              <a:xfrm>
                <a:off x="4392875"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42" name="Oval 5"/>
              <p:cNvSpPr/>
              <p:nvPr/>
            </p:nvSpPr>
            <p:spPr>
              <a:xfrm>
                <a:off x="3607762" y="3775920"/>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43" name="Oval 42"/>
              <p:cNvSpPr/>
              <p:nvPr/>
            </p:nvSpPr>
            <p:spPr>
              <a:xfrm>
                <a:off x="3911251" y="3775920"/>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44" name="Oval 43"/>
              <p:cNvSpPr/>
              <p:nvPr/>
            </p:nvSpPr>
            <p:spPr>
              <a:xfrm>
                <a:off x="4547919" y="3775920"/>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45" name="Oval 5"/>
              <p:cNvSpPr/>
              <p:nvPr/>
            </p:nvSpPr>
            <p:spPr>
              <a:xfrm>
                <a:off x="3607762" y="412170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46" name="Oval 45"/>
              <p:cNvSpPr/>
              <p:nvPr/>
            </p:nvSpPr>
            <p:spPr>
              <a:xfrm>
                <a:off x="3911251" y="412170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47" name="Oval 46"/>
              <p:cNvSpPr/>
              <p:nvPr/>
            </p:nvSpPr>
            <p:spPr>
              <a:xfrm>
                <a:off x="4547919" y="412170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48" name="Straight Arrow Connector 47"/>
              <p:cNvCxnSpPr>
                <a:stCxn id="42" idx="4"/>
                <a:endCxn id="45" idx="0"/>
              </p:cNvCxnSpPr>
              <p:nvPr/>
            </p:nvCxnSpPr>
            <p:spPr>
              <a:xfrm>
                <a:off x="3716619" y="398723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stCxn id="43" idx="4"/>
                <a:endCxn id="46" idx="0"/>
              </p:cNvCxnSpPr>
              <p:nvPr/>
            </p:nvCxnSpPr>
            <p:spPr>
              <a:xfrm>
                <a:off x="4020108" y="398723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stCxn id="44" idx="4"/>
                <a:endCxn id="47" idx="0"/>
              </p:cNvCxnSpPr>
              <p:nvPr/>
            </p:nvCxnSpPr>
            <p:spPr>
              <a:xfrm>
                <a:off x="4656776" y="398723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1" name="Oval 5"/>
              <p:cNvSpPr/>
              <p:nvPr/>
            </p:nvSpPr>
            <p:spPr>
              <a:xfrm>
                <a:off x="3607762" y="488821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52" name="Oval 51"/>
              <p:cNvSpPr/>
              <p:nvPr/>
            </p:nvSpPr>
            <p:spPr>
              <a:xfrm>
                <a:off x="3911251" y="488821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53" name="Oval 52"/>
              <p:cNvSpPr/>
              <p:nvPr/>
            </p:nvSpPr>
            <p:spPr>
              <a:xfrm>
                <a:off x="4547919" y="488821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54" name="Straight Arrow Connector 53"/>
              <p:cNvCxnSpPr/>
              <p:nvPr/>
            </p:nvCxnSpPr>
            <p:spPr>
              <a:xfrm>
                <a:off x="3726512" y="4323412"/>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4030001" y="4323412"/>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a:off x="4666669" y="4323412"/>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a:off x="3726508" y="4755647"/>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a:off x="4029997" y="4755647"/>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a:off x="4666665" y="4755647"/>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0" name="Oval 59"/>
              <p:cNvSpPr/>
              <p:nvPr/>
            </p:nvSpPr>
            <p:spPr>
              <a:xfrm rot="5400000">
                <a:off x="3697701" y="4483920"/>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61" name="Oval 60"/>
              <p:cNvSpPr/>
              <p:nvPr/>
            </p:nvSpPr>
            <p:spPr>
              <a:xfrm rot="5400000">
                <a:off x="3697701" y="4575169"/>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62" name="Oval 61"/>
              <p:cNvSpPr/>
              <p:nvPr/>
            </p:nvSpPr>
            <p:spPr>
              <a:xfrm rot="5400000">
                <a:off x="3697701" y="466641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63" name="Oval 62"/>
              <p:cNvSpPr/>
              <p:nvPr/>
            </p:nvSpPr>
            <p:spPr>
              <a:xfrm rot="5400000">
                <a:off x="4001189" y="4483920"/>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64" name="Oval 63"/>
              <p:cNvSpPr/>
              <p:nvPr/>
            </p:nvSpPr>
            <p:spPr>
              <a:xfrm rot="5400000">
                <a:off x="4001189" y="4575169"/>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65" name="Oval 64"/>
              <p:cNvSpPr/>
              <p:nvPr/>
            </p:nvSpPr>
            <p:spPr>
              <a:xfrm rot="5400000">
                <a:off x="4001189" y="466641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66" name="Oval 65"/>
              <p:cNvSpPr/>
              <p:nvPr/>
            </p:nvSpPr>
            <p:spPr>
              <a:xfrm rot="5400000">
                <a:off x="4637858" y="4483920"/>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67" name="Oval 66"/>
              <p:cNvSpPr/>
              <p:nvPr/>
            </p:nvSpPr>
            <p:spPr>
              <a:xfrm rot="5400000">
                <a:off x="4637858" y="4575169"/>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68" name="Oval 67"/>
              <p:cNvSpPr/>
              <p:nvPr/>
            </p:nvSpPr>
            <p:spPr>
              <a:xfrm rot="5400000">
                <a:off x="4637858" y="466641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cxnSp>
            <p:nvCxnSpPr>
              <p:cNvPr id="69" name="Straight Arrow Connector 68"/>
              <p:cNvCxnSpPr>
                <a:stCxn id="32" idx="4"/>
                <a:endCxn id="44" idx="0"/>
              </p:cNvCxnSpPr>
              <p:nvPr/>
            </p:nvCxnSpPr>
            <p:spPr>
              <a:xfrm>
                <a:off x="4176805" y="3631840"/>
                <a:ext cx="479971" cy="144079"/>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a:stCxn id="32" idx="4"/>
                <a:endCxn id="42" idx="0"/>
              </p:cNvCxnSpPr>
              <p:nvPr/>
            </p:nvCxnSpPr>
            <p:spPr>
              <a:xfrm flipH="1">
                <a:off x="3716619" y="3631840"/>
                <a:ext cx="460186" cy="144079"/>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32" idx="4"/>
                <a:endCxn id="43" idx="0"/>
              </p:cNvCxnSpPr>
              <p:nvPr/>
            </p:nvCxnSpPr>
            <p:spPr>
              <a:xfrm flipH="1">
                <a:off x="4020108" y="3631840"/>
                <a:ext cx="156697" cy="144079"/>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72" name="Oval 71"/>
              <p:cNvSpPr/>
              <p:nvPr/>
            </p:nvSpPr>
            <p:spPr>
              <a:xfrm>
                <a:off x="4214740"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73" name="Oval 72"/>
              <p:cNvSpPr/>
              <p:nvPr/>
            </p:nvSpPr>
            <p:spPr>
              <a:xfrm>
                <a:off x="4308754"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74" name="Oval 73"/>
              <p:cNvSpPr/>
              <p:nvPr/>
            </p:nvSpPr>
            <p:spPr>
              <a:xfrm>
                <a:off x="4402768"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75" name="Oval 74"/>
              <p:cNvSpPr/>
              <p:nvPr/>
            </p:nvSpPr>
            <p:spPr>
              <a:xfrm>
                <a:off x="4214740"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76" name="Oval 75"/>
              <p:cNvSpPr/>
              <p:nvPr/>
            </p:nvSpPr>
            <p:spPr>
              <a:xfrm>
                <a:off x="4308754"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77" name="Oval 76"/>
              <p:cNvSpPr/>
              <p:nvPr/>
            </p:nvSpPr>
            <p:spPr>
              <a:xfrm>
                <a:off x="4402768"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78" name="Oval 77"/>
              <p:cNvSpPr/>
              <p:nvPr/>
            </p:nvSpPr>
            <p:spPr>
              <a:xfrm>
                <a:off x="4214740"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79" name="Oval 78"/>
              <p:cNvSpPr/>
              <p:nvPr/>
            </p:nvSpPr>
            <p:spPr>
              <a:xfrm>
                <a:off x="4308754"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80" name="Oval 79"/>
              <p:cNvSpPr/>
              <p:nvPr/>
            </p:nvSpPr>
            <p:spPr>
              <a:xfrm>
                <a:off x="4402768"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81" name="Oval 80"/>
              <p:cNvSpPr/>
              <p:nvPr/>
            </p:nvSpPr>
            <p:spPr>
              <a:xfrm>
                <a:off x="5053706" y="230823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82" name="Oval 81"/>
              <p:cNvSpPr/>
              <p:nvPr/>
            </p:nvSpPr>
            <p:spPr>
              <a:xfrm>
                <a:off x="5357195" y="230823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83" name="Oval 82"/>
              <p:cNvSpPr/>
              <p:nvPr/>
            </p:nvSpPr>
            <p:spPr>
              <a:xfrm>
                <a:off x="5993863" y="230823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84" name="Oval 83"/>
              <p:cNvSpPr/>
              <p:nvPr/>
            </p:nvSpPr>
            <p:spPr>
              <a:xfrm>
                <a:off x="6738229" y="230823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85" name="Oval 84"/>
              <p:cNvSpPr/>
              <p:nvPr/>
            </p:nvSpPr>
            <p:spPr>
              <a:xfrm>
                <a:off x="7041718" y="230823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86" name="Oval 85"/>
              <p:cNvSpPr/>
              <p:nvPr/>
            </p:nvSpPr>
            <p:spPr>
              <a:xfrm>
                <a:off x="7678386" y="230823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87" name="Straight Arrow Connector 86"/>
              <p:cNvCxnSpPr>
                <a:stCxn id="248" idx="4"/>
                <a:endCxn id="81" idx="0"/>
              </p:cNvCxnSpPr>
              <p:nvPr/>
            </p:nvCxnSpPr>
            <p:spPr>
              <a:xfrm>
                <a:off x="5162563" y="2173765"/>
                <a:ext cx="0" cy="13447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a:stCxn id="249" idx="4"/>
                <a:endCxn id="82" idx="0"/>
              </p:cNvCxnSpPr>
              <p:nvPr/>
            </p:nvCxnSpPr>
            <p:spPr>
              <a:xfrm>
                <a:off x="5466052" y="2173765"/>
                <a:ext cx="0" cy="13447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a:stCxn id="250" idx="4"/>
                <a:endCxn id="83" idx="0"/>
              </p:cNvCxnSpPr>
              <p:nvPr/>
            </p:nvCxnSpPr>
            <p:spPr>
              <a:xfrm>
                <a:off x="6102720" y="2173765"/>
                <a:ext cx="0" cy="13447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0" name="Straight Arrow Connector 89"/>
              <p:cNvCxnSpPr>
                <a:stCxn id="254" idx="4"/>
                <a:endCxn id="84" idx="0"/>
              </p:cNvCxnSpPr>
              <p:nvPr/>
            </p:nvCxnSpPr>
            <p:spPr>
              <a:xfrm>
                <a:off x="6847086" y="2173765"/>
                <a:ext cx="0" cy="13447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a:stCxn id="255" idx="4"/>
                <a:endCxn id="85" idx="0"/>
              </p:cNvCxnSpPr>
              <p:nvPr/>
            </p:nvCxnSpPr>
            <p:spPr>
              <a:xfrm>
                <a:off x="7150575" y="2173765"/>
                <a:ext cx="0" cy="13447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a:stCxn id="256" idx="4"/>
                <a:endCxn id="86" idx="0"/>
              </p:cNvCxnSpPr>
              <p:nvPr/>
            </p:nvCxnSpPr>
            <p:spPr>
              <a:xfrm>
                <a:off x="7787243" y="2173765"/>
                <a:ext cx="0" cy="134474"/>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3" name="Oval 92"/>
              <p:cNvSpPr/>
              <p:nvPr/>
            </p:nvSpPr>
            <p:spPr>
              <a:xfrm>
                <a:off x="5053706" y="307474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94" name="Oval 93"/>
              <p:cNvSpPr/>
              <p:nvPr/>
            </p:nvSpPr>
            <p:spPr>
              <a:xfrm>
                <a:off x="5357195" y="307474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95" name="Oval 94"/>
              <p:cNvSpPr/>
              <p:nvPr/>
            </p:nvSpPr>
            <p:spPr>
              <a:xfrm>
                <a:off x="5993863" y="307474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96" name="Oval 95"/>
              <p:cNvSpPr/>
              <p:nvPr/>
            </p:nvSpPr>
            <p:spPr>
              <a:xfrm>
                <a:off x="6738229" y="307474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97" name="Oval 96"/>
              <p:cNvSpPr/>
              <p:nvPr/>
            </p:nvSpPr>
            <p:spPr>
              <a:xfrm>
                <a:off x="7041718" y="307474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98" name="Oval 97"/>
              <p:cNvSpPr/>
              <p:nvPr/>
            </p:nvSpPr>
            <p:spPr>
              <a:xfrm>
                <a:off x="7678386" y="3074749"/>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99" name="Straight Arrow Connector 98"/>
              <p:cNvCxnSpPr/>
              <p:nvPr/>
            </p:nvCxnSpPr>
            <p:spPr>
              <a:xfrm>
                <a:off x="5172456" y="250995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0" name="Straight Arrow Connector 99"/>
              <p:cNvCxnSpPr/>
              <p:nvPr/>
            </p:nvCxnSpPr>
            <p:spPr>
              <a:xfrm>
                <a:off x="5475946" y="250995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1" name="Straight Arrow Connector 100"/>
              <p:cNvCxnSpPr/>
              <p:nvPr/>
            </p:nvCxnSpPr>
            <p:spPr>
              <a:xfrm>
                <a:off x="6112614" y="250995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2" name="Straight Arrow Connector 101"/>
              <p:cNvCxnSpPr/>
              <p:nvPr/>
            </p:nvCxnSpPr>
            <p:spPr>
              <a:xfrm>
                <a:off x="6856979" y="250995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3" name="Straight Arrow Connector 102"/>
              <p:cNvCxnSpPr/>
              <p:nvPr/>
            </p:nvCxnSpPr>
            <p:spPr>
              <a:xfrm>
                <a:off x="7160468" y="250995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4" name="Straight Arrow Connector 103"/>
              <p:cNvCxnSpPr/>
              <p:nvPr/>
            </p:nvCxnSpPr>
            <p:spPr>
              <a:xfrm>
                <a:off x="7797137" y="250995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5" name="Straight Arrow Connector 104"/>
              <p:cNvCxnSpPr/>
              <p:nvPr/>
            </p:nvCxnSpPr>
            <p:spPr>
              <a:xfrm>
                <a:off x="5172453" y="2942185"/>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6" name="Straight Arrow Connector 105"/>
              <p:cNvCxnSpPr/>
              <p:nvPr/>
            </p:nvCxnSpPr>
            <p:spPr>
              <a:xfrm>
                <a:off x="5475942" y="2942185"/>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p:nvPr/>
            </p:nvCxnSpPr>
            <p:spPr>
              <a:xfrm>
                <a:off x="6112610" y="2942185"/>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8" name="Straight Arrow Connector 107"/>
              <p:cNvCxnSpPr/>
              <p:nvPr/>
            </p:nvCxnSpPr>
            <p:spPr>
              <a:xfrm>
                <a:off x="6856976" y="2942185"/>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9" name="Straight Arrow Connector 108"/>
              <p:cNvCxnSpPr/>
              <p:nvPr/>
            </p:nvCxnSpPr>
            <p:spPr>
              <a:xfrm>
                <a:off x="7160465" y="2942185"/>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p:nvPr/>
            </p:nvCxnSpPr>
            <p:spPr>
              <a:xfrm>
                <a:off x="7797133" y="2942185"/>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1" name="Oval 110"/>
              <p:cNvSpPr/>
              <p:nvPr/>
            </p:nvSpPr>
            <p:spPr>
              <a:xfrm rot="5400000">
                <a:off x="5143638" y="2684865"/>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12" name="Oval 111"/>
              <p:cNvSpPr/>
              <p:nvPr/>
            </p:nvSpPr>
            <p:spPr>
              <a:xfrm rot="5400000">
                <a:off x="5143638" y="2776114"/>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13" name="Oval 112"/>
              <p:cNvSpPr/>
              <p:nvPr/>
            </p:nvSpPr>
            <p:spPr>
              <a:xfrm rot="5400000">
                <a:off x="5143638" y="2867363"/>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14" name="Oval 113"/>
              <p:cNvSpPr/>
              <p:nvPr/>
            </p:nvSpPr>
            <p:spPr>
              <a:xfrm rot="5400000">
                <a:off x="5447126" y="2684865"/>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15" name="Oval 114"/>
              <p:cNvSpPr/>
              <p:nvPr/>
            </p:nvSpPr>
            <p:spPr>
              <a:xfrm rot="5400000">
                <a:off x="5447126" y="2776114"/>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16" name="Oval 115"/>
              <p:cNvSpPr/>
              <p:nvPr/>
            </p:nvSpPr>
            <p:spPr>
              <a:xfrm rot="5400000">
                <a:off x="5447126" y="2867363"/>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17" name="Oval 116"/>
              <p:cNvSpPr/>
              <p:nvPr/>
            </p:nvSpPr>
            <p:spPr>
              <a:xfrm rot="5400000">
                <a:off x="6083796" y="2684865"/>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18" name="Oval 117"/>
              <p:cNvSpPr/>
              <p:nvPr/>
            </p:nvSpPr>
            <p:spPr>
              <a:xfrm rot="5400000">
                <a:off x="6083796" y="2776114"/>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19" name="Oval 118"/>
              <p:cNvSpPr/>
              <p:nvPr/>
            </p:nvSpPr>
            <p:spPr>
              <a:xfrm rot="5400000">
                <a:off x="6083796" y="2867363"/>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0" name="Oval 119"/>
              <p:cNvSpPr/>
              <p:nvPr/>
            </p:nvSpPr>
            <p:spPr>
              <a:xfrm rot="5400000">
                <a:off x="6828161" y="267045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1" name="Oval 120"/>
              <p:cNvSpPr/>
              <p:nvPr/>
            </p:nvSpPr>
            <p:spPr>
              <a:xfrm rot="5400000">
                <a:off x="6828161" y="2761707"/>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2" name="Oval 121"/>
              <p:cNvSpPr/>
              <p:nvPr/>
            </p:nvSpPr>
            <p:spPr>
              <a:xfrm rot="5400000">
                <a:off x="6828161" y="2852956"/>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3" name="Oval 122"/>
              <p:cNvSpPr/>
              <p:nvPr/>
            </p:nvSpPr>
            <p:spPr>
              <a:xfrm rot="5400000">
                <a:off x="7131649" y="267045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4" name="Oval 123"/>
              <p:cNvSpPr/>
              <p:nvPr/>
            </p:nvSpPr>
            <p:spPr>
              <a:xfrm rot="5400000">
                <a:off x="7131649" y="2761707"/>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5" name="Oval 124"/>
              <p:cNvSpPr/>
              <p:nvPr/>
            </p:nvSpPr>
            <p:spPr>
              <a:xfrm rot="5400000">
                <a:off x="7131649" y="2852956"/>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6" name="Oval 125"/>
              <p:cNvSpPr/>
              <p:nvPr/>
            </p:nvSpPr>
            <p:spPr>
              <a:xfrm rot="5400000">
                <a:off x="7768318" y="267045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7" name="Oval 126"/>
              <p:cNvSpPr/>
              <p:nvPr/>
            </p:nvSpPr>
            <p:spPr>
              <a:xfrm rot="5400000">
                <a:off x="7768318" y="2761707"/>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8" name="Oval 127"/>
              <p:cNvSpPr/>
              <p:nvPr/>
            </p:nvSpPr>
            <p:spPr>
              <a:xfrm rot="5400000">
                <a:off x="7768318" y="2852956"/>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9" name="Oval 5"/>
              <p:cNvSpPr/>
              <p:nvPr/>
            </p:nvSpPr>
            <p:spPr>
              <a:xfrm>
                <a:off x="5532035" y="3420529"/>
                <a:ext cx="217714" cy="211310"/>
              </a:xfrm>
              <a:prstGeom prst="ellipse">
                <a:avLst/>
              </a:prstGeom>
              <a:solidFill>
                <a:schemeClr val="bg1">
                  <a:lumMod val="5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130" name="Straight Arrow Connector 129"/>
              <p:cNvCxnSpPr>
                <a:endCxn id="129" idx="0"/>
              </p:cNvCxnSpPr>
              <p:nvPr/>
            </p:nvCxnSpPr>
            <p:spPr>
              <a:xfrm>
                <a:off x="5170813" y="3286059"/>
                <a:ext cx="470079" cy="134471"/>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1" name="Straight Arrow Connector 130"/>
              <p:cNvCxnSpPr>
                <a:endCxn id="129" idx="0"/>
              </p:cNvCxnSpPr>
              <p:nvPr/>
            </p:nvCxnSpPr>
            <p:spPr>
              <a:xfrm>
                <a:off x="5474302" y="3286059"/>
                <a:ext cx="166590" cy="134471"/>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2" name="Straight Arrow Connector 131"/>
              <p:cNvCxnSpPr>
                <a:endCxn id="129" idx="0"/>
              </p:cNvCxnSpPr>
              <p:nvPr/>
            </p:nvCxnSpPr>
            <p:spPr>
              <a:xfrm flipH="1">
                <a:off x="5640892" y="3286059"/>
                <a:ext cx="470078" cy="134471"/>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33" name="Oval 5"/>
              <p:cNvSpPr/>
              <p:nvPr/>
            </p:nvSpPr>
            <p:spPr>
              <a:xfrm>
                <a:off x="7200048" y="3420528"/>
                <a:ext cx="217714" cy="211310"/>
              </a:xfrm>
              <a:prstGeom prst="ellipse">
                <a:avLst/>
              </a:prstGeom>
              <a:solidFill>
                <a:schemeClr val="bg1">
                  <a:lumMod val="5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134" name="Straight Arrow Connector 133"/>
              <p:cNvCxnSpPr>
                <a:endCxn id="133" idx="0"/>
              </p:cNvCxnSpPr>
              <p:nvPr/>
            </p:nvCxnSpPr>
            <p:spPr>
              <a:xfrm>
                <a:off x="6838827" y="3286058"/>
                <a:ext cx="470079" cy="134471"/>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5" name="Straight Arrow Connector 134"/>
              <p:cNvCxnSpPr>
                <a:endCxn id="133" idx="0"/>
              </p:cNvCxnSpPr>
              <p:nvPr/>
            </p:nvCxnSpPr>
            <p:spPr>
              <a:xfrm>
                <a:off x="7142316" y="3286058"/>
                <a:ext cx="166590" cy="134471"/>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6" name="Straight Arrow Connector 135"/>
              <p:cNvCxnSpPr>
                <a:endCxn id="133" idx="0"/>
              </p:cNvCxnSpPr>
              <p:nvPr/>
            </p:nvCxnSpPr>
            <p:spPr>
              <a:xfrm flipH="1">
                <a:off x="7308906" y="3286058"/>
                <a:ext cx="470078" cy="134471"/>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37" name="Oval 136"/>
              <p:cNvSpPr/>
              <p:nvPr/>
            </p:nvSpPr>
            <p:spPr>
              <a:xfrm>
                <a:off x="5063599" y="3775920"/>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38" name="Oval 137"/>
              <p:cNvSpPr/>
              <p:nvPr/>
            </p:nvSpPr>
            <p:spPr>
              <a:xfrm>
                <a:off x="5367088" y="3775920"/>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39" name="Oval 138"/>
              <p:cNvSpPr/>
              <p:nvPr/>
            </p:nvSpPr>
            <p:spPr>
              <a:xfrm>
                <a:off x="6003756" y="3775920"/>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40" name="Oval 139"/>
              <p:cNvSpPr/>
              <p:nvPr/>
            </p:nvSpPr>
            <p:spPr>
              <a:xfrm>
                <a:off x="6748122" y="3775920"/>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41" name="Oval 140"/>
              <p:cNvSpPr/>
              <p:nvPr/>
            </p:nvSpPr>
            <p:spPr>
              <a:xfrm>
                <a:off x="7051611" y="3775920"/>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42" name="Oval 141"/>
              <p:cNvSpPr/>
              <p:nvPr/>
            </p:nvSpPr>
            <p:spPr>
              <a:xfrm>
                <a:off x="7688279" y="3775920"/>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43" name="Oval 142"/>
              <p:cNvSpPr/>
              <p:nvPr/>
            </p:nvSpPr>
            <p:spPr>
              <a:xfrm>
                <a:off x="5063599" y="412170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44" name="Oval 143"/>
              <p:cNvSpPr/>
              <p:nvPr/>
            </p:nvSpPr>
            <p:spPr>
              <a:xfrm>
                <a:off x="5367088" y="412170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45" name="Oval 144"/>
              <p:cNvSpPr/>
              <p:nvPr/>
            </p:nvSpPr>
            <p:spPr>
              <a:xfrm>
                <a:off x="6003756" y="412170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46" name="Oval 145"/>
              <p:cNvSpPr/>
              <p:nvPr/>
            </p:nvSpPr>
            <p:spPr>
              <a:xfrm>
                <a:off x="6748122" y="412170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47" name="Oval 146"/>
              <p:cNvSpPr/>
              <p:nvPr/>
            </p:nvSpPr>
            <p:spPr>
              <a:xfrm>
                <a:off x="7051611" y="412170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48" name="Oval 147"/>
              <p:cNvSpPr/>
              <p:nvPr/>
            </p:nvSpPr>
            <p:spPr>
              <a:xfrm>
                <a:off x="7688279" y="412170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149" name="Straight Arrow Connector 148"/>
              <p:cNvCxnSpPr>
                <a:stCxn id="137" idx="4"/>
                <a:endCxn id="143" idx="0"/>
              </p:cNvCxnSpPr>
              <p:nvPr/>
            </p:nvCxnSpPr>
            <p:spPr>
              <a:xfrm>
                <a:off x="5172456" y="398723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a:stCxn id="138" idx="4"/>
                <a:endCxn id="144" idx="0"/>
              </p:cNvCxnSpPr>
              <p:nvPr/>
            </p:nvCxnSpPr>
            <p:spPr>
              <a:xfrm>
                <a:off x="5475946" y="398723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1" name="Straight Arrow Connector 150"/>
              <p:cNvCxnSpPr>
                <a:stCxn id="139" idx="4"/>
                <a:endCxn id="145" idx="0"/>
              </p:cNvCxnSpPr>
              <p:nvPr/>
            </p:nvCxnSpPr>
            <p:spPr>
              <a:xfrm>
                <a:off x="6112614" y="398723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2" name="Straight Arrow Connector 151"/>
              <p:cNvCxnSpPr>
                <a:stCxn id="140" idx="4"/>
                <a:endCxn id="146" idx="0"/>
              </p:cNvCxnSpPr>
              <p:nvPr/>
            </p:nvCxnSpPr>
            <p:spPr>
              <a:xfrm>
                <a:off x="6856979" y="398723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3" name="Straight Arrow Connector 152"/>
              <p:cNvCxnSpPr>
                <a:stCxn id="141" idx="4"/>
                <a:endCxn id="147" idx="0"/>
              </p:cNvCxnSpPr>
              <p:nvPr/>
            </p:nvCxnSpPr>
            <p:spPr>
              <a:xfrm>
                <a:off x="7160468" y="398723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4" name="Straight Arrow Connector 153"/>
              <p:cNvCxnSpPr>
                <a:stCxn id="142" idx="4"/>
                <a:endCxn id="148" idx="0"/>
              </p:cNvCxnSpPr>
              <p:nvPr/>
            </p:nvCxnSpPr>
            <p:spPr>
              <a:xfrm>
                <a:off x="7797137" y="3987230"/>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55" name="Oval 154"/>
              <p:cNvSpPr/>
              <p:nvPr/>
            </p:nvSpPr>
            <p:spPr>
              <a:xfrm>
                <a:off x="5063599" y="488821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56" name="Oval 155"/>
              <p:cNvSpPr/>
              <p:nvPr/>
            </p:nvSpPr>
            <p:spPr>
              <a:xfrm>
                <a:off x="5367088" y="488821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57" name="Oval 156"/>
              <p:cNvSpPr/>
              <p:nvPr/>
            </p:nvSpPr>
            <p:spPr>
              <a:xfrm>
                <a:off x="6003756" y="488821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58" name="Oval 157"/>
              <p:cNvSpPr/>
              <p:nvPr/>
            </p:nvSpPr>
            <p:spPr>
              <a:xfrm>
                <a:off x="6748122" y="488821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59" name="Oval 158"/>
              <p:cNvSpPr/>
              <p:nvPr/>
            </p:nvSpPr>
            <p:spPr>
              <a:xfrm>
                <a:off x="7051611" y="488821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160" name="Oval 159"/>
              <p:cNvSpPr/>
              <p:nvPr/>
            </p:nvSpPr>
            <p:spPr>
              <a:xfrm>
                <a:off x="7688279" y="4888211"/>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cxnSp>
            <p:nvCxnSpPr>
              <p:cNvPr id="161" name="Straight Arrow Connector 160"/>
              <p:cNvCxnSpPr/>
              <p:nvPr/>
            </p:nvCxnSpPr>
            <p:spPr>
              <a:xfrm>
                <a:off x="5182349" y="4323412"/>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2" name="Straight Arrow Connector 161"/>
              <p:cNvCxnSpPr/>
              <p:nvPr/>
            </p:nvCxnSpPr>
            <p:spPr>
              <a:xfrm>
                <a:off x="5485838" y="4323412"/>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3" name="Straight Arrow Connector 162"/>
              <p:cNvCxnSpPr/>
              <p:nvPr/>
            </p:nvCxnSpPr>
            <p:spPr>
              <a:xfrm>
                <a:off x="6122506" y="4323412"/>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4" name="Straight Arrow Connector 163"/>
              <p:cNvCxnSpPr/>
              <p:nvPr/>
            </p:nvCxnSpPr>
            <p:spPr>
              <a:xfrm>
                <a:off x="6866872" y="4323412"/>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5" name="Straight Arrow Connector 164"/>
              <p:cNvCxnSpPr/>
              <p:nvPr/>
            </p:nvCxnSpPr>
            <p:spPr>
              <a:xfrm>
                <a:off x="7170361" y="4323412"/>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6" name="Straight Arrow Connector 165"/>
              <p:cNvCxnSpPr/>
              <p:nvPr/>
            </p:nvCxnSpPr>
            <p:spPr>
              <a:xfrm>
                <a:off x="7807029" y="4323412"/>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7" name="Straight Arrow Connector 166"/>
              <p:cNvCxnSpPr/>
              <p:nvPr/>
            </p:nvCxnSpPr>
            <p:spPr>
              <a:xfrm>
                <a:off x="5182345" y="4755647"/>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8" name="Straight Arrow Connector 167"/>
              <p:cNvCxnSpPr/>
              <p:nvPr/>
            </p:nvCxnSpPr>
            <p:spPr>
              <a:xfrm>
                <a:off x="5485835" y="4755647"/>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p:nvPr/>
            </p:nvCxnSpPr>
            <p:spPr>
              <a:xfrm>
                <a:off x="6122503" y="4755647"/>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0" name="Straight Arrow Connector 169"/>
              <p:cNvCxnSpPr/>
              <p:nvPr/>
            </p:nvCxnSpPr>
            <p:spPr>
              <a:xfrm>
                <a:off x="6866868" y="4755647"/>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1" name="Straight Arrow Connector 170"/>
              <p:cNvCxnSpPr/>
              <p:nvPr/>
            </p:nvCxnSpPr>
            <p:spPr>
              <a:xfrm>
                <a:off x="7170357" y="4755647"/>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2" name="Straight Arrow Connector 171"/>
              <p:cNvCxnSpPr/>
              <p:nvPr/>
            </p:nvCxnSpPr>
            <p:spPr>
              <a:xfrm>
                <a:off x="7807026" y="4755647"/>
                <a:ext cx="0" cy="134471"/>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3" name="Oval 172"/>
              <p:cNvSpPr/>
              <p:nvPr/>
            </p:nvSpPr>
            <p:spPr>
              <a:xfrm rot="5400000">
                <a:off x="5153531" y="4498327"/>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74" name="Oval 173"/>
              <p:cNvSpPr/>
              <p:nvPr/>
            </p:nvSpPr>
            <p:spPr>
              <a:xfrm rot="5400000">
                <a:off x="5153531" y="4589576"/>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75" name="Oval 174"/>
              <p:cNvSpPr/>
              <p:nvPr/>
            </p:nvSpPr>
            <p:spPr>
              <a:xfrm rot="5400000">
                <a:off x="5153531" y="4680825"/>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76" name="Oval 175"/>
              <p:cNvSpPr/>
              <p:nvPr/>
            </p:nvSpPr>
            <p:spPr>
              <a:xfrm rot="5400000">
                <a:off x="5457019" y="4498327"/>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77" name="Oval 176"/>
              <p:cNvSpPr/>
              <p:nvPr/>
            </p:nvSpPr>
            <p:spPr>
              <a:xfrm rot="5400000">
                <a:off x="5457019" y="4589576"/>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78" name="Oval 177"/>
              <p:cNvSpPr/>
              <p:nvPr/>
            </p:nvSpPr>
            <p:spPr>
              <a:xfrm rot="5400000">
                <a:off x="5457019" y="4680825"/>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79" name="Oval 178"/>
              <p:cNvSpPr/>
              <p:nvPr/>
            </p:nvSpPr>
            <p:spPr>
              <a:xfrm rot="5400000">
                <a:off x="6093688" y="4498327"/>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0" name="Oval 179"/>
              <p:cNvSpPr/>
              <p:nvPr/>
            </p:nvSpPr>
            <p:spPr>
              <a:xfrm rot="5400000">
                <a:off x="6093688" y="4589576"/>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1" name="Oval 180"/>
              <p:cNvSpPr/>
              <p:nvPr/>
            </p:nvSpPr>
            <p:spPr>
              <a:xfrm rot="5400000">
                <a:off x="6093688" y="4680825"/>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2" name="Oval 181"/>
              <p:cNvSpPr/>
              <p:nvPr/>
            </p:nvSpPr>
            <p:spPr>
              <a:xfrm rot="5400000">
                <a:off x="6838054" y="4483920"/>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3" name="Oval 182"/>
              <p:cNvSpPr/>
              <p:nvPr/>
            </p:nvSpPr>
            <p:spPr>
              <a:xfrm rot="5400000">
                <a:off x="6838054" y="4575169"/>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4" name="Oval 183"/>
              <p:cNvSpPr/>
              <p:nvPr/>
            </p:nvSpPr>
            <p:spPr>
              <a:xfrm rot="5400000">
                <a:off x="6838054" y="466641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5" name="Oval 184"/>
              <p:cNvSpPr/>
              <p:nvPr/>
            </p:nvSpPr>
            <p:spPr>
              <a:xfrm rot="5400000">
                <a:off x="7141542" y="4483920"/>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6" name="Oval 185"/>
              <p:cNvSpPr/>
              <p:nvPr/>
            </p:nvSpPr>
            <p:spPr>
              <a:xfrm rot="5400000">
                <a:off x="7141542" y="4575169"/>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7" name="Oval 186"/>
              <p:cNvSpPr/>
              <p:nvPr/>
            </p:nvSpPr>
            <p:spPr>
              <a:xfrm rot="5400000">
                <a:off x="7141542" y="466641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8" name="Oval 187"/>
              <p:cNvSpPr/>
              <p:nvPr/>
            </p:nvSpPr>
            <p:spPr>
              <a:xfrm rot="5400000">
                <a:off x="7778211" y="4483920"/>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89" name="Oval 188"/>
              <p:cNvSpPr/>
              <p:nvPr/>
            </p:nvSpPr>
            <p:spPr>
              <a:xfrm rot="5400000">
                <a:off x="7778211" y="4575169"/>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90" name="Oval 189"/>
              <p:cNvSpPr/>
              <p:nvPr/>
            </p:nvSpPr>
            <p:spPr>
              <a:xfrm rot="5400000">
                <a:off x="7778211" y="4666418"/>
                <a:ext cx="57630" cy="59376"/>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cxnSp>
            <p:nvCxnSpPr>
              <p:cNvPr id="191" name="Straight Arrow Connector 190"/>
              <p:cNvCxnSpPr/>
              <p:nvPr/>
            </p:nvCxnSpPr>
            <p:spPr>
              <a:xfrm>
                <a:off x="5640892" y="3631837"/>
                <a:ext cx="479971" cy="144079"/>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2" name="Straight Arrow Connector 191"/>
              <p:cNvCxnSpPr/>
              <p:nvPr/>
            </p:nvCxnSpPr>
            <p:spPr>
              <a:xfrm flipH="1">
                <a:off x="5180705" y="3631837"/>
                <a:ext cx="460186" cy="144079"/>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3" name="Straight Arrow Connector 192"/>
              <p:cNvCxnSpPr/>
              <p:nvPr/>
            </p:nvCxnSpPr>
            <p:spPr>
              <a:xfrm flipH="1">
                <a:off x="5484195" y="3631837"/>
                <a:ext cx="156697" cy="144079"/>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4" name="Straight Arrow Connector 193"/>
              <p:cNvCxnSpPr/>
              <p:nvPr/>
            </p:nvCxnSpPr>
            <p:spPr>
              <a:xfrm>
                <a:off x="7318806" y="3631840"/>
                <a:ext cx="479971" cy="144079"/>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5" name="Straight Arrow Connector 194"/>
              <p:cNvCxnSpPr/>
              <p:nvPr/>
            </p:nvCxnSpPr>
            <p:spPr>
              <a:xfrm flipH="1">
                <a:off x="6858619" y="3631840"/>
                <a:ext cx="460186" cy="144079"/>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6" name="Straight Arrow Connector 195"/>
              <p:cNvCxnSpPr/>
              <p:nvPr/>
            </p:nvCxnSpPr>
            <p:spPr>
              <a:xfrm flipH="1">
                <a:off x="7162108" y="3631840"/>
                <a:ext cx="156697" cy="144079"/>
              </a:xfrm>
              <a:prstGeom prst="straightConnector1">
                <a:avLst/>
              </a:prstGeom>
              <a:ln w="127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97" name="Oval 196"/>
              <p:cNvSpPr/>
              <p:nvPr/>
            </p:nvSpPr>
            <p:spPr>
              <a:xfrm>
                <a:off x="5660684" y="238506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98" name="Oval 197"/>
              <p:cNvSpPr/>
              <p:nvPr/>
            </p:nvSpPr>
            <p:spPr>
              <a:xfrm>
                <a:off x="5754698" y="238506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99" name="Oval 198"/>
              <p:cNvSpPr/>
              <p:nvPr/>
            </p:nvSpPr>
            <p:spPr>
              <a:xfrm>
                <a:off x="5848712" y="238506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0" name="Oval 199"/>
              <p:cNvSpPr/>
              <p:nvPr/>
            </p:nvSpPr>
            <p:spPr>
              <a:xfrm>
                <a:off x="5660684"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1" name="Oval 200"/>
              <p:cNvSpPr/>
              <p:nvPr/>
            </p:nvSpPr>
            <p:spPr>
              <a:xfrm>
                <a:off x="5754698"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2" name="Oval 201"/>
              <p:cNvSpPr/>
              <p:nvPr/>
            </p:nvSpPr>
            <p:spPr>
              <a:xfrm>
                <a:off x="5848712"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3" name="Oval 202"/>
              <p:cNvSpPr/>
              <p:nvPr/>
            </p:nvSpPr>
            <p:spPr>
              <a:xfrm>
                <a:off x="5670577"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4" name="Oval 203"/>
              <p:cNvSpPr/>
              <p:nvPr/>
            </p:nvSpPr>
            <p:spPr>
              <a:xfrm>
                <a:off x="5764591"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5" name="Oval 204"/>
              <p:cNvSpPr/>
              <p:nvPr/>
            </p:nvSpPr>
            <p:spPr>
              <a:xfrm>
                <a:off x="5858605"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6" name="Oval 205"/>
              <p:cNvSpPr/>
              <p:nvPr/>
            </p:nvSpPr>
            <p:spPr>
              <a:xfrm>
                <a:off x="5670577"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7" name="Oval 206"/>
              <p:cNvSpPr/>
              <p:nvPr/>
            </p:nvSpPr>
            <p:spPr>
              <a:xfrm>
                <a:off x="5764591"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8" name="Oval 207"/>
              <p:cNvSpPr/>
              <p:nvPr/>
            </p:nvSpPr>
            <p:spPr>
              <a:xfrm>
                <a:off x="5858605"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09" name="Oval 208"/>
              <p:cNvSpPr/>
              <p:nvPr/>
            </p:nvSpPr>
            <p:spPr>
              <a:xfrm>
                <a:off x="5670577"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0" name="Oval 209"/>
              <p:cNvSpPr/>
              <p:nvPr/>
            </p:nvSpPr>
            <p:spPr>
              <a:xfrm>
                <a:off x="5764591"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1" name="Oval 210"/>
              <p:cNvSpPr/>
              <p:nvPr/>
            </p:nvSpPr>
            <p:spPr>
              <a:xfrm>
                <a:off x="5858605"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2" name="Oval 211"/>
              <p:cNvSpPr/>
              <p:nvPr/>
            </p:nvSpPr>
            <p:spPr>
              <a:xfrm>
                <a:off x="7345207" y="238506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3" name="Oval 212"/>
              <p:cNvSpPr/>
              <p:nvPr/>
            </p:nvSpPr>
            <p:spPr>
              <a:xfrm>
                <a:off x="7439221" y="238506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4" name="Oval 213"/>
              <p:cNvSpPr/>
              <p:nvPr/>
            </p:nvSpPr>
            <p:spPr>
              <a:xfrm>
                <a:off x="7533235" y="238506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5" name="Oval 214"/>
              <p:cNvSpPr/>
              <p:nvPr/>
            </p:nvSpPr>
            <p:spPr>
              <a:xfrm>
                <a:off x="7345207"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6" name="Oval 215"/>
              <p:cNvSpPr/>
              <p:nvPr/>
            </p:nvSpPr>
            <p:spPr>
              <a:xfrm>
                <a:off x="7439221"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7" name="Oval 216"/>
              <p:cNvSpPr/>
              <p:nvPr/>
            </p:nvSpPr>
            <p:spPr>
              <a:xfrm>
                <a:off x="7533235"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8" name="Oval 217"/>
              <p:cNvSpPr/>
              <p:nvPr/>
            </p:nvSpPr>
            <p:spPr>
              <a:xfrm>
                <a:off x="7355100"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19" name="Oval 218"/>
              <p:cNvSpPr/>
              <p:nvPr/>
            </p:nvSpPr>
            <p:spPr>
              <a:xfrm>
                <a:off x="7449114"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0" name="Oval 219"/>
              <p:cNvSpPr/>
              <p:nvPr/>
            </p:nvSpPr>
            <p:spPr>
              <a:xfrm>
                <a:off x="7543128"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1" name="Oval 220"/>
              <p:cNvSpPr/>
              <p:nvPr/>
            </p:nvSpPr>
            <p:spPr>
              <a:xfrm>
                <a:off x="7355100"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2" name="Oval 221"/>
              <p:cNvSpPr/>
              <p:nvPr/>
            </p:nvSpPr>
            <p:spPr>
              <a:xfrm>
                <a:off x="7449114"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3" name="Oval 222"/>
              <p:cNvSpPr/>
              <p:nvPr/>
            </p:nvSpPr>
            <p:spPr>
              <a:xfrm>
                <a:off x="7543128"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4" name="Oval 223"/>
              <p:cNvSpPr/>
              <p:nvPr/>
            </p:nvSpPr>
            <p:spPr>
              <a:xfrm>
                <a:off x="7355100"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5" name="Oval 224"/>
              <p:cNvSpPr/>
              <p:nvPr/>
            </p:nvSpPr>
            <p:spPr>
              <a:xfrm>
                <a:off x="7449114"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6" name="Oval 225"/>
              <p:cNvSpPr/>
              <p:nvPr/>
            </p:nvSpPr>
            <p:spPr>
              <a:xfrm>
                <a:off x="7543128"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7" name="Oval 226"/>
              <p:cNvSpPr/>
              <p:nvPr/>
            </p:nvSpPr>
            <p:spPr>
              <a:xfrm>
                <a:off x="6354239" y="238506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8" name="Oval 227"/>
              <p:cNvSpPr/>
              <p:nvPr/>
            </p:nvSpPr>
            <p:spPr>
              <a:xfrm>
                <a:off x="6448253" y="238506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29" name="Oval 228"/>
              <p:cNvSpPr/>
              <p:nvPr/>
            </p:nvSpPr>
            <p:spPr>
              <a:xfrm>
                <a:off x="6542267" y="238506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0" name="Oval 229"/>
              <p:cNvSpPr/>
              <p:nvPr/>
            </p:nvSpPr>
            <p:spPr>
              <a:xfrm>
                <a:off x="6354239"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1" name="Oval 230"/>
              <p:cNvSpPr/>
              <p:nvPr/>
            </p:nvSpPr>
            <p:spPr>
              <a:xfrm>
                <a:off x="6448253"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2" name="Oval 231"/>
              <p:cNvSpPr/>
              <p:nvPr/>
            </p:nvSpPr>
            <p:spPr>
              <a:xfrm>
                <a:off x="6542267" y="3852741"/>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3" name="Oval 232"/>
              <p:cNvSpPr/>
              <p:nvPr/>
            </p:nvSpPr>
            <p:spPr>
              <a:xfrm>
                <a:off x="6354239"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4" name="Oval 233"/>
              <p:cNvSpPr/>
              <p:nvPr/>
            </p:nvSpPr>
            <p:spPr>
              <a:xfrm>
                <a:off x="6448253"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5" name="Oval 234"/>
              <p:cNvSpPr/>
              <p:nvPr/>
            </p:nvSpPr>
            <p:spPr>
              <a:xfrm>
                <a:off x="6542267" y="419852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6" name="Oval 235"/>
              <p:cNvSpPr/>
              <p:nvPr/>
            </p:nvSpPr>
            <p:spPr>
              <a:xfrm>
                <a:off x="6354239"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7" name="Oval 236"/>
              <p:cNvSpPr/>
              <p:nvPr/>
            </p:nvSpPr>
            <p:spPr>
              <a:xfrm>
                <a:off x="6448253"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8" name="Oval 237"/>
              <p:cNvSpPr/>
              <p:nvPr/>
            </p:nvSpPr>
            <p:spPr>
              <a:xfrm>
                <a:off x="6542267" y="3151570"/>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39" name="Oval 238"/>
              <p:cNvSpPr/>
              <p:nvPr/>
            </p:nvSpPr>
            <p:spPr>
              <a:xfrm>
                <a:off x="6354239"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40" name="Oval 239"/>
              <p:cNvSpPr/>
              <p:nvPr/>
            </p:nvSpPr>
            <p:spPr>
              <a:xfrm>
                <a:off x="6448253"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41" name="Oval 240"/>
              <p:cNvSpPr/>
              <p:nvPr/>
            </p:nvSpPr>
            <p:spPr>
              <a:xfrm>
                <a:off x="6542267" y="4965032"/>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42" name="Oval 5"/>
              <p:cNvSpPr/>
              <p:nvPr/>
            </p:nvSpPr>
            <p:spPr>
              <a:xfrm>
                <a:off x="3597869" y="1962455"/>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solidFill>
                    <a:prstClr val="black"/>
                  </a:solidFill>
                </a:endParaRPr>
              </a:p>
            </p:txBody>
          </p:sp>
          <p:sp>
            <p:nvSpPr>
              <p:cNvPr id="243" name="Oval 242"/>
              <p:cNvSpPr/>
              <p:nvPr/>
            </p:nvSpPr>
            <p:spPr>
              <a:xfrm>
                <a:off x="3901358" y="1962455"/>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244" name="Oval 243"/>
              <p:cNvSpPr/>
              <p:nvPr/>
            </p:nvSpPr>
            <p:spPr>
              <a:xfrm>
                <a:off x="4538026" y="1962455"/>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245" name="Oval 244"/>
              <p:cNvSpPr/>
              <p:nvPr/>
            </p:nvSpPr>
            <p:spPr>
              <a:xfrm>
                <a:off x="4204847"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46" name="Oval 245"/>
              <p:cNvSpPr/>
              <p:nvPr/>
            </p:nvSpPr>
            <p:spPr>
              <a:xfrm>
                <a:off x="4298861"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47" name="Oval 246"/>
              <p:cNvSpPr/>
              <p:nvPr/>
            </p:nvSpPr>
            <p:spPr>
              <a:xfrm>
                <a:off x="4392875"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48" name="Oval 247"/>
              <p:cNvSpPr/>
              <p:nvPr/>
            </p:nvSpPr>
            <p:spPr>
              <a:xfrm>
                <a:off x="5053706" y="1962455"/>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249" name="Oval 248"/>
              <p:cNvSpPr/>
              <p:nvPr/>
            </p:nvSpPr>
            <p:spPr>
              <a:xfrm>
                <a:off x="5357195" y="1962455"/>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250" name="Oval 249"/>
              <p:cNvSpPr/>
              <p:nvPr/>
            </p:nvSpPr>
            <p:spPr>
              <a:xfrm>
                <a:off x="5993863" y="1962455"/>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251" name="Oval 250"/>
              <p:cNvSpPr/>
              <p:nvPr/>
            </p:nvSpPr>
            <p:spPr>
              <a:xfrm>
                <a:off x="5660684"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52" name="Oval 251"/>
              <p:cNvSpPr/>
              <p:nvPr/>
            </p:nvSpPr>
            <p:spPr>
              <a:xfrm>
                <a:off x="5754698"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53" name="Oval 252"/>
              <p:cNvSpPr/>
              <p:nvPr/>
            </p:nvSpPr>
            <p:spPr>
              <a:xfrm>
                <a:off x="5848712"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54" name="Oval 253"/>
              <p:cNvSpPr/>
              <p:nvPr/>
            </p:nvSpPr>
            <p:spPr>
              <a:xfrm>
                <a:off x="6738229" y="1962455"/>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255" name="Oval 254"/>
              <p:cNvSpPr/>
              <p:nvPr/>
            </p:nvSpPr>
            <p:spPr>
              <a:xfrm>
                <a:off x="7041718" y="1962455"/>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prstClr val="black"/>
                  </a:solidFill>
                </a:endParaRPr>
              </a:p>
            </p:txBody>
          </p:sp>
          <p:sp>
            <p:nvSpPr>
              <p:cNvPr id="256" name="Oval 255"/>
              <p:cNvSpPr/>
              <p:nvPr/>
            </p:nvSpPr>
            <p:spPr>
              <a:xfrm>
                <a:off x="7678386" y="1962455"/>
                <a:ext cx="217714" cy="211310"/>
              </a:xfrm>
              <a:prstGeom prst="ellipse">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600" dirty="0">
                  <a:solidFill>
                    <a:prstClr val="black"/>
                  </a:solidFill>
                </a:endParaRPr>
              </a:p>
            </p:txBody>
          </p:sp>
          <p:sp>
            <p:nvSpPr>
              <p:cNvPr id="257" name="Oval 256"/>
              <p:cNvSpPr/>
              <p:nvPr/>
            </p:nvSpPr>
            <p:spPr>
              <a:xfrm>
                <a:off x="7345207"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58" name="Oval 257"/>
              <p:cNvSpPr/>
              <p:nvPr/>
            </p:nvSpPr>
            <p:spPr>
              <a:xfrm>
                <a:off x="7439221"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59" name="Oval 258"/>
              <p:cNvSpPr/>
              <p:nvPr/>
            </p:nvSpPr>
            <p:spPr>
              <a:xfrm>
                <a:off x="7533235"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60" name="Oval 259"/>
              <p:cNvSpPr/>
              <p:nvPr/>
            </p:nvSpPr>
            <p:spPr>
              <a:xfrm>
                <a:off x="6354239"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61" name="Oval 260"/>
              <p:cNvSpPr/>
              <p:nvPr/>
            </p:nvSpPr>
            <p:spPr>
              <a:xfrm>
                <a:off x="6448253"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262" name="Oval 261"/>
              <p:cNvSpPr/>
              <p:nvPr/>
            </p:nvSpPr>
            <p:spPr>
              <a:xfrm>
                <a:off x="6542267" y="2039276"/>
                <a:ext cx="59376" cy="57630"/>
              </a:xfrm>
              <a:prstGeom prst="ellips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grpSp>
        <p:sp>
          <p:nvSpPr>
            <p:cNvPr id="7" name="Rectangle 6"/>
            <p:cNvSpPr/>
            <p:nvPr/>
          </p:nvSpPr>
          <p:spPr>
            <a:xfrm>
              <a:off x="1343601" y="1093810"/>
              <a:ext cx="1547684" cy="353038"/>
            </a:xfrm>
            <a:prstGeom prst="rect">
              <a:avLst/>
            </a:prstGeom>
          </p:spPr>
          <p:txBody>
            <a:bodyPr wrap="none">
              <a:spAutoFit/>
            </a:bodyPr>
            <a:lstStyle/>
            <a:p>
              <a:pPr algn="ctr"/>
              <a:r>
                <a:rPr lang="en-US" dirty="0" err="1" smtClean="0"/>
                <a:t>OpenCL</a:t>
              </a:r>
              <a:r>
                <a:rPr lang="en-US" dirty="0" smtClean="0"/>
                <a:t> kernel</a:t>
              </a:r>
              <a:endParaRPr lang="en-US" dirty="0"/>
            </a:p>
          </p:txBody>
        </p:sp>
      </p:grpSp>
      <p:grpSp>
        <p:nvGrpSpPr>
          <p:cNvPr id="263" name="Group 262"/>
          <p:cNvGrpSpPr>
            <a:grpSpLocks noChangeAspect="1"/>
          </p:cNvGrpSpPr>
          <p:nvPr/>
        </p:nvGrpSpPr>
        <p:grpSpPr>
          <a:xfrm>
            <a:off x="106270" y="4154402"/>
            <a:ext cx="5326307" cy="2147272"/>
            <a:chOff x="304800" y="3462084"/>
            <a:chExt cx="8137980" cy="3184289"/>
          </a:xfrm>
        </p:grpSpPr>
        <p:grpSp>
          <p:nvGrpSpPr>
            <p:cNvPr id="264" name="Group 263"/>
            <p:cNvGrpSpPr/>
            <p:nvPr/>
          </p:nvGrpSpPr>
          <p:grpSpPr>
            <a:xfrm>
              <a:off x="304800" y="3462084"/>
              <a:ext cx="1929434" cy="3170873"/>
              <a:chOff x="152400" y="2819398"/>
              <a:chExt cx="1929434" cy="3170873"/>
            </a:xfrm>
          </p:grpSpPr>
          <p:sp>
            <p:nvSpPr>
              <p:cNvPr id="1051" name="Rounded Rectangle 1050"/>
              <p:cNvSpPr>
                <a:spLocks noChangeAspect="1"/>
              </p:cNvSpPr>
              <p:nvPr/>
            </p:nvSpPr>
            <p:spPr>
              <a:xfrm>
                <a:off x="490947" y="5214582"/>
                <a:ext cx="1077308" cy="775689"/>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sz="1800" b="1" dirty="0"/>
                  <a:t>CPU Core</a:t>
                </a:r>
              </a:p>
            </p:txBody>
          </p:sp>
          <p:grpSp>
            <p:nvGrpSpPr>
              <p:cNvPr id="1052" name="Group 1051"/>
              <p:cNvGrpSpPr/>
              <p:nvPr/>
            </p:nvGrpSpPr>
            <p:grpSpPr>
              <a:xfrm>
                <a:off x="152400" y="2819398"/>
                <a:ext cx="1929434" cy="2194169"/>
                <a:chOff x="113987" y="2819398"/>
                <a:chExt cx="1929434" cy="2194169"/>
              </a:xfrm>
            </p:grpSpPr>
            <p:grpSp>
              <p:nvGrpSpPr>
                <p:cNvPr id="1053" name="Group 1052"/>
                <p:cNvGrpSpPr/>
                <p:nvPr/>
              </p:nvGrpSpPr>
              <p:grpSpPr>
                <a:xfrm>
                  <a:off x="113987" y="2819400"/>
                  <a:ext cx="602145" cy="2194167"/>
                  <a:chOff x="1399378" y="3416710"/>
                  <a:chExt cx="625686" cy="2279949"/>
                </a:xfrm>
              </p:grpSpPr>
              <p:sp>
                <p:nvSpPr>
                  <p:cNvPr id="1276" name="Oval 1275"/>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77" name="Straight Arrow Connector 1276"/>
                  <p:cNvCxnSpPr>
                    <a:stCxn id="1276"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78" name="Oval 1277"/>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79" name="Straight Arrow Connector 1278"/>
                  <p:cNvCxnSpPr>
                    <a:stCxn id="1278"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80" name="Oval 1279"/>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81" name="Straight Arrow Connector 1280"/>
                  <p:cNvCxnSpPr>
                    <a:stCxn id="1280"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282" name="Group 1281"/>
                  <p:cNvGrpSpPr/>
                  <p:nvPr/>
                </p:nvGrpSpPr>
                <p:grpSpPr>
                  <a:xfrm>
                    <a:off x="1746994" y="3472455"/>
                    <a:ext cx="123316" cy="8659"/>
                    <a:chOff x="857176" y="633704"/>
                    <a:chExt cx="130224" cy="9144"/>
                  </a:xfrm>
                </p:grpSpPr>
                <p:sp>
                  <p:nvSpPr>
                    <p:cNvPr id="1383" name="Oval 138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84" name="Oval 138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85" name="Oval 138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283" name="Oval 1282"/>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84" name="Straight Arrow Connector 1283"/>
                  <p:cNvCxnSpPr>
                    <a:endCxn id="1283"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85" name="Oval 1284"/>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86" name="Straight Arrow Connector 1285"/>
                  <p:cNvCxnSpPr>
                    <a:endCxn id="1285"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87" name="Oval 1286"/>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88" name="Straight Arrow Connector 1287"/>
                  <p:cNvCxnSpPr>
                    <a:endCxn id="1287"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89" name="Oval 1288"/>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90" name="Straight Arrow Connector 1289"/>
                  <p:cNvCxnSpPr>
                    <a:stCxn id="1289"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91" name="Oval 1290"/>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92" name="Straight Arrow Connector 1291"/>
                  <p:cNvCxnSpPr>
                    <a:stCxn id="1291"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93" name="Oval 1292"/>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94" name="Straight Arrow Connector 1293"/>
                  <p:cNvCxnSpPr>
                    <a:stCxn id="1293"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95" name="Straight Arrow Connector 1294"/>
                  <p:cNvCxnSpPr>
                    <a:stCxn id="1283" idx="4"/>
                    <a:endCxn id="1302"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96" name="Straight Arrow Connector 1295"/>
                  <p:cNvCxnSpPr>
                    <a:stCxn id="1302" idx="4"/>
                    <a:endCxn id="1289"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97" name="Straight Arrow Connector 1296"/>
                  <p:cNvCxnSpPr>
                    <a:stCxn id="1302" idx="4"/>
                    <a:endCxn id="1291"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98" name="Straight Arrow Connector 1297"/>
                  <p:cNvCxnSpPr>
                    <a:stCxn id="1302" idx="4"/>
                    <a:endCxn id="1293"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99" name="Straight Arrow Connector 1298"/>
                  <p:cNvCxnSpPr>
                    <a:stCxn id="1285" idx="4"/>
                    <a:endCxn id="1302"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300" name="Straight Arrow Connector 1299"/>
                  <p:cNvCxnSpPr>
                    <a:stCxn id="1287" idx="4"/>
                    <a:endCxn id="1302"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301" name="Group 1300"/>
                  <p:cNvGrpSpPr/>
                  <p:nvPr/>
                </p:nvGrpSpPr>
                <p:grpSpPr>
                  <a:xfrm>
                    <a:off x="1748304" y="4316706"/>
                    <a:ext cx="123316" cy="8659"/>
                    <a:chOff x="857176" y="633704"/>
                    <a:chExt cx="130224" cy="9144"/>
                  </a:xfrm>
                </p:grpSpPr>
                <p:sp>
                  <p:nvSpPr>
                    <p:cNvPr id="1380" name="Oval 137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81" name="Oval 138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82" name="Oval 138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302" name="Oval 1301"/>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303" name="Group 1302"/>
                  <p:cNvGrpSpPr/>
                  <p:nvPr/>
                </p:nvGrpSpPr>
                <p:grpSpPr>
                  <a:xfrm>
                    <a:off x="1633141" y="3663076"/>
                    <a:ext cx="8659" cy="98927"/>
                    <a:chOff x="479640" y="725564"/>
                    <a:chExt cx="9144" cy="104468"/>
                  </a:xfrm>
                </p:grpSpPr>
                <p:sp>
                  <p:nvSpPr>
                    <p:cNvPr id="1377" name="Oval 137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78" name="Oval 137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79" name="Oval 137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304" name="Group 1303"/>
                  <p:cNvGrpSpPr/>
                  <p:nvPr/>
                </p:nvGrpSpPr>
                <p:grpSpPr>
                  <a:xfrm>
                    <a:off x="1969080" y="3663076"/>
                    <a:ext cx="8659" cy="98927"/>
                    <a:chOff x="479640" y="725564"/>
                    <a:chExt cx="9144" cy="104468"/>
                  </a:xfrm>
                </p:grpSpPr>
                <p:sp>
                  <p:nvSpPr>
                    <p:cNvPr id="1374" name="Oval 137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75" name="Oval 137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76" name="Oval 137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305" name="Group 1304"/>
                  <p:cNvGrpSpPr/>
                  <p:nvPr/>
                </p:nvGrpSpPr>
                <p:grpSpPr>
                  <a:xfrm>
                    <a:off x="1748304" y="3958108"/>
                    <a:ext cx="123316" cy="8659"/>
                    <a:chOff x="857176" y="633704"/>
                    <a:chExt cx="130224" cy="9144"/>
                  </a:xfrm>
                </p:grpSpPr>
                <p:sp>
                  <p:nvSpPr>
                    <p:cNvPr id="1371" name="Oval 137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72" name="Oval 137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73" name="Oval 137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306" name="Oval 1305"/>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07" name="Straight Arrow Connector 1306"/>
                  <p:cNvCxnSpPr>
                    <a:endCxn id="1306"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08" name="Oval 1307"/>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09" name="Straight Arrow Connector 1308"/>
                  <p:cNvCxnSpPr>
                    <a:endCxn id="1308"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10" name="Oval 1309"/>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11" name="Straight Arrow Connector 1310"/>
                  <p:cNvCxnSpPr>
                    <a:endCxn id="1310"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12" name="Oval 1311"/>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13" name="Straight Arrow Connector 1312"/>
                  <p:cNvCxnSpPr>
                    <a:stCxn id="1312"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14" name="Oval 1313"/>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15" name="Straight Arrow Connector 1314"/>
                  <p:cNvCxnSpPr>
                    <a:stCxn id="1314"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16" name="Oval 1315"/>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17" name="Straight Arrow Connector 1316"/>
                  <p:cNvCxnSpPr>
                    <a:stCxn id="1316"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318" name="Straight Arrow Connector 1317"/>
                  <p:cNvCxnSpPr>
                    <a:stCxn id="1306" idx="4"/>
                    <a:endCxn id="1325"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319" name="Straight Arrow Connector 1318"/>
                  <p:cNvCxnSpPr>
                    <a:stCxn id="1325" idx="4"/>
                    <a:endCxn id="1312"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320" name="Straight Arrow Connector 1319"/>
                  <p:cNvCxnSpPr>
                    <a:stCxn id="1325" idx="4"/>
                    <a:endCxn id="1314"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321" name="Straight Arrow Connector 1320"/>
                  <p:cNvCxnSpPr>
                    <a:stCxn id="1325" idx="4"/>
                    <a:endCxn id="1316"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322" name="Straight Arrow Connector 1321"/>
                  <p:cNvCxnSpPr>
                    <a:stCxn id="1308" idx="4"/>
                    <a:endCxn id="1325"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323" name="Straight Arrow Connector 1322"/>
                  <p:cNvCxnSpPr>
                    <a:stCxn id="1310" idx="4"/>
                    <a:endCxn id="1325"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324" name="Group 1323"/>
                  <p:cNvGrpSpPr/>
                  <p:nvPr/>
                </p:nvGrpSpPr>
                <p:grpSpPr>
                  <a:xfrm>
                    <a:off x="1745216" y="5160757"/>
                    <a:ext cx="123316" cy="8659"/>
                    <a:chOff x="857176" y="633704"/>
                    <a:chExt cx="130224" cy="9144"/>
                  </a:xfrm>
                </p:grpSpPr>
                <p:sp>
                  <p:nvSpPr>
                    <p:cNvPr id="1368" name="Oval 136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69" name="Oval 136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70" name="Oval 136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325" name="Oval 1324"/>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326" name="Group 1325"/>
                  <p:cNvGrpSpPr/>
                  <p:nvPr/>
                </p:nvGrpSpPr>
                <p:grpSpPr>
                  <a:xfrm>
                    <a:off x="1630054" y="4499090"/>
                    <a:ext cx="8659" cy="98927"/>
                    <a:chOff x="479640" y="725564"/>
                    <a:chExt cx="9144" cy="104468"/>
                  </a:xfrm>
                </p:grpSpPr>
                <p:sp>
                  <p:nvSpPr>
                    <p:cNvPr id="1365" name="Oval 136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66" name="Oval 136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67" name="Oval 136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327" name="Group 1326"/>
                  <p:cNvGrpSpPr/>
                  <p:nvPr/>
                </p:nvGrpSpPr>
                <p:grpSpPr>
                  <a:xfrm>
                    <a:off x="1965993" y="4499090"/>
                    <a:ext cx="8659" cy="98927"/>
                    <a:chOff x="479640" y="725564"/>
                    <a:chExt cx="9144" cy="104468"/>
                  </a:xfrm>
                </p:grpSpPr>
                <p:sp>
                  <p:nvSpPr>
                    <p:cNvPr id="1362" name="Oval 136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63" name="Oval 136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64" name="Oval 136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328" name="Group 1327"/>
                  <p:cNvGrpSpPr/>
                  <p:nvPr/>
                </p:nvGrpSpPr>
                <p:grpSpPr>
                  <a:xfrm>
                    <a:off x="1745216" y="4796480"/>
                    <a:ext cx="123316" cy="8659"/>
                    <a:chOff x="857176" y="633704"/>
                    <a:chExt cx="130224" cy="9144"/>
                  </a:xfrm>
                </p:grpSpPr>
                <p:sp>
                  <p:nvSpPr>
                    <p:cNvPr id="1359" name="Oval 135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60" name="Oval 135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61" name="Oval 136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329" name="Oval 1328"/>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30" name="Straight Arrow Connector 1329"/>
                  <p:cNvCxnSpPr>
                    <a:endCxn id="1329"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31" name="Oval 1330"/>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32" name="Straight Arrow Connector 1331"/>
                  <p:cNvCxnSpPr>
                    <a:endCxn id="1331"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33" name="Oval 1332"/>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34" name="Straight Arrow Connector 1333"/>
                  <p:cNvCxnSpPr>
                    <a:endCxn id="1333"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335" name="Group 1334"/>
                  <p:cNvGrpSpPr/>
                  <p:nvPr/>
                </p:nvGrpSpPr>
                <p:grpSpPr>
                  <a:xfrm>
                    <a:off x="1630054" y="5347114"/>
                    <a:ext cx="8659" cy="98927"/>
                    <a:chOff x="479640" y="725564"/>
                    <a:chExt cx="9144" cy="104468"/>
                  </a:xfrm>
                </p:grpSpPr>
                <p:sp>
                  <p:nvSpPr>
                    <p:cNvPr id="1356" name="Oval 135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57" name="Oval 135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58" name="Oval 135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336" name="Group 1335"/>
                  <p:cNvGrpSpPr/>
                  <p:nvPr/>
                </p:nvGrpSpPr>
                <p:grpSpPr>
                  <a:xfrm>
                    <a:off x="1965993" y="5347114"/>
                    <a:ext cx="8659" cy="98927"/>
                    <a:chOff x="479640" y="725564"/>
                    <a:chExt cx="9144" cy="104468"/>
                  </a:xfrm>
                </p:grpSpPr>
                <p:sp>
                  <p:nvSpPr>
                    <p:cNvPr id="1353" name="Oval 135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54" name="Oval 135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55" name="Oval 135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337" name="Group 1336"/>
                  <p:cNvGrpSpPr/>
                  <p:nvPr/>
                </p:nvGrpSpPr>
                <p:grpSpPr>
                  <a:xfrm>
                    <a:off x="1745216" y="5642824"/>
                    <a:ext cx="123316" cy="8659"/>
                    <a:chOff x="857176" y="633704"/>
                    <a:chExt cx="130224" cy="9144"/>
                  </a:xfrm>
                </p:grpSpPr>
                <p:sp>
                  <p:nvSpPr>
                    <p:cNvPr id="1350" name="Oval 134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51" name="Oval 135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52" name="Oval 135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338" name="Group 1337"/>
                  <p:cNvGrpSpPr/>
                  <p:nvPr/>
                </p:nvGrpSpPr>
                <p:grpSpPr>
                  <a:xfrm>
                    <a:off x="1453825" y="3667284"/>
                    <a:ext cx="8659" cy="98927"/>
                    <a:chOff x="479640" y="725564"/>
                    <a:chExt cx="9144" cy="104468"/>
                  </a:xfrm>
                </p:grpSpPr>
                <p:sp>
                  <p:nvSpPr>
                    <p:cNvPr id="1347" name="Oval 134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48" name="Oval 134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49" name="Oval 134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339" name="Group 1338"/>
                  <p:cNvGrpSpPr/>
                  <p:nvPr/>
                </p:nvGrpSpPr>
                <p:grpSpPr>
                  <a:xfrm>
                    <a:off x="1450738" y="4503298"/>
                    <a:ext cx="8659" cy="98927"/>
                    <a:chOff x="479640" y="725564"/>
                    <a:chExt cx="9144" cy="104468"/>
                  </a:xfrm>
                </p:grpSpPr>
                <p:sp>
                  <p:nvSpPr>
                    <p:cNvPr id="1344" name="Oval 134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45" name="Oval 134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46" name="Oval 134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340" name="Group 1339"/>
                  <p:cNvGrpSpPr/>
                  <p:nvPr/>
                </p:nvGrpSpPr>
                <p:grpSpPr>
                  <a:xfrm>
                    <a:off x="1450738" y="5351322"/>
                    <a:ext cx="8659" cy="98927"/>
                    <a:chOff x="479640" y="725564"/>
                    <a:chExt cx="9144" cy="104468"/>
                  </a:xfrm>
                </p:grpSpPr>
                <p:sp>
                  <p:nvSpPr>
                    <p:cNvPr id="1341" name="Oval 134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42" name="Oval 134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343" name="Oval 134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1054" name="Group 1053"/>
                <p:cNvGrpSpPr/>
                <p:nvPr/>
              </p:nvGrpSpPr>
              <p:grpSpPr>
                <a:xfrm>
                  <a:off x="777631" y="2819400"/>
                  <a:ext cx="602145" cy="2194167"/>
                  <a:chOff x="1399378" y="3416710"/>
                  <a:chExt cx="625686" cy="2279949"/>
                </a:xfrm>
              </p:grpSpPr>
              <p:sp>
                <p:nvSpPr>
                  <p:cNvPr id="1166" name="Oval 1165"/>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67" name="Straight Arrow Connector 1166"/>
                  <p:cNvCxnSpPr>
                    <a:stCxn id="1166"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68" name="Oval 1167"/>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69" name="Straight Arrow Connector 1168"/>
                  <p:cNvCxnSpPr>
                    <a:stCxn id="1168"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70" name="Oval 1169"/>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71" name="Straight Arrow Connector 1170"/>
                  <p:cNvCxnSpPr>
                    <a:stCxn id="1170"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172" name="Group 1171"/>
                  <p:cNvGrpSpPr/>
                  <p:nvPr/>
                </p:nvGrpSpPr>
                <p:grpSpPr>
                  <a:xfrm>
                    <a:off x="1746994" y="3472455"/>
                    <a:ext cx="123316" cy="8659"/>
                    <a:chOff x="857176" y="633704"/>
                    <a:chExt cx="130224" cy="9144"/>
                  </a:xfrm>
                </p:grpSpPr>
                <p:sp>
                  <p:nvSpPr>
                    <p:cNvPr id="1273" name="Oval 127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74" name="Oval 127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75" name="Oval 127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173" name="Oval 1172"/>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74" name="Straight Arrow Connector 1173"/>
                  <p:cNvCxnSpPr>
                    <a:endCxn id="1173"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75" name="Oval 1174"/>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76" name="Straight Arrow Connector 1175"/>
                  <p:cNvCxnSpPr>
                    <a:endCxn id="1175"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77" name="Oval 1176"/>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78" name="Straight Arrow Connector 1177"/>
                  <p:cNvCxnSpPr>
                    <a:endCxn id="1177"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79" name="Oval 1178"/>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80" name="Straight Arrow Connector 1179"/>
                  <p:cNvCxnSpPr>
                    <a:stCxn id="1179"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81" name="Oval 1180"/>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82" name="Straight Arrow Connector 1181"/>
                  <p:cNvCxnSpPr>
                    <a:stCxn id="1181"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83" name="Oval 1182"/>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84" name="Straight Arrow Connector 1183"/>
                  <p:cNvCxnSpPr>
                    <a:stCxn id="1183"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85" name="Straight Arrow Connector 1184"/>
                  <p:cNvCxnSpPr>
                    <a:stCxn id="1173" idx="4"/>
                    <a:endCxn id="1192"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86" name="Straight Arrow Connector 1185"/>
                  <p:cNvCxnSpPr>
                    <a:stCxn id="1192" idx="4"/>
                    <a:endCxn id="1179"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87" name="Straight Arrow Connector 1186"/>
                  <p:cNvCxnSpPr>
                    <a:stCxn id="1192" idx="4"/>
                    <a:endCxn id="1181"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88" name="Straight Arrow Connector 1187"/>
                  <p:cNvCxnSpPr>
                    <a:stCxn id="1192" idx="4"/>
                    <a:endCxn id="1183"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89" name="Straight Arrow Connector 1188"/>
                  <p:cNvCxnSpPr>
                    <a:stCxn id="1175" idx="4"/>
                    <a:endCxn id="1192"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90" name="Straight Arrow Connector 1189"/>
                  <p:cNvCxnSpPr>
                    <a:stCxn id="1177" idx="4"/>
                    <a:endCxn id="1192"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191" name="Group 1190"/>
                  <p:cNvGrpSpPr/>
                  <p:nvPr/>
                </p:nvGrpSpPr>
                <p:grpSpPr>
                  <a:xfrm>
                    <a:off x="1748304" y="4316706"/>
                    <a:ext cx="123316" cy="8659"/>
                    <a:chOff x="857176" y="633704"/>
                    <a:chExt cx="130224" cy="9144"/>
                  </a:xfrm>
                </p:grpSpPr>
                <p:sp>
                  <p:nvSpPr>
                    <p:cNvPr id="1270" name="Oval 126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71" name="Oval 127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72" name="Oval 127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192" name="Oval 1191"/>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193" name="Group 1192"/>
                  <p:cNvGrpSpPr/>
                  <p:nvPr/>
                </p:nvGrpSpPr>
                <p:grpSpPr>
                  <a:xfrm>
                    <a:off x="1633141" y="3663076"/>
                    <a:ext cx="8659" cy="98927"/>
                    <a:chOff x="479640" y="725564"/>
                    <a:chExt cx="9144" cy="104468"/>
                  </a:xfrm>
                </p:grpSpPr>
                <p:sp>
                  <p:nvSpPr>
                    <p:cNvPr id="1267" name="Oval 126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68" name="Oval 126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69" name="Oval 126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194" name="Group 1193"/>
                  <p:cNvGrpSpPr/>
                  <p:nvPr/>
                </p:nvGrpSpPr>
                <p:grpSpPr>
                  <a:xfrm>
                    <a:off x="1969080" y="3663076"/>
                    <a:ext cx="8659" cy="98927"/>
                    <a:chOff x="479640" y="725564"/>
                    <a:chExt cx="9144" cy="104468"/>
                  </a:xfrm>
                </p:grpSpPr>
                <p:sp>
                  <p:nvSpPr>
                    <p:cNvPr id="1264" name="Oval 126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65" name="Oval 126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66" name="Oval 126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195" name="Group 1194"/>
                  <p:cNvGrpSpPr/>
                  <p:nvPr/>
                </p:nvGrpSpPr>
                <p:grpSpPr>
                  <a:xfrm>
                    <a:off x="1748304" y="3958108"/>
                    <a:ext cx="123316" cy="8659"/>
                    <a:chOff x="857176" y="633704"/>
                    <a:chExt cx="130224" cy="9144"/>
                  </a:xfrm>
                </p:grpSpPr>
                <p:sp>
                  <p:nvSpPr>
                    <p:cNvPr id="1261" name="Oval 126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62" name="Oval 126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63" name="Oval 126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196" name="Oval 1195"/>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97" name="Straight Arrow Connector 1196"/>
                  <p:cNvCxnSpPr>
                    <a:endCxn id="1196"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98" name="Oval 1197"/>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99" name="Straight Arrow Connector 1198"/>
                  <p:cNvCxnSpPr>
                    <a:endCxn id="1198"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00" name="Oval 1199"/>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01" name="Straight Arrow Connector 1200"/>
                  <p:cNvCxnSpPr>
                    <a:endCxn id="1200"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02" name="Oval 1201"/>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03" name="Straight Arrow Connector 1202"/>
                  <p:cNvCxnSpPr>
                    <a:stCxn id="1202"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04" name="Oval 1203"/>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05" name="Straight Arrow Connector 1204"/>
                  <p:cNvCxnSpPr>
                    <a:stCxn id="1204"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06" name="Oval 1205"/>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07" name="Straight Arrow Connector 1206"/>
                  <p:cNvCxnSpPr>
                    <a:stCxn id="1206"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08" name="Straight Arrow Connector 1207"/>
                  <p:cNvCxnSpPr>
                    <a:stCxn id="1196" idx="4"/>
                    <a:endCxn id="1215"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09" name="Straight Arrow Connector 1208"/>
                  <p:cNvCxnSpPr>
                    <a:stCxn id="1215" idx="4"/>
                    <a:endCxn id="1202"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10" name="Straight Arrow Connector 1209"/>
                  <p:cNvCxnSpPr>
                    <a:stCxn id="1215" idx="4"/>
                    <a:endCxn id="1204"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11" name="Straight Arrow Connector 1210"/>
                  <p:cNvCxnSpPr>
                    <a:stCxn id="1215" idx="4"/>
                    <a:endCxn id="1206"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12" name="Straight Arrow Connector 1211"/>
                  <p:cNvCxnSpPr>
                    <a:stCxn id="1198" idx="4"/>
                    <a:endCxn id="1215"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13" name="Straight Arrow Connector 1212"/>
                  <p:cNvCxnSpPr>
                    <a:stCxn id="1200" idx="4"/>
                    <a:endCxn id="1215"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214" name="Group 1213"/>
                  <p:cNvGrpSpPr/>
                  <p:nvPr/>
                </p:nvGrpSpPr>
                <p:grpSpPr>
                  <a:xfrm>
                    <a:off x="1745216" y="5160757"/>
                    <a:ext cx="123316" cy="8659"/>
                    <a:chOff x="857176" y="633704"/>
                    <a:chExt cx="130224" cy="9144"/>
                  </a:xfrm>
                </p:grpSpPr>
                <p:sp>
                  <p:nvSpPr>
                    <p:cNvPr id="1258" name="Oval 125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59" name="Oval 125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60" name="Oval 125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215" name="Oval 1214"/>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216" name="Group 1215"/>
                  <p:cNvGrpSpPr/>
                  <p:nvPr/>
                </p:nvGrpSpPr>
                <p:grpSpPr>
                  <a:xfrm>
                    <a:off x="1630054" y="4499090"/>
                    <a:ext cx="8659" cy="98927"/>
                    <a:chOff x="479640" y="725564"/>
                    <a:chExt cx="9144" cy="104468"/>
                  </a:xfrm>
                </p:grpSpPr>
                <p:sp>
                  <p:nvSpPr>
                    <p:cNvPr id="1255" name="Oval 125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56" name="Oval 125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57" name="Oval 125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217" name="Group 1216"/>
                  <p:cNvGrpSpPr/>
                  <p:nvPr/>
                </p:nvGrpSpPr>
                <p:grpSpPr>
                  <a:xfrm>
                    <a:off x="1965993" y="4499090"/>
                    <a:ext cx="8659" cy="98927"/>
                    <a:chOff x="479640" y="725564"/>
                    <a:chExt cx="9144" cy="104468"/>
                  </a:xfrm>
                </p:grpSpPr>
                <p:sp>
                  <p:nvSpPr>
                    <p:cNvPr id="1252" name="Oval 125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53" name="Oval 125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54" name="Oval 125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218" name="Group 1217"/>
                  <p:cNvGrpSpPr/>
                  <p:nvPr/>
                </p:nvGrpSpPr>
                <p:grpSpPr>
                  <a:xfrm>
                    <a:off x="1745216" y="4796480"/>
                    <a:ext cx="123316" cy="8659"/>
                    <a:chOff x="857176" y="633704"/>
                    <a:chExt cx="130224" cy="9144"/>
                  </a:xfrm>
                </p:grpSpPr>
                <p:sp>
                  <p:nvSpPr>
                    <p:cNvPr id="1249" name="Oval 124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50" name="Oval 124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51" name="Oval 125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219" name="Oval 1218"/>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20" name="Straight Arrow Connector 1219"/>
                  <p:cNvCxnSpPr>
                    <a:endCxn id="1219"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21" name="Oval 1220"/>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22" name="Straight Arrow Connector 1221"/>
                  <p:cNvCxnSpPr>
                    <a:endCxn id="1221"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23" name="Oval 1222"/>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24" name="Straight Arrow Connector 1223"/>
                  <p:cNvCxnSpPr>
                    <a:endCxn id="1223"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225" name="Group 1224"/>
                  <p:cNvGrpSpPr/>
                  <p:nvPr/>
                </p:nvGrpSpPr>
                <p:grpSpPr>
                  <a:xfrm>
                    <a:off x="1630054" y="5347114"/>
                    <a:ext cx="8659" cy="98927"/>
                    <a:chOff x="479640" y="725564"/>
                    <a:chExt cx="9144" cy="104468"/>
                  </a:xfrm>
                </p:grpSpPr>
                <p:sp>
                  <p:nvSpPr>
                    <p:cNvPr id="1246" name="Oval 124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47" name="Oval 124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48" name="Oval 124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226" name="Group 1225"/>
                  <p:cNvGrpSpPr/>
                  <p:nvPr/>
                </p:nvGrpSpPr>
                <p:grpSpPr>
                  <a:xfrm>
                    <a:off x="1965993" y="5347114"/>
                    <a:ext cx="8659" cy="98927"/>
                    <a:chOff x="479640" y="725564"/>
                    <a:chExt cx="9144" cy="104468"/>
                  </a:xfrm>
                </p:grpSpPr>
                <p:sp>
                  <p:nvSpPr>
                    <p:cNvPr id="1243" name="Oval 124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44" name="Oval 124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45" name="Oval 124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227" name="Group 1226"/>
                  <p:cNvGrpSpPr/>
                  <p:nvPr/>
                </p:nvGrpSpPr>
                <p:grpSpPr>
                  <a:xfrm>
                    <a:off x="1745216" y="5642824"/>
                    <a:ext cx="123316" cy="8659"/>
                    <a:chOff x="857176" y="633704"/>
                    <a:chExt cx="130224" cy="9144"/>
                  </a:xfrm>
                </p:grpSpPr>
                <p:sp>
                  <p:nvSpPr>
                    <p:cNvPr id="1240" name="Oval 123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41" name="Oval 124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42" name="Oval 124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228" name="Group 1227"/>
                  <p:cNvGrpSpPr/>
                  <p:nvPr/>
                </p:nvGrpSpPr>
                <p:grpSpPr>
                  <a:xfrm>
                    <a:off x="1453825" y="3667284"/>
                    <a:ext cx="8659" cy="98927"/>
                    <a:chOff x="479640" y="725564"/>
                    <a:chExt cx="9144" cy="104468"/>
                  </a:xfrm>
                </p:grpSpPr>
                <p:sp>
                  <p:nvSpPr>
                    <p:cNvPr id="1237" name="Oval 123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38" name="Oval 123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39" name="Oval 123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229" name="Group 1228"/>
                  <p:cNvGrpSpPr/>
                  <p:nvPr/>
                </p:nvGrpSpPr>
                <p:grpSpPr>
                  <a:xfrm>
                    <a:off x="1450738" y="4503298"/>
                    <a:ext cx="8659" cy="98927"/>
                    <a:chOff x="479640" y="725564"/>
                    <a:chExt cx="9144" cy="104468"/>
                  </a:xfrm>
                </p:grpSpPr>
                <p:sp>
                  <p:nvSpPr>
                    <p:cNvPr id="1234" name="Oval 123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35" name="Oval 123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36" name="Oval 123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230" name="Group 1229"/>
                  <p:cNvGrpSpPr/>
                  <p:nvPr/>
                </p:nvGrpSpPr>
                <p:grpSpPr>
                  <a:xfrm>
                    <a:off x="1450738" y="5351322"/>
                    <a:ext cx="8659" cy="98927"/>
                    <a:chOff x="479640" y="725564"/>
                    <a:chExt cx="9144" cy="104468"/>
                  </a:xfrm>
                </p:grpSpPr>
                <p:sp>
                  <p:nvSpPr>
                    <p:cNvPr id="1231" name="Oval 123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32" name="Oval 123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33" name="Oval 123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1055" name="Group 1054"/>
                <p:cNvGrpSpPr/>
                <p:nvPr/>
              </p:nvGrpSpPr>
              <p:grpSpPr>
                <a:xfrm>
                  <a:off x="1441276" y="2819398"/>
                  <a:ext cx="602145" cy="2194167"/>
                  <a:chOff x="1399378" y="3416710"/>
                  <a:chExt cx="625686" cy="2279949"/>
                </a:xfrm>
              </p:grpSpPr>
              <p:sp>
                <p:nvSpPr>
                  <p:cNvPr id="1056" name="Oval 1055"/>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57" name="Straight Arrow Connector 1056"/>
                  <p:cNvCxnSpPr>
                    <a:stCxn id="1056"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58" name="Oval 1057"/>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59" name="Straight Arrow Connector 1058"/>
                  <p:cNvCxnSpPr>
                    <a:stCxn id="1058"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60" name="Oval 1059"/>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61" name="Straight Arrow Connector 1060"/>
                  <p:cNvCxnSpPr>
                    <a:stCxn id="1060"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062" name="Group 1061"/>
                  <p:cNvGrpSpPr/>
                  <p:nvPr/>
                </p:nvGrpSpPr>
                <p:grpSpPr>
                  <a:xfrm>
                    <a:off x="1746994" y="3472455"/>
                    <a:ext cx="123316" cy="8659"/>
                    <a:chOff x="857176" y="633704"/>
                    <a:chExt cx="130224" cy="9144"/>
                  </a:xfrm>
                </p:grpSpPr>
                <p:sp>
                  <p:nvSpPr>
                    <p:cNvPr id="1163" name="Oval 116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64" name="Oval 116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65" name="Oval 116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063" name="Oval 1062"/>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64" name="Straight Arrow Connector 1063"/>
                  <p:cNvCxnSpPr>
                    <a:endCxn id="1063"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65" name="Oval 1064"/>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66" name="Straight Arrow Connector 1065"/>
                  <p:cNvCxnSpPr>
                    <a:endCxn id="1065"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67" name="Oval 1066"/>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68" name="Straight Arrow Connector 1067"/>
                  <p:cNvCxnSpPr>
                    <a:endCxn id="1067"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69" name="Oval 1068"/>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70" name="Straight Arrow Connector 1069"/>
                  <p:cNvCxnSpPr>
                    <a:stCxn id="1069"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71" name="Oval 1070"/>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72" name="Straight Arrow Connector 1071"/>
                  <p:cNvCxnSpPr>
                    <a:stCxn id="1071"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73" name="Oval 1072"/>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74" name="Straight Arrow Connector 1073"/>
                  <p:cNvCxnSpPr>
                    <a:stCxn id="1073"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75" name="Straight Arrow Connector 1074"/>
                  <p:cNvCxnSpPr>
                    <a:stCxn id="1063" idx="4"/>
                    <a:endCxn id="1082"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76" name="Straight Arrow Connector 1075"/>
                  <p:cNvCxnSpPr>
                    <a:stCxn id="1082" idx="4"/>
                    <a:endCxn id="1069"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77" name="Straight Arrow Connector 1076"/>
                  <p:cNvCxnSpPr>
                    <a:stCxn id="1082" idx="4"/>
                    <a:endCxn id="1071"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78" name="Straight Arrow Connector 1077"/>
                  <p:cNvCxnSpPr>
                    <a:stCxn id="1082" idx="4"/>
                    <a:endCxn id="1073"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79" name="Straight Arrow Connector 1078"/>
                  <p:cNvCxnSpPr>
                    <a:stCxn id="1065" idx="4"/>
                    <a:endCxn id="1082"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80" name="Straight Arrow Connector 1079"/>
                  <p:cNvCxnSpPr>
                    <a:stCxn id="1067" idx="4"/>
                    <a:endCxn id="1082"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081" name="Group 1080"/>
                  <p:cNvGrpSpPr/>
                  <p:nvPr/>
                </p:nvGrpSpPr>
                <p:grpSpPr>
                  <a:xfrm>
                    <a:off x="1748304" y="4316706"/>
                    <a:ext cx="123316" cy="8659"/>
                    <a:chOff x="857176" y="633704"/>
                    <a:chExt cx="130224" cy="9144"/>
                  </a:xfrm>
                </p:grpSpPr>
                <p:sp>
                  <p:nvSpPr>
                    <p:cNvPr id="1160" name="Oval 115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61" name="Oval 116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62" name="Oval 116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082" name="Oval 1081"/>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083" name="Group 1082"/>
                  <p:cNvGrpSpPr/>
                  <p:nvPr/>
                </p:nvGrpSpPr>
                <p:grpSpPr>
                  <a:xfrm>
                    <a:off x="1633141" y="3663076"/>
                    <a:ext cx="8659" cy="98927"/>
                    <a:chOff x="479640" y="725564"/>
                    <a:chExt cx="9144" cy="104468"/>
                  </a:xfrm>
                </p:grpSpPr>
                <p:sp>
                  <p:nvSpPr>
                    <p:cNvPr id="1157" name="Oval 115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58" name="Oval 115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59" name="Oval 115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84" name="Group 1083"/>
                  <p:cNvGrpSpPr/>
                  <p:nvPr/>
                </p:nvGrpSpPr>
                <p:grpSpPr>
                  <a:xfrm>
                    <a:off x="1969080" y="3663076"/>
                    <a:ext cx="8659" cy="98927"/>
                    <a:chOff x="479640" y="725564"/>
                    <a:chExt cx="9144" cy="104468"/>
                  </a:xfrm>
                </p:grpSpPr>
                <p:sp>
                  <p:nvSpPr>
                    <p:cNvPr id="1154" name="Oval 115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55" name="Oval 115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56" name="Oval 115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85" name="Group 1084"/>
                  <p:cNvGrpSpPr/>
                  <p:nvPr/>
                </p:nvGrpSpPr>
                <p:grpSpPr>
                  <a:xfrm>
                    <a:off x="1748304" y="3958108"/>
                    <a:ext cx="123316" cy="8659"/>
                    <a:chOff x="857176" y="633704"/>
                    <a:chExt cx="130224" cy="9144"/>
                  </a:xfrm>
                </p:grpSpPr>
                <p:sp>
                  <p:nvSpPr>
                    <p:cNvPr id="1151" name="Oval 115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52" name="Oval 115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53" name="Oval 115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086" name="Oval 1085"/>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87" name="Straight Arrow Connector 1086"/>
                  <p:cNvCxnSpPr>
                    <a:endCxn id="1086"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88" name="Oval 1087"/>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89" name="Straight Arrow Connector 1088"/>
                  <p:cNvCxnSpPr>
                    <a:endCxn id="1088"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90" name="Oval 1089"/>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91" name="Straight Arrow Connector 1090"/>
                  <p:cNvCxnSpPr>
                    <a:endCxn id="1090"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92" name="Oval 1091"/>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93" name="Straight Arrow Connector 1092"/>
                  <p:cNvCxnSpPr>
                    <a:stCxn id="1092"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94" name="Oval 1093"/>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95" name="Straight Arrow Connector 1094"/>
                  <p:cNvCxnSpPr>
                    <a:stCxn id="1094"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96" name="Oval 1095"/>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97" name="Straight Arrow Connector 1096"/>
                  <p:cNvCxnSpPr>
                    <a:stCxn id="1096"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98" name="Straight Arrow Connector 1097"/>
                  <p:cNvCxnSpPr>
                    <a:stCxn id="1086" idx="4"/>
                    <a:endCxn id="1105"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99" name="Straight Arrow Connector 1098"/>
                  <p:cNvCxnSpPr>
                    <a:stCxn id="1105" idx="4"/>
                    <a:endCxn id="1092"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00" name="Straight Arrow Connector 1099"/>
                  <p:cNvCxnSpPr>
                    <a:stCxn id="1105" idx="4"/>
                    <a:endCxn id="1094"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01" name="Straight Arrow Connector 1100"/>
                  <p:cNvCxnSpPr>
                    <a:stCxn id="1105" idx="4"/>
                    <a:endCxn id="1096"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02" name="Straight Arrow Connector 1101"/>
                  <p:cNvCxnSpPr>
                    <a:stCxn id="1088" idx="4"/>
                    <a:endCxn id="1105"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03" name="Straight Arrow Connector 1102"/>
                  <p:cNvCxnSpPr>
                    <a:stCxn id="1090" idx="4"/>
                    <a:endCxn id="1105"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104" name="Group 1103"/>
                  <p:cNvGrpSpPr/>
                  <p:nvPr/>
                </p:nvGrpSpPr>
                <p:grpSpPr>
                  <a:xfrm>
                    <a:off x="1745216" y="5160757"/>
                    <a:ext cx="123316" cy="8659"/>
                    <a:chOff x="857176" y="633704"/>
                    <a:chExt cx="130224" cy="9144"/>
                  </a:xfrm>
                </p:grpSpPr>
                <p:sp>
                  <p:nvSpPr>
                    <p:cNvPr id="1148" name="Oval 114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49" name="Oval 114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50" name="Oval 114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105" name="Oval 1104"/>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106" name="Group 1105"/>
                  <p:cNvGrpSpPr/>
                  <p:nvPr/>
                </p:nvGrpSpPr>
                <p:grpSpPr>
                  <a:xfrm>
                    <a:off x="1630054" y="4499090"/>
                    <a:ext cx="8659" cy="98927"/>
                    <a:chOff x="479640" y="725564"/>
                    <a:chExt cx="9144" cy="104468"/>
                  </a:xfrm>
                </p:grpSpPr>
                <p:sp>
                  <p:nvSpPr>
                    <p:cNvPr id="1145" name="Oval 114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46" name="Oval 114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47" name="Oval 114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107" name="Group 1106"/>
                  <p:cNvGrpSpPr/>
                  <p:nvPr/>
                </p:nvGrpSpPr>
                <p:grpSpPr>
                  <a:xfrm>
                    <a:off x="1965993" y="4499090"/>
                    <a:ext cx="8659" cy="98927"/>
                    <a:chOff x="479640" y="725564"/>
                    <a:chExt cx="9144" cy="104468"/>
                  </a:xfrm>
                </p:grpSpPr>
                <p:sp>
                  <p:nvSpPr>
                    <p:cNvPr id="1142" name="Oval 114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43" name="Oval 114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44" name="Oval 114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108" name="Group 1107"/>
                  <p:cNvGrpSpPr/>
                  <p:nvPr/>
                </p:nvGrpSpPr>
                <p:grpSpPr>
                  <a:xfrm>
                    <a:off x="1745216" y="4796480"/>
                    <a:ext cx="123316" cy="8659"/>
                    <a:chOff x="857176" y="633704"/>
                    <a:chExt cx="130224" cy="9144"/>
                  </a:xfrm>
                </p:grpSpPr>
                <p:sp>
                  <p:nvSpPr>
                    <p:cNvPr id="1139" name="Oval 113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40" name="Oval 113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41" name="Oval 114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109" name="Oval 1108"/>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10" name="Straight Arrow Connector 1109"/>
                  <p:cNvCxnSpPr>
                    <a:endCxn id="1109"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11" name="Oval 1110"/>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12" name="Straight Arrow Connector 1111"/>
                  <p:cNvCxnSpPr>
                    <a:endCxn id="1111"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113" name="Oval 1112"/>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114" name="Straight Arrow Connector 1113"/>
                  <p:cNvCxnSpPr>
                    <a:endCxn id="1113"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115" name="Group 1114"/>
                  <p:cNvGrpSpPr/>
                  <p:nvPr/>
                </p:nvGrpSpPr>
                <p:grpSpPr>
                  <a:xfrm>
                    <a:off x="1630054" y="5347114"/>
                    <a:ext cx="8659" cy="98927"/>
                    <a:chOff x="479640" y="725564"/>
                    <a:chExt cx="9144" cy="104468"/>
                  </a:xfrm>
                </p:grpSpPr>
                <p:sp>
                  <p:nvSpPr>
                    <p:cNvPr id="1136" name="Oval 113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37" name="Oval 113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38" name="Oval 113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116" name="Group 1115"/>
                  <p:cNvGrpSpPr/>
                  <p:nvPr/>
                </p:nvGrpSpPr>
                <p:grpSpPr>
                  <a:xfrm>
                    <a:off x="1965993" y="5347114"/>
                    <a:ext cx="8659" cy="98927"/>
                    <a:chOff x="479640" y="725564"/>
                    <a:chExt cx="9144" cy="104468"/>
                  </a:xfrm>
                </p:grpSpPr>
                <p:sp>
                  <p:nvSpPr>
                    <p:cNvPr id="1133" name="Oval 113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34" name="Oval 113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35" name="Oval 113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117" name="Group 1116"/>
                  <p:cNvGrpSpPr/>
                  <p:nvPr/>
                </p:nvGrpSpPr>
                <p:grpSpPr>
                  <a:xfrm>
                    <a:off x="1745216" y="5642824"/>
                    <a:ext cx="123316" cy="8659"/>
                    <a:chOff x="857176" y="633704"/>
                    <a:chExt cx="130224" cy="9144"/>
                  </a:xfrm>
                </p:grpSpPr>
                <p:sp>
                  <p:nvSpPr>
                    <p:cNvPr id="1130" name="Oval 112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31" name="Oval 113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32" name="Oval 113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118" name="Group 1117"/>
                  <p:cNvGrpSpPr/>
                  <p:nvPr/>
                </p:nvGrpSpPr>
                <p:grpSpPr>
                  <a:xfrm>
                    <a:off x="1453825" y="3667284"/>
                    <a:ext cx="8659" cy="98927"/>
                    <a:chOff x="479640" y="725564"/>
                    <a:chExt cx="9144" cy="104468"/>
                  </a:xfrm>
                </p:grpSpPr>
                <p:sp>
                  <p:nvSpPr>
                    <p:cNvPr id="1127" name="Oval 112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8" name="Oval 112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9" name="Oval 112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119" name="Group 1118"/>
                  <p:cNvGrpSpPr/>
                  <p:nvPr/>
                </p:nvGrpSpPr>
                <p:grpSpPr>
                  <a:xfrm>
                    <a:off x="1450738" y="4503298"/>
                    <a:ext cx="8659" cy="98927"/>
                    <a:chOff x="479640" y="725564"/>
                    <a:chExt cx="9144" cy="104468"/>
                  </a:xfrm>
                </p:grpSpPr>
                <p:sp>
                  <p:nvSpPr>
                    <p:cNvPr id="1124" name="Oval 112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5" name="Oval 112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6" name="Oval 112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120" name="Group 1119"/>
                  <p:cNvGrpSpPr/>
                  <p:nvPr/>
                </p:nvGrpSpPr>
                <p:grpSpPr>
                  <a:xfrm>
                    <a:off x="1450738" y="5351322"/>
                    <a:ext cx="8659" cy="98927"/>
                    <a:chOff x="479640" y="725564"/>
                    <a:chExt cx="9144" cy="104468"/>
                  </a:xfrm>
                </p:grpSpPr>
                <p:sp>
                  <p:nvSpPr>
                    <p:cNvPr id="1121" name="Oval 112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2" name="Oval 112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3" name="Oval 112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grpSp>
        <p:grpSp>
          <p:nvGrpSpPr>
            <p:cNvPr id="265" name="Group 264"/>
            <p:cNvGrpSpPr/>
            <p:nvPr/>
          </p:nvGrpSpPr>
          <p:grpSpPr>
            <a:xfrm>
              <a:off x="2514600" y="3462475"/>
              <a:ext cx="1929432" cy="3170516"/>
              <a:chOff x="2514600" y="2819789"/>
              <a:chExt cx="1929432" cy="3170516"/>
            </a:xfrm>
          </p:grpSpPr>
          <p:sp>
            <p:nvSpPr>
              <p:cNvPr id="716" name="Rounded Rectangle 715"/>
              <p:cNvSpPr>
                <a:spLocks noChangeAspect="1"/>
              </p:cNvSpPr>
              <p:nvPr/>
            </p:nvSpPr>
            <p:spPr>
              <a:xfrm>
                <a:off x="2809955" y="5214614"/>
                <a:ext cx="1077307" cy="775691"/>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sz="1800" b="1" dirty="0"/>
                  <a:t>CPU Core</a:t>
                </a:r>
              </a:p>
            </p:txBody>
          </p:sp>
          <p:grpSp>
            <p:nvGrpSpPr>
              <p:cNvPr id="717" name="Group 716"/>
              <p:cNvGrpSpPr/>
              <p:nvPr/>
            </p:nvGrpSpPr>
            <p:grpSpPr>
              <a:xfrm>
                <a:off x="2514600" y="2819789"/>
                <a:ext cx="1929432" cy="2194167"/>
                <a:chOff x="2387310" y="2819789"/>
                <a:chExt cx="1929432" cy="2194167"/>
              </a:xfrm>
            </p:grpSpPr>
            <p:grpSp>
              <p:nvGrpSpPr>
                <p:cNvPr id="718" name="Group 717"/>
                <p:cNvGrpSpPr/>
                <p:nvPr/>
              </p:nvGrpSpPr>
              <p:grpSpPr>
                <a:xfrm>
                  <a:off x="2387310" y="2819789"/>
                  <a:ext cx="602145" cy="2194167"/>
                  <a:chOff x="1399378" y="3416710"/>
                  <a:chExt cx="625686" cy="2279949"/>
                </a:xfrm>
              </p:grpSpPr>
              <p:sp>
                <p:nvSpPr>
                  <p:cNvPr id="941" name="Oval 940"/>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42" name="Straight Arrow Connector 941"/>
                  <p:cNvCxnSpPr>
                    <a:stCxn id="941"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43" name="Oval 942"/>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44" name="Straight Arrow Connector 943"/>
                  <p:cNvCxnSpPr>
                    <a:stCxn id="943"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45" name="Oval 944"/>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46" name="Straight Arrow Connector 945"/>
                  <p:cNvCxnSpPr>
                    <a:stCxn id="945"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947" name="Group 946"/>
                  <p:cNvGrpSpPr/>
                  <p:nvPr/>
                </p:nvGrpSpPr>
                <p:grpSpPr>
                  <a:xfrm>
                    <a:off x="1746994" y="3472455"/>
                    <a:ext cx="123316" cy="8659"/>
                    <a:chOff x="857176" y="633704"/>
                    <a:chExt cx="130224" cy="9144"/>
                  </a:xfrm>
                </p:grpSpPr>
                <p:sp>
                  <p:nvSpPr>
                    <p:cNvPr id="1048" name="Oval 104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49" name="Oval 104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50" name="Oval 104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48" name="Oval 947"/>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49" name="Straight Arrow Connector 948"/>
                  <p:cNvCxnSpPr>
                    <a:endCxn id="948"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50" name="Oval 949"/>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51" name="Straight Arrow Connector 950"/>
                  <p:cNvCxnSpPr>
                    <a:endCxn id="950"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52" name="Oval 951"/>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53" name="Straight Arrow Connector 952"/>
                  <p:cNvCxnSpPr>
                    <a:endCxn id="952"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54" name="Oval 953"/>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55" name="Straight Arrow Connector 954"/>
                  <p:cNvCxnSpPr>
                    <a:stCxn id="954"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56" name="Oval 955"/>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57" name="Straight Arrow Connector 956"/>
                  <p:cNvCxnSpPr>
                    <a:stCxn id="956"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58" name="Oval 957"/>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59" name="Straight Arrow Connector 958"/>
                  <p:cNvCxnSpPr>
                    <a:stCxn id="958"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60" name="Straight Arrow Connector 959"/>
                  <p:cNvCxnSpPr>
                    <a:stCxn id="948" idx="4"/>
                    <a:endCxn id="967"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61" name="Straight Arrow Connector 960"/>
                  <p:cNvCxnSpPr>
                    <a:stCxn id="967" idx="4"/>
                    <a:endCxn id="954"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62" name="Straight Arrow Connector 961"/>
                  <p:cNvCxnSpPr>
                    <a:stCxn id="967" idx="4"/>
                    <a:endCxn id="956"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63" name="Straight Arrow Connector 962"/>
                  <p:cNvCxnSpPr>
                    <a:stCxn id="967" idx="4"/>
                    <a:endCxn id="958"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64" name="Straight Arrow Connector 963"/>
                  <p:cNvCxnSpPr>
                    <a:stCxn id="950" idx="4"/>
                    <a:endCxn id="967"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65" name="Straight Arrow Connector 964"/>
                  <p:cNvCxnSpPr>
                    <a:stCxn id="952" idx="4"/>
                    <a:endCxn id="967"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966" name="Group 965"/>
                  <p:cNvGrpSpPr/>
                  <p:nvPr/>
                </p:nvGrpSpPr>
                <p:grpSpPr>
                  <a:xfrm>
                    <a:off x="1748304" y="4316706"/>
                    <a:ext cx="123316" cy="8659"/>
                    <a:chOff x="857176" y="633704"/>
                    <a:chExt cx="130224" cy="9144"/>
                  </a:xfrm>
                </p:grpSpPr>
                <p:sp>
                  <p:nvSpPr>
                    <p:cNvPr id="1045" name="Oval 104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46" name="Oval 104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47" name="Oval 104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67" name="Oval 966"/>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968" name="Group 967"/>
                  <p:cNvGrpSpPr/>
                  <p:nvPr/>
                </p:nvGrpSpPr>
                <p:grpSpPr>
                  <a:xfrm>
                    <a:off x="1633141" y="3663076"/>
                    <a:ext cx="8659" cy="98927"/>
                    <a:chOff x="479640" y="725564"/>
                    <a:chExt cx="9144" cy="104468"/>
                  </a:xfrm>
                </p:grpSpPr>
                <p:sp>
                  <p:nvSpPr>
                    <p:cNvPr id="1042" name="Oval 104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43" name="Oval 104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44" name="Oval 104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69" name="Group 968"/>
                  <p:cNvGrpSpPr/>
                  <p:nvPr/>
                </p:nvGrpSpPr>
                <p:grpSpPr>
                  <a:xfrm>
                    <a:off x="1969080" y="3663076"/>
                    <a:ext cx="8659" cy="98927"/>
                    <a:chOff x="479640" y="725564"/>
                    <a:chExt cx="9144" cy="104468"/>
                  </a:xfrm>
                </p:grpSpPr>
                <p:sp>
                  <p:nvSpPr>
                    <p:cNvPr id="1039" name="Oval 103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40" name="Oval 103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41" name="Oval 104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70" name="Group 969"/>
                  <p:cNvGrpSpPr/>
                  <p:nvPr/>
                </p:nvGrpSpPr>
                <p:grpSpPr>
                  <a:xfrm>
                    <a:off x="1748304" y="3958108"/>
                    <a:ext cx="123316" cy="8659"/>
                    <a:chOff x="857176" y="633704"/>
                    <a:chExt cx="130224" cy="9144"/>
                  </a:xfrm>
                </p:grpSpPr>
                <p:sp>
                  <p:nvSpPr>
                    <p:cNvPr id="1036" name="Oval 103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37" name="Oval 103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38" name="Oval 103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71" name="Oval 970"/>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72" name="Straight Arrow Connector 971"/>
                  <p:cNvCxnSpPr>
                    <a:endCxn id="971"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73" name="Oval 972"/>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74" name="Straight Arrow Connector 973"/>
                  <p:cNvCxnSpPr>
                    <a:endCxn id="973"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75" name="Oval 974"/>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76" name="Straight Arrow Connector 975"/>
                  <p:cNvCxnSpPr>
                    <a:endCxn id="975"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77" name="Oval 976"/>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78" name="Straight Arrow Connector 977"/>
                  <p:cNvCxnSpPr>
                    <a:stCxn id="977"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79" name="Oval 978"/>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80" name="Straight Arrow Connector 979"/>
                  <p:cNvCxnSpPr>
                    <a:stCxn id="979"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81" name="Oval 980"/>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82" name="Straight Arrow Connector 981"/>
                  <p:cNvCxnSpPr>
                    <a:stCxn id="981"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83" name="Straight Arrow Connector 982"/>
                  <p:cNvCxnSpPr>
                    <a:stCxn id="971" idx="4"/>
                    <a:endCxn id="990"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84" name="Straight Arrow Connector 983"/>
                  <p:cNvCxnSpPr>
                    <a:stCxn id="990" idx="4"/>
                    <a:endCxn id="977"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85" name="Straight Arrow Connector 984"/>
                  <p:cNvCxnSpPr>
                    <a:stCxn id="990" idx="4"/>
                    <a:endCxn id="979"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86" name="Straight Arrow Connector 985"/>
                  <p:cNvCxnSpPr>
                    <a:stCxn id="990" idx="4"/>
                    <a:endCxn id="981"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87" name="Straight Arrow Connector 986"/>
                  <p:cNvCxnSpPr>
                    <a:stCxn id="973" idx="4"/>
                    <a:endCxn id="990"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88" name="Straight Arrow Connector 987"/>
                  <p:cNvCxnSpPr>
                    <a:stCxn id="975" idx="4"/>
                    <a:endCxn id="990"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989" name="Group 988"/>
                  <p:cNvGrpSpPr/>
                  <p:nvPr/>
                </p:nvGrpSpPr>
                <p:grpSpPr>
                  <a:xfrm>
                    <a:off x="1745216" y="5160757"/>
                    <a:ext cx="123316" cy="8659"/>
                    <a:chOff x="857176" y="633704"/>
                    <a:chExt cx="130224" cy="9144"/>
                  </a:xfrm>
                </p:grpSpPr>
                <p:sp>
                  <p:nvSpPr>
                    <p:cNvPr id="1033" name="Oval 103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34" name="Oval 103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35" name="Oval 103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90" name="Oval 989"/>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991" name="Group 990"/>
                  <p:cNvGrpSpPr/>
                  <p:nvPr/>
                </p:nvGrpSpPr>
                <p:grpSpPr>
                  <a:xfrm>
                    <a:off x="1630054" y="4499090"/>
                    <a:ext cx="8659" cy="98927"/>
                    <a:chOff x="479640" y="725564"/>
                    <a:chExt cx="9144" cy="104468"/>
                  </a:xfrm>
                </p:grpSpPr>
                <p:sp>
                  <p:nvSpPr>
                    <p:cNvPr id="1030" name="Oval 102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31" name="Oval 103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32" name="Oval 103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92" name="Group 991"/>
                  <p:cNvGrpSpPr/>
                  <p:nvPr/>
                </p:nvGrpSpPr>
                <p:grpSpPr>
                  <a:xfrm>
                    <a:off x="1965993" y="4499090"/>
                    <a:ext cx="8659" cy="98927"/>
                    <a:chOff x="479640" y="725564"/>
                    <a:chExt cx="9144" cy="104468"/>
                  </a:xfrm>
                </p:grpSpPr>
                <p:sp>
                  <p:nvSpPr>
                    <p:cNvPr id="1027" name="Oval 102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28" name="Oval 102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29" name="Oval 102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93" name="Group 992"/>
                  <p:cNvGrpSpPr/>
                  <p:nvPr/>
                </p:nvGrpSpPr>
                <p:grpSpPr>
                  <a:xfrm>
                    <a:off x="1745216" y="4796480"/>
                    <a:ext cx="123316" cy="8659"/>
                    <a:chOff x="857176" y="633704"/>
                    <a:chExt cx="130224" cy="9144"/>
                  </a:xfrm>
                </p:grpSpPr>
                <p:sp>
                  <p:nvSpPr>
                    <p:cNvPr id="1024" name="Oval 102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25" name="Oval 102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26" name="Oval 102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94" name="Oval 993"/>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95" name="Straight Arrow Connector 994"/>
                  <p:cNvCxnSpPr>
                    <a:endCxn id="994"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96" name="Oval 995"/>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97" name="Straight Arrow Connector 996"/>
                  <p:cNvCxnSpPr>
                    <a:endCxn id="996"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98" name="Oval 997"/>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99" name="Straight Arrow Connector 998"/>
                  <p:cNvCxnSpPr>
                    <a:endCxn id="998"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000" name="Group 999"/>
                  <p:cNvGrpSpPr/>
                  <p:nvPr/>
                </p:nvGrpSpPr>
                <p:grpSpPr>
                  <a:xfrm>
                    <a:off x="1630054" y="5347114"/>
                    <a:ext cx="8659" cy="98927"/>
                    <a:chOff x="479640" y="725564"/>
                    <a:chExt cx="9144" cy="104468"/>
                  </a:xfrm>
                </p:grpSpPr>
                <p:sp>
                  <p:nvSpPr>
                    <p:cNvPr id="1021" name="Oval 102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22" name="Oval 102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23" name="Oval 102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01" name="Group 1000"/>
                  <p:cNvGrpSpPr/>
                  <p:nvPr/>
                </p:nvGrpSpPr>
                <p:grpSpPr>
                  <a:xfrm>
                    <a:off x="1965993" y="5347114"/>
                    <a:ext cx="8659" cy="98927"/>
                    <a:chOff x="479640" y="725564"/>
                    <a:chExt cx="9144" cy="104468"/>
                  </a:xfrm>
                </p:grpSpPr>
                <p:sp>
                  <p:nvSpPr>
                    <p:cNvPr id="1018" name="Oval 101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9" name="Oval 101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20" name="Oval 101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02" name="Group 1001"/>
                  <p:cNvGrpSpPr/>
                  <p:nvPr/>
                </p:nvGrpSpPr>
                <p:grpSpPr>
                  <a:xfrm>
                    <a:off x="1745216" y="5642824"/>
                    <a:ext cx="123316" cy="8659"/>
                    <a:chOff x="857176" y="633704"/>
                    <a:chExt cx="130224" cy="9144"/>
                  </a:xfrm>
                </p:grpSpPr>
                <p:sp>
                  <p:nvSpPr>
                    <p:cNvPr id="1015" name="Oval 101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6" name="Oval 101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7" name="Oval 101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03" name="Group 1002"/>
                  <p:cNvGrpSpPr/>
                  <p:nvPr/>
                </p:nvGrpSpPr>
                <p:grpSpPr>
                  <a:xfrm>
                    <a:off x="1453825" y="3667284"/>
                    <a:ext cx="8659" cy="98927"/>
                    <a:chOff x="479640" y="725564"/>
                    <a:chExt cx="9144" cy="104468"/>
                  </a:xfrm>
                </p:grpSpPr>
                <p:sp>
                  <p:nvSpPr>
                    <p:cNvPr id="1012" name="Oval 101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3" name="Oval 101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4" name="Oval 101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04" name="Group 1003"/>
                  <p:cNvGrpSpPr/>
                  <p:nvPr/>
                </p:nvGrpSpPr>
                <p:grpSpPr>
                  <a:xfrm>
                    <a:off x="1450738" y="4503298"/>
                    <a:ext cx="8659" cy="98927"/>
                    <a:chOff x="479640" y="725564"/>
                    <a:chExt cx="9144" cy="104468"/>
                  </a:xfrm>
                </p:grpSpPr>
                <p:sp>
                  <p:nvSpPr>
                    <p:cNvPr id="1009" name="Oval 100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0" name="Oval 100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1" name="Oval 101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05" name="Group 1004"/>
                  <p:cNvGrpSpPr/>
                  <p:nvPr/>
                </p:nvGrpSpPr>
                <p:grpSpPr>
                  <a:xfrm>
                    <a:off x="1450738" y="5351322"/>
                    <a:ext cx="8659" cy="98927"/>
                    <a:chOff x="479640" y="725564"/>
                    <a:chExt cx="9144" cy="104468"/>
                  </a:xfrm>
                </p:grpSpPr>
                <p:sp>
                  <p:nvSpPr>
                    <p:cNvPr id="1006" name="Oval 100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7" name="Oval 100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8" name="Oval 100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719" name="Group 718"/>
                <p:cNvGrpSpPr/>
                <p:nvPr/>
              </p:nvGrpSpPr>
              <p:grpSpPr>
                <a:xfrm>
                  <a:off x="3050955" y="2819789"/>
                  <a:ext cx="602145" cy="2194167"/>
                  <a:chOff x="1399378" y="3416710"/>
                  <a:chExt cx="625686" cy="2279949"/>
                </a:xfrm>
              </p:grpSpPr>
              <p:sp>
                <p:nvSpPr>
                  <p:cNvPr id="831" name="Oval 830"/>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32" name="Straight Arrow Connector 831"/>
                  <p:cNvCxnSpPr>
                    <a:stCxn id="831"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33" name="Oval 832"/>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34" name="Straight Arrow Connector 833"/>
                  <p:cNvCxnSpPr>
                    <a:stCxn id="833"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35" name="Oval 834"/>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36" name="Straight Arrow Connector 835"/>
                  <p:cNvCxnSpPr>
                    <a:stCxn id="835"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837" name="Group 836"/>
                  <p:cNvGrpSpPr/>
                  <p:nvPr/>
                </p:nvGrpSpPr>
                <p:grpSpPr>
                  <a:xfrm>
                    <a:off x="1746994" y="3472455"/>
                    <a:ext cx="123316" cy="8659"/>
                    <a:chOff x="857176" y="633704"/>
                    <a:chExt cx="130224" cy="9144"/>
                  </a:xfrm>
                </p:grpSpPr>
                <p:sp>
                  <p:nvSpPr>
                    <p:cNvPr id="938" name="Oval 93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39" name="Oval 93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40" name="Oval 93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38" name="Oval 837"/>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39" name="Straight Arrow Connector 838"/>
                  <p:cNvCxnSpPr>
                    <a:endCxn id="838"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40" name="Oval 839"/>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41" name="Straight Arrow Connector 840"/>
                  <p:cNvCxnSpPr>
                    <a:endCxn id="840"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42" name="Oval 841"/>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43" name="Straight Arrow Connector 842"/>
                  <p:cNvCxnSpPr>
                    <a:endCxn id="842"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44" name="Oval 843"/>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45" name="Straight Arrow Connector 844"/>
                  <p:cNvCxnSpPr>
                    <a:stCxn id="844"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46" name="Oval 845"/>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47" name="Straight Arrow Connector 846"/>
                  <p:cNvCxnSpPr>
                    <a:stCxn id="846"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48" name="Oval 847"/>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49" name="Straight Arrow Connector 848"/>
                  <p:cNvCxnSpPr>
                    <a:stCxn id="848"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50" name="Straight Arrow Connector 849"/>
                  <p:cNvCxnSpPr>
                    <a:stCxn id="838" idx="4"/>
                    <a:endCxn id="857"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51" name="Straight Arrow Connector 850"/>
                  <p:cNvCxnSpPr>
                    <a:stCxn id="857" idx="4"/>
                    <a:endCxn id="844"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52" name="Straight Arrow Connector 851"/>
                  <p:cNvCxnSpPr>
                    <a:stCxn id="857" idx="4"/>
                    <a:endCxn id="846"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53" name="Straight Arrow Connector 852"/>
                  <p:cNvCxnSpPr>
                    <a:stCxn id="857" idx="4"/>
                    <a:endCxn id="848"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54" name="Straight Arrow Connector 853"/>
                  <p:cNvCxnSpPr>
                    <a:stCxn id="840" idx="4"/>
                    <a:endCxn id="857"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55" name="Straight Arrow Connector 854"/>
                  <p:cNvCxnSpPr>
                    <a:stCxn id="842" idx="4"/>
                    <a:endCxn id="857"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856" name="Group 855"/>
                  <p:cNvGrpSpPr/>
                  <p:nvPr/>
                </p:nvGrpSpPr>
                <p:grpSpPr>
                  <a:xfrm>
                    <a:off x="1748304" y="4316706"/>
                    <a:ext cx="123316" cy="8659"/>
                    <a:chOff x="857176" y="633704"/>
                    <a:chExt cx="130224" cy="9144"/>
                  </a:xfrm>
                </p:grpSpPr>
                <p:sp>
                  <p:nvSpPr>
                    <p:cNvPr id="935" name="Oval 93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36" name="Oval 93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37" name="Oval 93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57" name="Oval 856"/>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858" name="Group 857"/>
                  <p:cNvGrpSpPr/>
                  <p:nvPr/>
                </p:nvGrpSpPr>
                <p:grpSpPr>
                  <a:xfrm>
                    <a:off x="1633141" y="3663076"/>
                    <a:ext cx="8659" cy="98927"/>
                    <a:chOff x="479640" y="725564"/>
                    <a:chExt cx="9144" cy="104468"/>
                  </a:xfrm>
                </p:grpSpPr>
                <p:sp>
                  <p:nvSpPr>
                    <p:cNvPr id="932" name="Oval 93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33" name="Oval 93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34" name="Oval 93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59" name="Group 858"/>
                  <p:cNvGrpSpPr/>
                  <p:nvPr/>
                </p:nvGrpSpPr>
                <p:grpSpPr>
                  <a:xfrm>
                    <a:off x="1969080" y="3663076"/>
                    <a:ext cx="8659" cy="98927"/>
                    <a:chOff x="479640" y="725564"/>
                    <a:chExt cx="9144" cy="104468"/>
                  </a:xfrm>
                </p:grpSpPr>
                <p:sp>
                  <p:nvSpPr>
                    <p:cNvPr id="929" name="Oval 92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30" name="Oval 92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31" name="Oval 93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60" name="Group 859"/>
                  <p:cNvGrpSpPr/>
                  <p:nvPr/>
                </p:nvGrpSpPr>
                <p:grpSpPr>
                  <a:xfrm>
                    <a:off x="1748304" y="3958108"/>
                    <a:ext cx="123316" cy="8659"/>
                    <a:chOff x="857176" y="633704"/>
                    <a:chExt cx="130224" cy="9144"/>
                  </a:xfrm>
                </p:grpSpPr>
                <p:sp>
                  <p:nvSpPr>
                    <p:cNvPr id="926" name="Oval 92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27" name="Oval 92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28" name="Oval 92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61" name="Oval 860"/>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62" name="Straight Arrow Connector 861"/>
                  <p:cNvCxnSpPr>
                    <a:endCxn id="861"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63" name="Oval 862"/>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64" name="Straight Arrow Connector 863"/>
                  <p:cNvCxnSpPr>
                    <a:endCxn id="863"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65" name="Oval 864"/>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66" name="Straight Arrow Connector 865"/>
                  <p:cNvCxnSpPr>
                    <a:endCxn id="865"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67" name="Oval 866"/>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68" name="Straight Arrow Connector 867"/>
                  <p:cNvCxnSpPr>
                    <a:stCxn id="867"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69" name="Oval 868"/>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70" name="Straight Arrow Connector 869"/>
                  <p:cNvCxnSpPr>
                    <a:stCxn id="869"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71" name="Oval 870"/>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72" name="Straight Arrow Connector 871"/>
                  <p:cNvCxnSpPr>
                    <a:stCxn id="871"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73" name="Straight Arrow Connector 872"/>
                  <p:cNvCxnSpPr>
                    <a:stCxn id="861" idx="4"/>
                    <a:endCxn id="880"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74" name="Straight Arrow Connector 873"/>
                  <p:cNvCxnSpPr>
                    <a:stCxn id="880" idx="4"/>
                    <a:endCxn id="867"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75" name="Straight Arrow Connector 874"/>
                  <p:cNvCxnSpPr>
                    <a:stCxn id="880" idx="4"/>
                    <a:endCxn id="869"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76" name="Straight Arrow Connector 875"/>
                  <p:cNvCxnSpPr>
                    <a:stCxn id="880" idx="4"/>
                    <a:endCxn id="871"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77" name="Straight Arrow Connector 876"/>
                  <p:cNvCxnSpPr>
                    <a:stCxn id="863" idx="4"/>
                    <a:endCxn id="880"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78" name="Straight Arrow Connector 877"/>
                  <p:cNvCxnSpPr>
                    <a:stCxn id="865" idx="4"/>
                    <a:endCxn id="880"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879" name="Group 878"/>
                  <p:cNvGrpSpPr/>
                  <p:nvPr/>
                </p:nvGrpSpPr>
                <p:grpSpPr>
                  <a:xfrm>
                    <a:off x="1745216" y="5160757"/>
                    <a:ext cx="123316" cy="8659"/>
                    <a:chOff x="857176" y="633704"/>
                    <a:chExt cx="130224" cy="9144"/>
                  </a:xfrm>
                </p:grpSpPr>
                <p:sp>
                  <p:nvSpPr>
                    <p:cNvPr id="923" name="Oval 92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24" name="Oval 92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25" name="Oval 92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80" name="Oval 879"/>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881" name="Group 880"/>
                  <p:cNvGrpSpPr/>
                  <p:nvPr/>
                </p:nvGrpSpPr>
                <p:grpSpPr>
                  <a:xfrm>
                    <a:off x="1630054" y="4499090"/>
                    <a:ext cx="8659" cy="98927"/>
                    <a:chOff x="479640" y="725564"/>
                    <a:chExt cx="9144" cy="104468"/>
                  </a:xfrm>
                </p:grpSpPr>
                <p:sp>
                  <p:nvSpPr>
                    <p:cNvPr id="920" name="Oval 91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21" name="Oval 92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22" name="Oval 92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82" name="Group 881"/>
                  <p:cNvGrpSpPr/>
                  <p:nvPr/>
                </p:nvGrpSpPr>
                <p:grpSpPr>
                  <a:xfrm>
                    <a:off x="1965993" y="4499090"/>
                    <a:ext cx="8659" cy="98927"/>
                    <a:chOff x="479640" y="725564"/>
                    <a:chExt cx="9144" cy="104468"/>
                  </a:xfrm>
                </p:grpSpPr>
                <p:sp>
                  <p:nvSpPr>
                    <p:cNvPr id="917" name="Oval 91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18" name="Oval 91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19" name="Oval 91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83" name="Group 882"/>
                  <p:cNvGrpSpPr/>
                  <p:nvPr/>
                </p:nvGrpSpPr>
                <p:grpSpPr>
                  <a:xfrm>
                    <a:off x="1745216" y="4796480"/>
                    <a:ext cx="123316" cy="8659"/>
                    <a:chOff x="857176" y="633704"/>
                    <a:chExt cx="130224" cy="9144"/>
                  </a:xfrm>
                </p:grpSpPr>
                <p:sp>
                  <p:nvSpPr>
                    <p:cNvPr id="914" name="Oval 91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15" name="Oval 91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16" name="Oval 91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84" name="Oval 883"/>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85" name="Straight Arrow Connector 884"/>
                  <p:cNvCxnSpPr>
                    <a:endCxn id="884"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86" name="Oval 885"/>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87" name="Straight Arrow Connector 886"/>
                  <p:cNvCxnSpPr>
                    <a:endCxn id="886"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88" name="Oval 887"/>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89" name="Straight Arrow Connector 888"/>
                  <p:cNvCxnSpPr>
                    <a:endCxn id="888"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890" name="Group 889"/>
                  <p:cNvGrpSpPr/>
                  <p:nvPr/>
                </p:nvGrpSpPr>
                <p:grpSpPr>
                  <a:xfrm>
                    <a:off x="1630054" y="5347114"/>
                    <a:ext cx="8659" cy="98927"/>
                    <a:chOff x="479640" y="725564"/>
                    <a:chExt cx="9144" cy="104468"/>
                  </a:xfrm>
                </p:grpSpPr>
                <p:sp>
                  <p:nvSpPr>
                    <p:cNvPr id="911" name="Oval 91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12" name="Oval 91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13" name="Oval 91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91" name="Group 890"/>
                  <p:cNvGrpSpPr/>
                  <p:nvPr/>
                </p:nvGrpSpPr>
                <p:grpSpPr>
                  <a:xfrm>
                    <a:off x="1965993" y="5347114"/>
                    <a:ext cx="8659" cy="98927"/>
                    <a:chOff x="479640" y="725564"/>
                    <a:chExt cx="9144" cy="104468"/>
                  </a:xfrm>
                </p:grpSpPr>
                <p:sp>
                  <p:nvSpPr>
                    <p:cNvPr id="908" name="Oval 90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9" name="Oval 90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10" name="Oval 90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92" name="Group 891"/>
                  <p:cNvGrpSpPr/>
                  <p:nvPr/>
                </p:nvGrpSpPr>
                <p:grpSpPr>
                  <a:xfrm>
                    <a:off x="1745216" y="5642824"/>
                    <a:ext cx="123316" cy="8659"/>
                    <a:chOff x="857176" y="633704"/>
                    <a:chExt cx="130224" cy="9144"/>
                  </a:xfrm>
                </p:grpSpPr>
                <p:sp>
                  <p:nvSpPr>
                    <p:cNvPr id="905" name="Oval 90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6" name="Oval 90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7" name="Oval 90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93" name="Group 892"/>
                  <p:cNvGrpSpPr/>
                  <p:nvPr/>
                </p:nvGrpSpPr>
                <p:grpSpPr>
                  <a:xfrm>
                    <a:off x="1453825" y="3667284"/>
                    <a:ext cx="8659" cy="98927"/>
                    <a:chOff x="479640" y="725564"/>
                    <a:chExt cx="9144" cy="104468"/>
                  </a:xfrm>
                </p:grpSpPr>
                <p:sp>
                  <p:nvSpPr>
                    <p:cNvPr id="902" name="Oval 90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3" name="Oval 90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4" name="Oval 90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94" name="Group 893"/>
                  <p:cNvGrpSpPr/>
                  <p:nvPr/>
                </p:nvGrpSpPr>
                <p:grpSpPr>
                  <a:xfrm>
                    <a:off x="1450738" y="4503298"/>
                    <a:ext cx="8659" cy="98927"/>
                    <a:chOff x="479640" y="725564"/>
                    <a:chExt cx="9144" cy="104468"/>
                  </a:xfrm>
                </p:grpSpPr>
                <p:sp>
                  <p:nvSpPr>
                    <p:cNvPr id="899" name="Oval 89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0" name="Oval 89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1" name="Oval 90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95" name="Group 894"/>
                  <p:cNvGrpSpPr/>
                  <p:nvPr/>
                </p:nvGrpSpPr>
                <p:grpSpPr>
                  <a:xfrm>
                    <a:off x="1450738" y="5351322"/>
                    <a:ext cx="8659" cy="98927"/>
                    <a:chOff x="479640" y="725564"/>
                    <a:chExt cx="9144" cy="104468"/>
                  </a:xfrm>
                </p:grpSpPr>
                <p:sp>
                  <p:nvSpPr>
                    <p:cNvPr id="896" name="Oval 89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7" name="Oval 89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8" name="Oval 89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720" name="Group 719"/>
                <p:cNvGrpSpPr/>
                <p:nvPr/>
              </p:nvGrpSpPr>
              <p:grpSpPr>
                <a:xfrm>
                  <a:off x="3714597" y="2819789"/>
                  <a:ext cx="602145" cy="2194167"/>
                  <a:chOff x="1399378" y="3416710"/>
                  <a:chExt cx="625686" cy="2279949"/>
                </a:xfrm>
              </p:grpSpPr>
              <p:sp>
                <p:nvSpPr>
                  <p:cNvPr id="721" name="Oval 720"/>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22" name="Straight Arrow Connector 721"/>
                  <p:cNvCxnSpPr>
                    <a:stCxn id="721"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23" name="Oval 722"/>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24" name="Straight Arrow Connector 723"/>
                  <p:cNvCxnSpPr>
                    <a:stCxn id="723"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25" name="Oval 724"/>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26" name="Straight Arrow Connector 725"/>
                  <p:cNvCxnSpPr>
                    <a:stCxn id="725"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727" name="Group 726"/>
                  <p:cNvGrpSpPr/>
                  <p:nvPr/>
                </p:nvGrpSpPr>
                <p:grpSpPr>
                  <a:xfrm>
                    <a:off x="1746994" y="3472455"/>
                    <a:ext cx="123316" cy="8659"/>
                    <a:chOff x="857176" y="633704"/>
                    <a:chExt cx="130224" cy="9144"/>
                  </a:xfrm>
                </p:grpSpPr>
                <p:sp>
                  <p:nvSpPr>
                    <p:cNvPr id="828" name="Oval 82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29" name="Oval 82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30" name="Oval 82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728" name="Oval 727"/>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29" name="Straight Arrow Connector 728"/>
                  <p:cNvCxnSpPr>
                    <a:endCxn id="728"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30" name="Oval 729"/>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31" name="Straight Arrow Connector 730"/>
                  <p:cNvCxnSpPr>
                    <a:endCxn id="730"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32" name="Oval 731"/>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33" name="Straight Arrow Connector 732"/>
                  <p:cNvCxnSpPr>
                    <a:endCxn id="732"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34" name="Oval 733"/>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35" name="Straight Arrow Connector 734"/>
                  <p:cNvCxnSpPr>
                    <a:stCxn id="734"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36" name="Oval 735"/>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37" name="Straight Arrow Connector 736"/>
                  <p:cNvCxnSpPr>
                    <a:stCxn id="736"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38" name="Oval 737"/>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39" name="Straight Arrow Connector 738"/>
                  <p:cNvCxnSpPr>
                    <a:stCxn id="738"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40" name="Straight Arrow Connector 739"/>
                  <p:cNvCxnSpPr>
                    <a:stCxn id="728" idx="4"/>
                    <a:endCxn id="747"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41" name="Straight Arrow Connector 740"/>
                  <p:cNvCxnSpPr>
                    <a:stCxn id="747" idx="4"/>
                    <a:endCxn id="734"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42" name="Straight Arrow Connector 741"/>
                  <p:cNvCxnSpPr>
                    <a:stCxn id="747" idx="4"/>
                    <a:endCxn id="736"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43" name="Straight Arrow Connector 742"/>
                  <p:cNvCxnSpPr>
                    <a:stCxn id="747" idx="4"/>
                    <a:endCxn id="738"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44" name="Straight Arrow Connector 743"/>
                  <p:cNvCxnSpPr>
                    <a:stCxn id="730" idx="4"/>
                    <a:endCxn id="747"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45" name="Straight Arrow Connector 744"/>
                  <p:cNvCxnSpPr>
                    <a:stCxn id="732" idx="4"/>
                    <a:endCxn id="747"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746" name="Group 745"/>
                  <p:cNvGrpSpPr/>
                  <p:nvPr/>
                </p:nvGrpSpPr>
                <p:grpSpPr>
                  <a:xfrm>
                    <a:off x="1748304" y="4316706"/>
                    <a:ext cx="123316" cy="8659"/>
                    <a:chOff x="857176" y="633704"/>
                    <a:chExt cx="130224" cy="9144"/>
                  </a:xfrm>
                </p:grpSpPr>
                <p:sp>
                  <p:nvSpPr>
                    <p:cNvPr id="825" name="Oval 82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26" name="Oval 82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27" name="Oval 82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747" name="Oval 746"/>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748" name="Group 747"/>
                  <p:cNvGrpSpPr/>
                  <p:nvPr/>
                </p:nvGrpSpPr>
                <p:grpSpPr>
                  <a:xfrm>
                    <a:off x="1633141" y="3663076"/>
                    <a:ext cx="8659" cy="98927"/>
                    <a:chOff x="479640" y="725564"/>
                    <a:chExt cx="9144" cy="104468"/>
                  </a:xfrm>
                </p:grpSpPr>
                <p:sp>
                  <p:nvSpPr>
                    <p:cNvPr id="822" name="Oval 82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23" name="Oval 82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24" name="Oval 82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49" name="Group 748"/>
                  <p:cNvGrpSpPr/>
                  <p:nvPr/>
                </p:nvGrpSpPr>
                <p:grpSpPr>
                  <a:xfrm>
                    <a:off x="1969080" y="3663076"/>
                    <a:ext cx="8659" cy="98927"/>
                    <a:chOff x="479640" y="725564"/>
                    <a:chExt cx="9144" cy="104468"/>
                  </a:xfrm>
                </p:grpSpPr>
                <p:sp>
                  <p:nvSpPr>
                    <p:cNvPr id="819" name="Oval 81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20" name="Oval 81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21" name="Oval 82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50" name="Group 749"/>
                  <p:cNvGrpSpPr/>
                  <p:nvPr/>
                </p:nvGrpSpPr>
                <p:grpSpPr>
                  <a:xfrm>
                    <a:off x="1748304" y="3958108"/>
                    <a:ext cx="123316" cy="8659"/>
                    <a:chOff x="857176" y="633704"/>
                    <a:chExt cx="130224" cy="9144"/>
                  </a:xfrm>
                </p:grpSpPr>
                <p:sp>
                  <p:nvSpPr>
                    <p:cNvPr id="816" name="Oval 81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17" name="Oval 81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18" name="Oval 81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751" name="Oval 750"/>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52" name="Straight Arrow Connector 751"/>
                  <p:cNvCxnSpPr>
                    <a:endCxn id="751"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53" name="Oval 752"/>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54" name="Straight Arrow Connector 753"/>
                  <p:cNvCxnSpPr>
                    <a:endCxn id="753"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55" name="Oval 754"/>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56" name="Straight Arrow Connector 755"/>
                  <p:cNvCxnSpPr>
                    <a:endCxn id="755"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57" name="Oval 756"/>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58" name="Straight Arrow Connector 757"/>
                  <p:cNvCxnSpPr>
                    <a:stCxn id="757"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59" name="Oval 758"/>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60" name="Straight Arrow Connector 759"/>
                  <p:cNvCxnSpPr>
                    <a:stCxn id="759"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61" name="Oval 760"/>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62" name="Straight Arrow Connector 761"/>
                  <p:cNvCxnSpPr>
                    <a:stCxn id="761"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63" name="Straight Arrow Connector 762"/>
                  <p:cNvCxnSpPr>
                    <a:stCxn id="751" idx="4"/>
                    <a:endCxn id="770"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64" name="Straight Arrow Connector 763"/>
                  <p:cNvCxnSpPr>
                    <a:stCxn id="770" idx="4"/>
                    <a:endCxn id="757"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65" name="Straight Arrow Connector 764"/>
                  <p:cNvCxnSpPr>
                    <a:stCxn id="770" idx="4"/>
                    <a:endCxn id="759"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66" name="Straight Arrow Connector 765"/>
                  <p:cNvCxnSpPr>
                    <a:stCxn id="770" idx="4"/>
                    <a:endCxn id="761"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67" name="Straight Arrow Connector 766"/>
                  <p:cNvCxnSpPr>
                    <a:stCxn id="753" idx="4"/>
                    <a:endCxn id="770"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68" name="Straight Arrow Connector 767"/>
                  <p:cNvCxnSpPr>
                    <a:stCxn id="755" idx="4"/>
                    <a:endCxn id="770"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769" name="Group 768"/>
                  <p:cNvGrpSpPr/>
                  <p:nvPr/>
                </p:nvGrpSpPr>
                <p:grpSpPr>
                  <a:xfrm>
                    <a:off x="1745216" y="5160757"/>
                    <a:ext cx="123316" cy="8659"/>
                    <a:chOff x="857176" y="633704"/>
                    <a:chExt cx="130224" cy="9144"/>
                  </a:xfrm>
                </p:grpSpPr>
                <p:sp>
                  <p:nvSpPr>
                    <p:cNvPr id="813" name="Oval 81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14" name="Oval 81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15" name="Oval 81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770" name="Oval 769"/>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771" name="Group 770"/>
                  <p:cNvGrpSpPr/>
                  <p:nvPr/>
                </p:nvGrpSpPr>
                <p:grpSpPr>
                  <a:xfrm>
                    <a:off x="1630054" y="4499090"/>
                    <a:ext cx="8659" cy="98927"/>
                    <a:chOff x="479640" y="725564"/>
                    <a:chExt cx="9144" cy="104468"/>
                  </a:xfrm>
                </p:grpSpPr>
                <p:sp>
                  <p:nvSpPr>
                    <p:cNvPr id="810" name="Oval 80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11" name="Oval 81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12" name="Oval 81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72" name="Group 771"/>
                  <p:cNvGrpSpPr/>
                  <p:nvPr/>
                </p:nvGrpSpPr>
                <p:grpSpPr>
                  <a:xfrm>
                    <a:off x="1965993" y="4499090"/>
                    <a:ext cx="8659" cy="98927"/>
                    <a:chOff x="479640" y="725564"/>
                    <a:chExt cx="9144" cy="104468"/>
                  </a:xfrm>
                </p:grpSpPr>
                <p:sp>
                  <p:nvSpPr>
                    <p:cNvPr id="807" name="Oval 80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08" name="Oval 80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09" name="Oval 80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73" name="Group 772"/>
                  <p:cNvGrpSpPr/>
                  <p:nvPr/>
                </p:nvGrpSpPr>
                <p:grpSpPr>
                  <a:xfrm>
                    <a:off x="1745216" y="4796480"/>
                    <a:ext cx="123316" cy="8659"/>
                    <a:chOff x="857176" y="633704"/>
                    <a:chExt cx="130224" cy="9144"/>
                  </a:xfrm>
                </p:grpSpPr>
                <p:sp>
                  <p:nvSpPr>
                    <p:cNvPr id="804" name="Oval 80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05" name="Oval 80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06" name="Oval 80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774" name="Oval 773"/>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75" name="Straight Arrow Connector 774"/>
                  <p:cNvCxnSpPr>
                    <a:endCxn id="774"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76" name="Oval 775"/>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77" name="Straight Arrow Connector 776"/>
                  <p:cNvCxnSpPr>
                    <a:endCxn id="776"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78" name="Oval 777"/>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79" name="Straight Arrow Connector 778"/>
                  <p:cNvCxnSpPr>
                    <a:endCxn id="778"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780" name="Group 779"/>
                  <p:cNvGrpSpPr/>
                  <p:nvPr/>
                </p:nvGrpSpPr>
                <p:grpSpPr>
                  <a:xfrm>
                    <a:off x="1630054" y="5347114"/>
                    <a:ext cx="8659" cy="98927"/>
                    <a:chOff x="479640" y="725564"/>
                    <a:chExt cx="9144" cy="104468"/>
                  </a:xfrm>
                </p:grpSpPr>
                <p:sp>
                  <p:nvSpPr>
                    <p:cNvPr id="801" name="Oval 80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02" name="Oval 80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03" name="Oval 80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81" name="Group 780"/>
                  <p:cNvGrpSpPr/>
                  <p:nvPr/>
                </p:nvGrpSpPr>
                <p:grpSpPr>
                  <a:xfrm>
                    <a:off x="1965993" y="5347114"/>
                    <a:ext cx="8659" cy="98927"/>
                    <a:chOff x="479640" y="725564"/>
                    <a:chExt cx="9144" cy="104468"/>
                  </a:xfrm>
                </p:grpSpPr>
                <p:sp>
                  <p:nvSpPr>
                    <p:cNvPr id="798" name="Oval 79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9" name="Oval 79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00" name="Oval 79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82" name="Group 781"/>
                  <p:cNvGrpSpPr/>
                  <p:nvPr/>
                </p:nvGrpSpPr>
                <p:grpSpPr>
                  <a:xfrm>
                    <a:off x="1745216" y="5642824"/>
                    <a:ext cx="123316" cy="8659"/>
                    <a:chOff x="857176" y="633704"/>
                    <a:chExt cx="130224" cy="9144"/>
                  </a:xfrm>
                </p:grpSpPr>
                <p:sp>
                  <p:nvSpPr>
                    <p:cNvPr id="795" name="Oval 79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6" name="Oval 79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7" name="Oval 79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83" name="Group 782"/>
                  <p:cNvGrpSpPr/>
                  <p:nvPr/>
                </p:nvGrpSpPr>
                <p:grpSpPr>
                  <a:xfrm>
                    <a:off x="1453825" y="3667284"/>
                    <a:ext cx="8659" cy="98927"/>
                    <a:chOff x="479640" y="725564"/>
                    <a:chExt cx="9144" cy="104468"/>
                  </a:xfrm>
                </p:grpSpPr>
                <p:sp>
                  <p:nvSpPr>
                    <p:cNvPr id="792" name="Oval 79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3" name="Oval 79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4" name="Oval 79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84" name="Group 783"/>
                  <p:cNvGrpSpPr/>
                  <p:nvPr/>
                </p:nvGrpSpPr>
                <p:grpSpPr>
                  <a:xfrm>
                    <a:off x="1450738" y="4503298"/>
                    <a:ext cx="8659" cy="98927"/>
                    <a:chOff x="479640" y="725564"/>
                    <a:chExt cx="9144" cy="104468"/>
                  </a:xfrm>
                </p:grpSpPr>
                <p:sp>
                  <p:nvSpPr>
                    <p:cNvPr id="789" name="Oval 78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0" name="Oval 78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1" name="Oval 79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85" name="Group 784"/>
                  <p:cNvGrpSpPr/>
                  <p:nvPr/>
                </p:nvGrpSpPr>
                <p:grpSpPr>
                  <a:xfrm>
                    <a:off x="1450738" y="5351322"/>
                    <a:ext cx="8659" cy="98927"/>
                    <a:chOff x="479640" y="725564"/>
                    <a:chExt cx="9144" cy="104468"/>
                  </a:xfrm>
                </p:grpSpPr>
                <p:sp>
                  <p:nvSpPr>
                    <p:cNvPr id="786" name="Oval 78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87" name="Oval 78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88" name="Oval 78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grpSp>
        <p:grpSp>
          <p:nvGrpSpPr>
            <p:cNvPr id="266" name="Group 265"/>
            <p:cNvGrpSpPr/>
            <p:nvPr/>
          </p:nvGrpSpPr>
          <p:grpSpPr>
            <a:xfrm>
              <a:off x="4953000" y="3462475"/>
              <a:ext cx="1279982" cy="3183898"/>
              <a:chOff x="5181600" y="2819789"/>
              <a:chExt cx="1279982" cy="3183898"/>
            </a:xfrm>
          </p:grpSpPr>
          <p:sp>
            <p:nvSpPr>
              <p:cNvPr id="492" name="Rounded Rectangle 491"/>
              <p:cNvSpPr>
                <a:spLocks noChangeAspect="1"/>
              </p:cNvSpPr>
              <p:nvPr/>
            </p:nvSpPr>
            <p:spPr>
              <a:xfrm>
                <a:off x="5231026" y="5227998"/>
                <a:ext cx="1077308" cy="775689"/>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sz="1800" b="1" dirty="0"/>
                  <a:t>CPU Core</a:t>
                </a:r>
              </a:p>
            </p:txBody>
          </p:sp>
          <p:grpSp>
            <p:nvGrpSpPr>
              <p:cNvPr id="493" name="Group 492"/>
              <p:cNvGrpSpPr/>
              <p:nvPr/>
            </p:nvGrpSpPr>
            <p:grpSpPr>
              <a:xfrm>
                <a:off x="5181600" y="2819789"/>
                <a:ext cx="1279982" cy="2194167"/>
                <a:chOff x="4957611" y="2819789"/>
                <a:chExt cx="1279982" cy="2194167"/>
              </a:xfrm>
            </p:grpSpPr>
            <p:grpSp>
              <p:nvGrpSpPr>
                <p:cNvPr id="494" name="Group 493"/>
                <p:cNvGrpSpPr/>
                <p:nvPr/>
              </p:nvGrpSpPr>
              <p:grpSpPr>
                <a:xfrm>
                  <a:off x="4957611" y="2819789"/>
                  <a:ext cx="602145" cy="2194167"/>
                  <a:chOff x="1399378" y="3416710"/>
                  <a:chExt cx="625686" cy="2279949"/>
                </a:xfrm>
              </p:grpSpPr>
              <p:sp>
                <p:nvSpPr>
                  <p:cNvPr id="606" name="Oval 605"/>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07" name="Straight Arrow Connector 606"/>
                  <p:cNvCxnSpPr>
                    <a:stCxn id="606"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08" name="Oval 607"/>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09" name="Straight Arrow Connector 608"/>
                  <p:cNvCxnSpPr>
                    <a:stCxn id="608"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10" name="Oval 609"/>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11" name="Straight Arrow Connector 610"/>
                  <p:cNvCxnSpPr>
                    <a:stCxn id="610"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612" name="Group 611"/>
                  <p:cNvGrpSpPr/>
                  <p:nvPr/>
                </p:nvGrpSpPr>
                <p:grpSpPr>
                  <a:xfrm>
                    <a:off x="1746994" y="3472455"/>
                    <a:ext cx="123316" cy="8659"/>
                    <a:chOff x="857176" y="633704"/>
                    <a:chExt cx="130224" cy="9144"/>
                  </a:xfrm>
                </p:grpSpPr>
                <p:sp>
                  <p:nvSpPr>
                    <p:cNvPr id="713" name="Oval 71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14" name="Oval 71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15" name="Oval 71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13" name="Oval 612"/>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14" name="Straight Arrow Connector 613"/>
                  <p:cNvCxnSpPr>
                    <a:endCxn id="613"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15" name="Oval 614"/>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16" name="Straight Arrow Connector 615"/>
                  <p:cNvCxnSpPr>
                    <a:endCxn id="615"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17" name="Oval 616"/>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18" name="Straight Arrow Connector 617"/>
                  <p:cNvCxnSpPr>
                    <a:endCxn id="617"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19" name="Oval 618"/>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20" name="Straight Arrow Connector 619"/>
                  <p:cNvCxnSpPr>
                    <a:stCxn id="619"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21" name="Oval 620"/>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22" name="Straight Arrow Connector 621"/>
                  <p:cNvCxnSpPr>
                    <a:stCxn id="621"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23" name="Oval 622"/>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24" name="Straight Arrow Connector 623"/>
                  <p:cNvCxnSpPr>
                    <a:stCxn id="623"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25" name="Straight Arrow Connector 624"/>
                  <p:cNvCxnSpPr>
                    <a:stCxn id="613" idx="4"/>
                    <a:endCxn id="632"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26" name="Straight Arrow Connector 625"/>
                  <p:cNvCxnSpPr>
                    <a:stCxn id="632" idx="4"/>
                    <a:endCxn id="619"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27" name="Straight Arrow Connector 626"/>
                  <p:cNvCxnSpPr>
                    <a:stCxn id="632" idx="4"/>
                    <a:endCxn id="621"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28" name="Straight Arrow Connector 627"/>
                  <p:cNvCxnSpPr>
                    <a:stCxn id="632" idx="4"/>
                    <a:endCxn id="623"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29" name="Straight Arrow Connector 628"/>
                  <p:cNvCxnSpPr>
                    <a:stCxn id="615" idx="4"/>
                    <a:endCxn id="632"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30" name="Straight Arrow Connector 629"/>
                  <p:cNvCxnSpPr>
                    <a:stCxn id="617" idx="4"/>
                    <a:endCxn id="632"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631" name="Group 630"/>
                  <p:cNvGrpSpPr/>
                  <p:nvPr/>
                </p:nvGrpSpPr>
                <p:grpSpPr>
                  <a:xfrm>
                    <a:off x="1748304" y="4316706"/>
                    <a:ext cx="123316" cy="8659"/>
                    <a:chOff x="857176" y="633704"/>
                    <a:chExt cx="130224" cy="9144"/>
                  </a:xfrm>
                </p:grpSpPr>
                <p:sp>
                  <p:nvSpPr>
                    <p:cNvPr id="710" name="Oval 70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11" name="Oval 71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12" name="Oval 71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32" name="Oval 631"/>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633" name="Group 632"/>
                  <p:cNvGrpSpPr/>
                  <p:nvPr/>
                </p:nvGrpSpPr>
                <p:grpSpPr>
                  <a:xfrm>
                    <a:off x="1633141" y="3663076"/>
                    <a:ext cx="8659" cy="98927"/>
                    <a:chOff x="479640" y="725564"/>
                    <a:chExt cx="9144" cy="104468"/>
                  </a:xfrm>
                </p:grpSpPr>
                <p:sp>
                  <p:nvSpPr>
                    <p:cNvPr id="707" name="Oval 70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08" name="Oval 70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09" name="Oval 70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34" name="Group 633"/>
                  <p:cNvGrpSpPr/>
                  <p:nvPr/>
                </p:nvGrpSpPr>
                <p:grpSpPr>
                  <a:xfrm>
                    <a:off x="1969080" y="3663076"/>
                    <a:ext cx="8659" cy="98927"/>
                    <a:chOff x="479640" y="725564"/>
                    <a:chExt cx="9144" cy="104468"/>
                  </a:xfrm>
                </p:grpSpPr>
                <p:sp>
                  <p:nvSpPr>
                    <p:cNvPr id="704" name="Oval 70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05" name="Oval 70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06" name="Oval 70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35" name="Group 634"/>
                  <p:cNvGrpSpPr/>
                  <p:nvPr/>
                </p:nvGrpSpPr>
                <p:grpSpPr>
                  <a:xfrm>
                    <a:off x="1748304" y="3958108"/>
                    <a:ext cx="123316" cy="8659"/>
                    <a:chOff x="857176" y="633704"/>
                    <a:chExt cx="130224" cy="9144"/>
                  </a:xfrm>
                </p:grpSpPr>
                <p:sp>
                  <p:nvSpPr>
                    <p:cNvPr id="701" name="Oval 70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02" name="Oval 70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03" name="Oval 70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36" name="Oval 635"/>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37" name="Straight Arrow Connector 636"/>
                  <p:cNvCxnSpPr>
                    <a:endCxn id="636"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38" name="Oval 637"/>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39" name="Straight Arrow Connector 638"/>
                  <p:cNvCxnSpPr>
                    <a:endCxn id="638"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40" name="Oval 639"/>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41" name="Straight Arrow Connector 640"/>
                  <p:cNvCxnSpPr>
                    <a:endCxn id="640"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42" name="Oval 641"/>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43" name="Straight Arrow Connector 642"/>
                  <p:cNvCxnSpPr>
                    <a:stCxn id="642"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44" name="Oval 643"/>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45" name="Straight Arrow Connector 644"/>
                  <p:cNvCxnSpPr>
                    <a:stCxn id="644"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46" name="Oval 645"/>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47" name="Straight Arrow Connector 646"/>
                  <p:cNvCxnSpPr>
                    <a:stCxn id="646"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48" name="Straight Arrow Connector 647"/>
                  <p:cNvCxnSpPr>
                    <a:stCxn id="636" idx="4"/>
                    <a:endCxn id="655"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49" name="Straight Arrow Connector 648"/>
                  <p:cNvCxnSpPr>
                    <a:stCxn id="655" idx="4"/>
                    <a:endCxn id="642"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50" name="Straight Arrow Connector 649"/>
                  <p:cNvCxnSpPr>
                    <a:stCxn id="655" idx="4"/>
                    <a:endCxn id="644"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51" name="Straight Arrow Connector 650"/>
                  <p:cNvCxnSpPr>
                    <a:stCxn id="655" idx="4"/>
                    <a:endCxn id="646"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52" name="Straight Arrow Connector 651"/>
                  <p:cNvCxnSpPr>
                    <a:stCxn id="638" idx="4"/>
                    <a:endCxn id="655"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53" name="Straight Arrow Connector 652"/>
                  <p:cNvCxnSpPr>
                    <a:stCxn id="640" idx="4"/>
                    <a:endCxn id="655"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654" name="Group 653"/>
                  <p:cNvGrpSpPr/>
                  <p:nvPr/>
                </p:nvGrpSpPr>
                <p:grpSpPr>
                  <a:xfrm>
                    <a:off x="1745216" y="5160757"/>
                    <a:ext cx="123316" cy="8659"/>
                    <a:chOff x="857176" y="633704"/>
                    <a:chExt cx="130224" cy="9144"/>
                  </a:xfrm>
                </p:grpSpPr>
                <p:sp>
                  <p:nvSpPr>
                    <p:cNvPr id="698" name="Oval 69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99" name="Oval 69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00" name="Oval 69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55" name="Oval 654"/>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656" name="Group 655"/>
                  <p:cNvGrpSpPr/>
                  <p:nvPr/>
                </p:nvGrpSpPr>
                <p:grpSpPr>
                  <a:xfrm>
                    <a:off x="1630054" y="4499090"/>
                    <a:ext cx="8659" cy="98927"/>
                    <a:chOff x="479640" y="725564"/>
                    <a:chExt cx="9144" cy="104468"/>
                  </a:xfrm>
                </p:grpSpPr>
                <p:sp>
                  <p:nvSpPr>
                    <p:cNvPr id="695" name="Oval 69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96" name="Oval 69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97" name="Oval 69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57" name="Group 656"/>
                  <p:cNvGrpSpPr/>
                  <p:nvPr/>
                </p:nvGrpSpPr>
                <p:grpSpPr>
                  <a:xfrm>
                    <a:off x="1965993" y="4499090"/>
                    <a:ext cx="8659" cy="98927"/>
                    <a:chOff x="479640" y="725564"/>
                    <a:chExt cx="9144" cy="104468"/>
                  </a:xfrm>
                </p:grpSpPr>
                <p:sp>
                  <p:nvSpPr>
                    <p:cNvPr id="692" name="Oval 69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93" name="Oval 69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94" name="Oval 69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58" name="Group 657"/>
                  <p:cNvGrpSpPr/>
                  <p:nvPr/>
                </p:nvGrpSpPr>
                <p:grpSpPr>
                  <a:xfrm>
                    <a:off x="1745216" y="4796480"/>
                    <a:ext cx="123316" cy="8659"/>
                    <a:chOff x="857176" y="633704"/>
                    <a:chExt cx="130224" cy="9144"/>
                  </a:xfrm>
                </p:grpSpPr>
                <p:sp>
                  <p:nvSpPr>
                    <p:cNvPr id="689" name="Oval 68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90" name="Oval 68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91" name="Oval 69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59" name="Oval 658"/>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60" name="Straight Arrow Connector 659"/>
                  <p:cNvCxnSpPr>
                    <a:endCxn id="659"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61" name="Oval 660"/>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62" name="Straight Arrow Connector 661"/>
                  <p:cNvCxnSpPr>
                    <a:endCxn id="661"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63" name="Oval 662"/>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64" name="Straight Arrow Connector 663"/>
                  <p:cNvCxnSpPr>
                    <a:endCxn id="663"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665" name="Group 664"/>
                  <p:cNvGrpSpPr/>
                  <p:nvPr/>
                </p:nvGrpSpPr>
                <p:grpSpPr>
                  <a:xfrm>
                    <a:off x="1630054" y="5347114"/>
                    <a:ext cx="8659" cy="98927"/>
                    <a:chOff x="479640" y="725564"/>
                    <a:chExt cx="9144" cy="104468"/>
                  </a:xfrm>
                </p:grpSpPr>
                <p:sp>
                  <p:nvSpPr>
                    <p:cNvPr id="686" name="Oval 68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87" name="Oval 68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88" name="Oval 68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66" name="Group 665"/>
                  <p:cNvGrpSpPr/>
                  <p:nvPr/>
                </p:nvGrpSpPr>
                <p:grpSpPr>
                  <a:xfrm>
                    <a:off x="1965993" y="5347114"/>
                    <a:ext cx="8659" cy="98927"/>
                    <a:chOff x="479640" y="725564"/>
                    <a:chExt cx="9144" cy="104468"/>
                  </a:xfrm>
                </p:grpSpPr>
                <p:sp>
                  <p:nvSpPr>
                    <p:cNvPr id="683" name="Oval 68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84" name="Oval 68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85" name="Oval 68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67" name="Group 666"/>
                  <p:cNvGrpSpPr/>
                  <p:nvPr/>
                </p:nvGrpSpPr>
                <p:grpSpPr>
                  <a:xfrm>
                    <a:off x="1745216" y="5642824"/>
                    <a:ext cx="123316" cy="8659"/>
                    <a:chOff x="857176" y="633704"/>
                    <a:chExt cx="130224" cy="9144"/>
                  </a:xfrm>
                </p:grpSpPr>
                <p:sp>
                  <p:nvSpPr>
                    <p:cNvPr id="680" name="Oval 67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81" name="Oval 68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82" name="Oval 68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68" name="Group 667"/>
                  <p:cNvGrpSpPr/>
                  <p:nvPr/>
                </p:nvGrpSpPr>
                <p:grpSpPr>
                  <a:xfrm>
                    <a:off x="1453825" y="3667284"/>
                    <a:ext cx="8659" cy="98927"/>
                    <a:chOff x="479640" y="725564"/>
                    <a:chExt cx="9144" cy="104468"/>
                  </a:xfrm>
                </p:grpSpPr>
                <p:sp>
                  <p:nvSpPr>
                    <p:cNvPr id="677" name="Oval 67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8" name="Oval 67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9" name="Oval 67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69" name="Group 668"/>
                  <p:cNvGrpSpPr/>
                  <p:nvPr/>
                </p:nvGrpSpPr>
                <p:grpSpPr>
                  <a:xfrm>
                    <a:off x="1450738" y="4503298"/>
                    <a:ext cx="8659" cy="98927"/>
                    <a:chOff x="479640" y="725564"/>
                    <a:chExt cx="9144" cy="104468"/>
                  </a:xfrm>
                </p:grpSpPr>
                <p:sp>
                  <p:nvSpPr>
                    <p:cNvPr id="674" name="Oval 67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5" name="Oval 67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6" name="Oval 67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70" name="Group 669"/>
                  <p:cNvGrpSpPr/>
                  <p:nvPr/>
                </p:nvGrpSpPr>
                <p:grpSpPr>
                  <a:xfrm>
                    <a:off x="1450738" y="5351322"/>
                    <a:ext cx="8659" cy="98927"/>
                    <a:chOff x="479640" y="725564"/>
                    <a:chExt cx="9144" cy="104468"/>
                  </a:xfrm>
                </p:grpSpPr>
                <p:sp>
                  <p:nvSpPr>
                    <p:cNvPr id="671" name="Oval 67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2" name="Oval 67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3" name="Oval 67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495" name="Group 494"/>
                <p:cNvGrpSpPr/>
                <p:nvPr/>
              </p:nvGrpSpPr>
              <p:grpSpPr>
                <a:xfrm>
                  <a:off x="5635448" y="2819789"/>
                  <a:ext cx="602145" cy="2194167"/>
                  <a:chOff x="1399378" y="3416710"/>
                  <a:chExt cx="625686" cy="2279949"/>
                </a:xfrm>
              </p:grpSpPr>
              <p:sp>
                <p:nvSpPr>
                  <p:cNvPr id="496" name="Oval 495"/>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97" name="Straight Arrow Connector 496"/>
                  <p:cNvCxnSpPr>
                    <a:stCxn id="496"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98" name="Oval 497"/>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99" name="Straight Arrow Connector 498"/>
                  <p:cNvCxnSpPr>
                    <a:stCxn id="498"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00" name="Oval 499"/>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01" name="Straight Arrow Connector 500"/>
                  <p:cNvCxnSpPr>
                    <a:stCxn id="500"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502" name="Group 501"/>
                  <p:cNvGrpSpPr/>
                  <p:nvPr/>
                </p:nvGrpSpPr>
                <p:grpSpPr>
                  <a:xfrm>
                    <a:off x="1746994" y="3472455"/>
                    <a:ext cx="123316" cy="8659"/>
                    <a:chOff x="857176" y="633704"/>
                    <a:chExt cx="130224" cy="9144"/>
                  </a:xfrm>
                </p:grpSpPr>
                <p:sp>
                  <p:nvSpPr>
                    <p:cNvPr id="603" name="Oval 60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04" name="Oval 60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05" name="Oval 60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503" name="Oval 502"/>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04" name="Straight Arrow Connector 503"/>
                  <p:cNvCxnSpPr>
                    <a:endCxn id="503"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05" name="Oval 504"/>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06" name="Straight Arrow Connector 505"/>
                  <p:cNvCxnSpPr>
                    <a:endCxn id="505"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07" name="Oval 506"/>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08" name="Straight Arrow Connector 507"/>
                  <p:cNvCxnSpPr>
                    <a:endCxn id="507"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09" name="Oval 508"/>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10" name="Straight Arrow Connector 509"/>
                  <p:cNvCxnSpPr>
                    <a:stCxn id="509"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11" name="Oval 510"/>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12" name="Straight Arrow Connector 511"/>
                  <p:cNvCxnSpPr>
                    <a:stCxn id="511"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13" name="Oval 512"/>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14" name="Straight Arrow Connector 513"/>
                  <p:cNvCxnSpPr>
                    <a:stCxn id="513"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15" name="Straight Arrow Connector 514"/>
                  <p:cNvCxnSpPr>
                    <a:stCxn id="503" idx="4"/>
                    <a:endCxn id="522"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16" name="Straight Arrow Connector 515"/>
                  <p:cNvCxnSpPr>
                    <a:stCxn id="522" idx="4"/>
                    <a:endCxn id="509"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17" name="Straight Arrow Connector 516"/>
                  <p:cNvCxnSpPr>
                    <a:stCxn id="522" idx="4"/>
                    <a:endCxn id="511"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18" name="Straight Arrow Connector 517"/>
                  <p:cNvCxnSpPr>
                    <a:stCxn id="522" idx="4"/>
                    <a:endCxn id="513"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19" name="Straight Arrow Connector 518"/>
                  <p:cNvCxnSpPr>
                    <a:stCxn id="505" idx="4"/>
                    <a:endCxn id="522"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20" name="Straight Arrow Connector 519"/>
                  <p:cNvCxnSpPr>
                    <a:stCxn id="507" idx="4"/>
                    <a:endCxn id="522"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521" name="Group 520"/>
                  <p:cNvGrpSpPr/>
                  <p:nvPr/>
                </p:nvGrpSpPr>
                <p:grpSpPr>
                  <a:xfrm>
                    <a:off x="1748304" y="4316706"/>
                    <a:ext cx="123316" cy="8659"/>
                    <a:chOff x="857176" y="633704"/>
                    <a:chExt cx="130224" cy="9144"/>
                  </a:xfrm>
                </p:grpSpPr>
                <p:sp>
                  <p:nvSpPr>
                    <p:cNvPr id="600" name="Oval 59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01" name="Oval 60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02" name="Oval 60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522" name="Oval 521"/>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523" name="Group 522"/>
                  <p:cNvGrpSpPr/>
                  <p:nvPr/>
                </p:nvGrpSpPr>
                <p:grpSpPr>
                  <a:xfrm>
                    <a:off x="1633141" y="3663076"/>
                    <a:ext cx="8659" cy="98927"/>
                    <a:chOff x="479640" y="725564"/>
                    <a:chExt cx="9144" cy="104468"/>
                  </a:xfrm>
                </p:grpSpPr>
                <p:sp>
                  <p:nvSpPr>
                    <p:cNvPr id="597" name="Oval 59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98" name="Oval 59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99" name="Oval 59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24" name="Group 523"/>
                  <p:cNvGrpSpPr/>
                  <p:nvPr/>
                </p:nvGrpSpPr>
                <p:grpSpPr>
                  <a:xfrm>
                    <a:off x="1969080" y="3663076"/>
                    <a:ext cx="8659" cy="98927"/>
                    <a:chOff x="479640" y="725564"/>
                    <a:chExt cx="9144" cy="104468"/>
                  </a:xfrm>
                </p:grpSpPr>
                <p:sp>
                  <p:nvSpPr>
                    <p:cNvPr id="594" name="Oval 59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95" name="Oval 59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96" name="Oval 59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25" name="Group 524"/>
                  <p:cNvGrpSpPr/>
                  <p:nvPr/>
                </p:nvGrpSpPr>
                <p:grpSpPr>
                  <a:xfrm>
                    <a:off x="1748304" y="3958108"/>
                    <a:ext cx="123316" cy="8659"/>
                    <a:chOff x="857176" y="633704"/>
                    <a:chExt cx="130224" cy="9144"/>
                  </a:xfrm>
                </p:grpSpPr>
                <p:sp>
                  <p:nvSpPr>
                    <p:cNvPr id="591" name="Oval 59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92" name="Oval 59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93" name="Oval 59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526" name="Oval 525"/>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27" name="Straight Arrow Connector 526"/>
                  <p:cNvCxnSpPr>
                    <a:endCxn id="526"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28" name="Oval 527"/>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29" name="Straight Arrow Connector 528"/>
                  <p:cNvCxnSpPr>
                    <a:endCxn id="528"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30" name="Oval 529"/>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31" name="Straight Arrow Connector 530"/>
                  <p:cNvCxnSpPr>
                    <a:endCxn id="530"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32" name="Oval 531"/>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33" name="Straight Arrow Connector 532"/>
                  <p:cNvCxnSpPr>
                    <a:stCxn id="532"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34" name="Oval 533"/>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35" name="Straight Arrow Connector 534"/>
                  <p:cNvCxnSpPr>
                    <a:stCxn id="534"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36" name="Oval 535"/>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37" name="Straight Arrow Connector 536"/>
                  <p:cNvCxnSpPr>
                    <a:stCxn id="536"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38" name="Straight Arrow Connector 537"/>
                  <p:cNvCxnSpPr>
                    <a:stCxn id="526" idx="4"/>
                    <a:endCxn id="545"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39" name="Straight Arrow Connector 538"/>
                  <p:cNvCxnSpPr>
                    <a:stCxn id="545" idx="4"/>
                    <a:endCxn id="532"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40" name="Straight Arrow Connector 539"/>
                  <p:cNvCxnSpPr>
                    <a:stCxn id="545" idx="4"/>
                    <a:endCxn id="534"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41" name="Straight Arrow Connector 540"/>
                  <p:cNvCxnSpPr>
                    <a:stCxn id="545" idx="4"/>
                    <a:endCxn id="536"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42" name="Straight Arrow Connector 541"/>
                  <p:cNvCxnSpPr>
                    <a:stCxn id="528" idx="4"/>
                    <a:endCxn id="545"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43" name="Straight Arrow Connector 542"/>
                  <p:cNvCxnSpPr>
                    <a:stCxn id="530" idx="4"/>
                    <a:endCxn id="545"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544" name="Group 543"/>
                  <p:cNvGrpSpPr/>
                  <p:nvPr/>
                </p:nvGrpSpPr>
                <p:grpSpPr>
                  <a:xfrm>
                    <a:off x="1745216" y="5160757"/>
                    <a:ext cx="123316" cy="8659"/>
                    <a:chOff x="857176" y="633704"/>
                    <a:chExt cx="130224" cy="9144"/>
                  </a:xfrm>
                </p:grpSpPr>
                <p:sp>
                  <p:nvSpPr>
                    <p:cNvPr id="588" name="Oval 58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89" name="Oval 58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90" name="Oval 58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545" name="Oval 544"/>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546" name="Group 545"/>
                  <p:cNvGrpSpPr/>
                  <p:nvPr/>
                </p:nvGrpSpPr>
                <p:grpSpPr>
                  <a:xfrm>
                    <a:off x="1630054" y="4499090"/>
                    <a:ext cx="8659" cy="98927"/>
                    <a:chOff x="479640" y="725564"/>
                    <a:chExt cx="9144" cy="104468"/>
                  </a:xfrm>
                </p:grpSpPr>
                <p:sp>
                  <p:nvSpPr>
                    <p:cNvPr id="585" name="Oval 58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86" name="Oval 58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87" name="Oval 58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47" name="Group 546"/>
                  <p:cNvGrpSpPr/>
                  <p:nvPr/>
                </p:nvGrpSpPr>
                <p:grpSpPr>
                  <a:xfrm>
                    <a:off x="1965993" y="4499090"/>
                    <a:ext cx="8659" cy="98927"/>
                    <a:chOff x="479640" y="725564"/>
                    <a:chExt cx="9144" cy="104468"/>
                  </a:xfrm>
                </p:grpSpPr>
                <p:sp>
                  <p:nvSpPr>
                    <p:cNvPr id="582" name="Oval 58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83" name="Oval 58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84" name="Oval 58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48" name="Group 547"/>
                  <p:cNvGrpSpPr/>
                  <p:nvPr/>
                </p:nvGrpSpPr>
                <p:grpSpPr>
                  <a:xfrm>
                    <a:off x="1745216" y="4796480"/>
                    <a:ext cx="123316" cy="8659"/>
                    <a:chOff x="857176" y="633704"/>
                    <a:chExt cx="130224" cy="9144"/>
                  </a:xfrm>
                </p:grpSpPr>
                <p:sp>
                  <p:nvSpPr>
                    <p:cNvPr id="579" name="Oval 57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80" name="Oval 57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81" name="Oval 58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549" name="Oval 548"/>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50" name="Straight Arrow Connector 549"/>
                  <p:cNvCxnSpPr>
                    <a:endCxn id="549"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51" name="Oval 550"/>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52" name="Straight Arrow Connector 551"/>
                  <p:cNvCxnSpPr>
                    <a:endCxn id="551"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53" name="Oval 552"/>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54" name="Straight Arrow Connector 553"/>
                  <p:cNvCxnSpPr>
                    <a:endCxn id="553"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555" name="Group 554"/>
                  <p:cNvGrpSpPr/>
                  <p:nvPr/>
                </p:nvGrpSpPr>
                <p:grpSpPr>
                  <a:xfrm>
                    <a:off x="1630054" y="5347114"/>
                    <a:ext cx="8659" cy="98927"/>
                    <a:chOff x="479640" y="725564"/>
                    <a:chExt cx="9144" cy="104468"/>
                  </a:xfrm>
                </p:grpSpPr>
                <p:sp>
                  <p:nvSpPr>
                    <p:cNvPr id="576" name="Oval 57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77" name="Oval 57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78" name="Oval 57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56" name="Group 555"/>
                  <p:cNvGrpSpPr/>
                  <p:nvPr/>
                </p:nvGrpSpPr>
                <p:grpSpPr>
                  <a:xfrm>
                    <a:off x="1965993" y="5347114"/>
                    <a:ext cx="8659" cy="98927"/>
                    <a:chOff x="479640" y="725564"/>
                    <a:chExt cx="9144" cy="104468"/>
                  </a:xfrm>
                </p:grpSpPr>
                <p:sp>
                  <p:nvSpPr>
                    <p:cNvPr id="573" name="Oval 57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74" name="Oval 57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75" name="Oval 57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57" name="Group 556"/>
                  <p:cNvGrpSpPr/>
                  <p:nvPr/>
                </p:nvGrpSpPr>
                <p:grpSpPr>
                  <a:xfrm>
                    <a:off x="1745216" y="5642824"/>
                    <a:ext cx="123316" cy="8659"/>
                    <a:chOff x="857176" y="633704"/>
                    <a:chExt cx="130224" cy="9144"/>
                  </a:xfrm>
                </p:grpSpPr>
                <p:sp>
                  <p:nvSpPr>
                    <p:cNvPr id="570" name="Oval 56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71" name="Oval 57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72" name="Oval 57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58" name="Group 557"/>
                  <p:cNvGrpSpPr/>
                  <p:nvPr/>
                </p:nvGrpSpPr>
                <p:grpSpPr>
                  <a:xfrm>
                    <a:off x="1453825" y="3667284"/>
                    <a:ext cx="8659" cy="98927"/>
                    <a:chOff x="479640" y="725564"/>
                    <a:chExt cx="9144" cy="104468"/>
                  </a:xfrm>
                </p:grpSpPr>
                <p:sp>
                  <p:nvSpPr>
                    <p:cNvPr id="567" name="Oval 56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8" name="Oval 56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9" name="Oval 56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59" name="Group 558"/>
                  <p:cNvGrpSpPr/>
                  <p:nvPr/>
                </p:nvGrpSpPr>
                <p:grpSpPr>
                  <a:xfrm>
                    <a:off x="1450738" y="4503298"/>
                    <a:ext cx="8659" cy="98927"/>
                    <a:chOff x="479640" y="725564"/>
                    <a:chExt cx="9144" cy="104468"/>
                  </a:xfrm>
                </p:grpSpPr>
                <p:sp>
                  <p:nvSpPr>
                    <p:cNvPr id="564" name="Oval 56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5" name="Oval 56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6" name="Oval 56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60" name="Group 559"/>
                  <p:cNvGrpSpPr/>
                  <p:nvPr/>
                </p:nvGrpSpPr>
                <p:grpSpPr>
                  <a:xfrm>
                    <a:off x="1450738" y="5351322"/>
                    <a:ext cx="8659" cy="98927"/>
                    <a:chOff x="479640" y="725564"/>
                    <a:chExt cx="9144" cy="104468"/>
                  </a:xfrm>
                </p:grpSpPr>
                <p:sp>
                  <p:nvSpPr>
                    <p:cNvPr id="561" name="Oval 56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2" name="Oval 56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3" name="Oval 56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grpSp>
        <p:grpSp>
          <p:nvGrpSpPr>
            <p:cNvPr id="267" name="Group 266"/>
            <p:cNvGrpSpPr/>
            <p:nvPr/>
          </p:nvGrpSpPr>
          <p:grpSpPr>
            <a:xfrm>
              <a:off x="7162800" y="3462475"/>
              <a:ext cx="1279980" cy="3182384"/>
              <a:chOff x="7559220" y="2819789"/>
              <a:chExt cx="1279980" cy="3182384"/>
            </a:xfrm>
          </p:grpSpPr>
          <p:grpSp>
            <p:nvGrpSpPr>
              <p:cNvPr id="268" name="Group 267"/>
              <p:cNvGrpSpPr/>
              <p:nvPr/>
            </p:nvGrpSpPr>
            <p:grpSpPr>
              <a:xfrm>
                <a:off x="7559220" y="2819789"/>
                <a:ext cx="1279980" cy="2194169"/>
                <a:chOff x="7230934" y="2819789"/>
                <a:chExt cx="1279980" cy="2194169"/>
              </a:xfrm>
            </p:grpSpPr>
            <p:grpSp>
              <p:nvGrpSpPr>
                <p:cNvPr id="270" name="Group 269"/>
                <p:cNvGrpSpPr/>
                <p:nvPr/>
              </p:nvGrpSpPr>
              <p:grpSpPr>
                <a:xfrm>
                  <a:off x="7230934" y="2819789"/>
                  <a:ext cx="602145" cy="2194167"/>
                  <a:chOff x="1399378" y="3416710"/>
                  <a:chExt cx="625686" cy="2279949"/>
                </a:xfrm>
              </p:grpSpPr>
              <p:sp>
                <p:nvSpPr>
                  <p:cNvPr id="382" name="Oval 381"/>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83" name="Straight Arrow Connector 382"/>
                  <p:cNvCxnSpPr>
                    <a:stCxn id="382"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84" name="Oval 383"/>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85" name="Straight Arrow Connector 384"/>
                  <p:cNvCxnSpPr>
                    <a:stCxn id="384"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86" name="Oval 385"/>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87" name="Straight Arrow Connector 386"/>
                  <p:cNvCxnSpPr>
                    <a:stCxn id="386"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388" name="Group 387"/>
                  <p:cNvGrpSpPr/>
                  <p:nvPr/>
                </p:nvGrpSpPr>
                <p:grpSpPr>
                  <a:xfrm>
                    <a:off x="1746994" y="3472455"/>
                    <a:ext cx="123316" cy="8659"/>
                    <a:chOff x="857176" y="633704"/>
                    <a:chExt cx="130224" cy="9144"/>
                  </a:xfrm>
                </p:grpSpPr>
                <p:sp>
                  <p:nvSpPr>
                    <p:cNvPr id="489" name="Oval 48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90" name="Oval 48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91" name="Oval 49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389" name="Oval 388"/>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90" name="Straight Arrow Connector 389"/>
                  <p:cNvCxnSpPr>
                    <a:endCxn id="389"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91" name="Oval 390"/>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92" name="Straight Arrow Connector 391"/>
                  <p:cNvCxnSpPr>
                    <a:endCxn id="391"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93" name="Oval 392"/>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94" name="Straight Arrow Connector 393"/>
                  <p:cNvCxnSpPr>
                    <a:endCxn id="393"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95" name="Oval 394"/>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96" name="Straight Arrow Connector 395"/>
                  <p:cNvCxnSpPr>
                    <a:stCxn id="395"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97" name="Oval 396"/>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98" name="Straight Arrow Connector 397"/>
                  <p:cNvCxnSpPr>
                    <a:stCxn id="397"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99" name="Oval 398"/>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00" name="Straight Arrow Connector 399"/>
                  <p:cNvCxnSpPr>
                    <a:stCxn id="399"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01" name="Straight Arrow Connector 400"/>
                  <p:cNvCxnSpPr>
                    <a:stCxn id="389" idx="4"/>
                    <a:endCxn id="408"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02" name="Straight Arrow Connector 401"/>
                  <p:cNvCxnSpPr>
                    <a:stCxn id="408" idx="4"/>
                    <a:endCxn id="395"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03" name="Straight Arrow Connector 402"/>
                  <p:cNvCxnSpPr>
                    <a:stCxn id="408" idx="4"/>
                    <a:endCxn id="397"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04" name="Straight Arrow Connector 403"/>
                  <p:cNvCxnSpPr>
                    <a:stCxn id="408" idx="4"/>
                    <a:endCxn id="399"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05" name="Straight Arrow Connector 404"/>
                  <p:cNvCxnSpPr>
                    <a:stCxn id="391" idx="4"/>
                    <a:endCxn id="408"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06" name="Straight Arrow Connector 405"/>
                  <p:cNvCxnSpPr>
                    <a:stCxn id="393" idx="4"/>
                    <a:endCxn id="408"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407" name="Group 406"/>
                  <p:cNvGrpSpPr/>
                  <p:nvPr/>
                </p:nvGrpSpPr>
                <p:grpSpPr>
                  <a:xfrm>
                    <a:off x="1748304" y="4316706"/>
                    <a:ext cx="123316" cy="8659"/>
                    <a:chOff x="857176" y="633704"/>
                    <a:chExt cx="130224" cy="9144"/>
                  </a:xfrm>
                </p:grpSpPr>
                <p:sp>
                  <p:nvSpPr>
                    <p:cNvPr id="486" name="Oval 48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87" name="Oval 48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88" name="Oval 48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408" name="Oval 407"/>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409" name="Group 408"/>
                  <p:cNvGrpSpPr/>
                  <p:nvPr/>
                </p:nvGrpSpPr>
                <p:grpSpPr>
                  <a:xfrm>
                    <a:off x="1633141" y="3663076"/>
                    <a:ext cx="8659" cy="98927"/>
                    <a:chOff x="479640" y="725564"/>
                    <a:chExt cx="9144" cy="104468"/>
                  </a:xfrm>
                </p:grpSpPr>
                <p:sp>
                  <p:nvSpPr>
                    <p:cNvPr id="483" name="Oval 48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84" name="Oval 48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85" name="Oval 48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10" name="Group 409"/>
                  <p:cNvGrpSpPr/>
                  <p:nvPr/>
                </p:nvGrpSpPr>
                <p:grpSpPr>
                  <a:xfrm>
                    <a:off x="1969080" y="3663076"/>
                    <a:ext cx="8659" cy="98927"/>
                    <a:chOff x="479640" y="725564"/>
                    <a:chExt cx="9144" cy="104468"/>
                  </a:xfrm>
                </p:grpSpPr>
                <p:sp>
                  <p:nvSpPr>
                    <p:cNvPr id="480" name="Oval 47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81" name="Oval 48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82" name="Oval 48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11" name="Group 410"/>
                  <p:cNvGrpSpPr/>
                  <p:nvPr/>
                </p:nvGrpSpPr>
                <p:grpSpPr>
                  <a:xfrm>
                    <a:off x="1748304" y="3958108"/>
                    <a:ext cx="123316" cy="8659"/>
                    <a:chOff x="857176" y="633704"/>
                    <a:chExt cx="130224" cy="9144"/>
                  </a:xfrm>
                </p:grpSpPr>
                <p:sp>
                  <p:nvSpPr>
                    <p:cNvPr id="477" name="Oval 47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78" name="Oval 47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79" name="Oval 47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412" name="Oval 411"/>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13" name="Straight Arrow Connector 412"/>
                  <p:cNvCxnSpPr>
                    <a:endCxn id="412"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14" name="Oval 413"/>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15" name="Straight Arrow Connector 414"/>
                  <p:cNvCxnSpPr>
                    <a:endCxn id="414"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16" name="Oval 415"/>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17" name="Straight Arrow Connector 416"/>
                  <p:cNvCxnSpPr>
                    <a:endCxn id="416"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18" name="Oval 417"/>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19" name="Straight Arrow Connector 418"/>
                  <p:cNvCxnSpPr>
                    <a:stCxn id="418"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20" name="Oval 419"/>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21" name="Straight Arrow Connector 420"/>
                  <p:cNvCxnSpPr>
                    <a:stCxn id="420"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22" name="Oval 421"/>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23" name="Straight Arrow Connector 422"/>
                  <p:cNvCxnSpPr>
                    <a:stCxn id="422"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24" name="Straight Arrow Connector 423"/>
                  <p:cNvCxnSpPr>
                    <a:stCxn id="412" idx="4"/>
                    <a:endCxn id="431"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25" name="Straight Arrow Connector 424"/>
                  <p:cNvCxnSpPr>
                    <a:stCxn id="431" idx="4"/>
                    <a:endCxn id="418"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26" name="Straight Arrow Connector 425"/>
                  <p:cNvCxnSpPr>
                    <a:stCxn id="431" idx="4"/>
                    <a:endCxn id="420"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27" name="Straight Arrow Connector 426"/>
                  <p:cNvCxnSpPr>
                    <a:stCxn id="431" idx="4"/>
                    <a:endCxn id="422"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28" name="Straight Arrow Connector 427"/>
                  <p:cNvCxnSpPr>
                    <a:stCxn id="414" idx="4"/>
                    <a:endCxn id="431"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29" name="Straight Arrow Connector 428"/>
                  <p:cNvCxnSpPr>
                    <a:stCxn id="416" idx="4"/>
                    <a:endCxn id="431"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430" name="Group 429"/>
                  <p:cNvGrpSpPr/>
                  <p:nvPr/>
                </p:nvGrpSpPr>
                <p:grpSpPr>
                  <a:xfrm>
                    <a:off x="1745216" y="5160757"/>
                    <a:ext cx="123316" cy="8659"/>
                    <a:chOff x="857176" y="633704"/>
                    <a:chExt cx="130224" cy="9144"/>
                  </a:xfrm>
                </p:grpSpPr>
                <p:sp>
                  <p:nvSpPr>
                    <p:cNvPr id="474" name="Oval 47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75" name="Oval 47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76" name="Oval 47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431" name="Oval 430"/>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432" name="Group 431"/>
                  <p:cNvGrpSpPr/>
                  <p:nvPr/>
                </p:nvGrpSpPr>
                <p:grpSpPr>
                  <a:xfrm>
                    <a:off x="1630054" y="4499090"/>
                    <a:ext cx="8659" cy="98927"/>
                    <a:chOff x="479640" y="725564"/>
                    <a:chExt cx="9144" cy="104468"/>
                  </a:xfrm>
                </p:grpSpPr>
                <p:sp>
                  <p:nvSpPr>
                    <p:cNvPr id="471" name="Oval 47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72" name="Oval 47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73" name="Oval 47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33" name="Group 432"/>
                  <p:cNvGrpSpPr/>
                  <p:nvPr/>
                </p:nvGrpSpPr>
                <p:grpSpPr>
                  <a:xfrm>
                    <a:off x="1965993" y="4499090"/>
                    <a:ext cx="8659" cy="98927"/>
                    <a:chOff x="479640" y="725564"/>
                    <a:chExt cx="9144" cy="104468"/>
                  </a:xfrm>
                </p:grpSpPr>
                <p:sp>
                  <p:nvSpPr>
                    <p:cNvPr id="468" name="Oval 46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69" name="Oval 46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70" name="Oval 46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34" name="Group 433"/>
                  <p:cNvGrpSpPr/>
                  <p:nvPr/>
                </p:nvGrpSpPr>
                <p:grpSpPr>
                  <a:xfrm>
                    <a:off x="1745216" y="4796480"/>
                    <a:ext cx="123316" cy="8659"/>
                    <a:chOff x="857176" y="633704"/>
                    <a:chExt cx="130224" cy="9144"/>
                  </a:xfrm>
                </p:grpSpPr>
                <p:sp>
                  <p:nvSpPr>
                    <p:cNvPr id="465" name="Oval 46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66" name="Oval 46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67" name="Oval 46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435" name="Oval 434"/>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36" name="Straight Arrow Connector 435"/>
                  <p:cNvCxnSpPr>
                    <a:endCxn id="435"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37" name="Oval 436"/>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38" name="Straight Arrow Connector 437"/>
                  <p:cNvCxnSpPr>
                    <a:endCxn id="437"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39" name="Oval 438"/>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40" name="Straight Arrow Connector 439"/>
                  <p:cNvCxnSpPr>
                    <a:endCxn id="439"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441" name="Group 440"/>
                  <p:cNvGrpSpPr/>
                  <p:nvPr/>
                </p:nvGrpSpPr>
                <p:grpSpPr>
                  <a:xfrm>
                    <a:off x="1630054" y="5347114"/>
                    <a:ext cx="8659" cy="98927"/>
                    <a:chOff x="479640" y="725564"/>
                    <a:chExt cx="9144" cy="104468"/>
                  </a:xfrm>
                </p:grpSpPr>
                <p:sp>
                  <p:nvSpPr>
                    <p:cNvPr id="462" name="Oval 46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63" name="Oval 46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64" name="Oval 46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42" name="Group 441"/>
                  <p:cNvGrpSpPr/>
                  <p:nvPr/>
                </p:nvGrpSpPr>
                <p:grpSpPr>
                  <a:xfrm>
                    <a:off x="1965993" y="5347114"/>
                    <a:ext cx="8659" cy="98927"/>
                    <a:chOff x="479640" y="725564"/>
                    <a:chExt cx="9144" cy="104468"/>
                  </a:xfrm>
                </p:grpSpPr>
                <p:sp>
                  <p:nvSpPr>
                    <p:cNvPr id="459" name="Oval 45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60" name="Oval 45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61" name="Oval 46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43" name="Group 442"/>
                  <p:cNvGrpSpPr/>
                  <p:nvPr/>
                </p:nvGrpSpPr>
                <p:grpSpPr>
                  <a:xfrm>
                    <a:off x="1745216" y="5642824"/>
                    <a:ext cx="123316" cy="8659"/>
                    <a:chOff x="857176" y="633704"/>
                    <a:chExt cx="130224" cy="9144"/>
                  </a:xfrm>
                </p:grpSpPr>
                <p:sp>
                  <p:nvSpPr>
                    <p:cNvPr id="456" name="Oval 45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7" name="Oval 45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8" name="Oval 45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44" name="Group 443"/>
                  <p:cNvGrpSpPr/>
                  <p:nvPr/>
                </p:nvGrpSpPr>
                <p:grpSpPr>
                  <a:xfrm>
                    <a:off x="1453825" y="3667284"/>
                    <a:ext cx="8659" cy="98927"/>
                    <a:chOff x="479640" y="725564"/>
                    <a:chExt cx="9144" cy="104468"/>
                  </a:xfrm>
                </p:grpSpPr>
                <p:sp>
                  <p:nvSpPr>
                    <p:cNvPr id="453" name="Oval 45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4" name="Oval 45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5" name="Oval 45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45" name="Group 444"/>
                  <p:cNvGrpSpPr/>
                  <p:nvPr/>
                </p:nvGrpSpPr>
                <p:grpSpPr>
                  <a:xfrm>
                    <a:off x="1450738" y="4503298"/>
                    <a:ext cx="8659" cy="98927"/>
                    <a:chOff x="479640" y="725564"/>
                    <a:chExt cx="9144" cy="104468"/>
                  </a:xfrm>
                </p:grpSpPr>
                <p:sp>
                  <p:nvSpPr>
                    <p:cNvPr id="450" name="Oval 44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1" name="Oval 45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2" name="Oval 45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46" name="Group 445"/>
                  <p:cNvGrpSpPr/>
                  <p:nvPr/>
                </p:nvGrpSpPr>
                <p:grpSpPr>
                  <a:xfrm>
                    <a:off x="1450738" y="5351322"/>
                    <a:ext cx="8659" cy="98927"/>
                    <a:chOff x="479640" y="725564"/>
                    <a:chExt cx="9144" cy="104468"/>
                  </a:xfrm>
                </p:grpSpPr>
                <p:sp>
                  <p:nvSpPr>
                    <p:cNvPr id="447" name="Oval 44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48" name="Oval 44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49" name="Oval 44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271" name="Group 270"/>
                <p:cNvGrpSpPr/>
                <p:nvPr/>
              </p:nvGrpSpPr>
              <p:grpSpPr>
                <a:xfrm>
                  <a:off x="7908769" y="2819791"/>
                  <a:ext cx="602145" cy="2194167"/>
                  <a:chOff x="1399378" y="3416710"/>
                  <a:chExt cx="625686" cy="2279949"/>
                </a:xfrm>
              </p:grpSpPr>
              <p:sp>
                <p:nvSpPr>
                  <p:cNvPr id="272" name="Oval 271"/>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73" name="Straight Arrow Connector 272"/>
                  <p:cNvCxnSpPr>
                    <a:stCxn id="272"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74" name="Oval 273"/>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75" name="Straight Arrow Connector 274"/>
                  <p:cNvCxnSpPr>
                    <a:stCxn id="274"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76" name="Oval 275"/>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77" name="Straight Arrow Connector 276"/>
                  <p:cNvCxnSpPr>
                    <a:stCxn id="276"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278" name="Group 277"/>
                  <p:cNvGrpSpPr/>
                  <p:nvPr/>
                </p:nvGrpSpPr>
                <p:grpSpPr>
                  <a:xfrm>
                    <a:off x="1746994" y="3472455"/>
                    <a:ext cx="123316" cy="8659"/>
                    <a:chOff x="857176" y="633704"/>
                    <a:chExt cx="130224" cy="9144"/>
                  </a:xfrm>
                </p:grpSpPr>
                <p:sp>
                  <p:nvSpPr>
                    <p:cNvPr id="379" name="Oval 37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80" name="Oval 37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81" name="Oval 38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279" name="Oval 278"/>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80" name="Straight Arrow Connector 279"/>
                  <p:cNvCxnSpPr>
                    <a:endCxn id="279"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81" name="Oval 280"/>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82" name="Straight Arrow Connector 281"/>
                  <p:cNvCxnSpPr>
                    <a:endCxn id="281"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83" name="Oval 282"/>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84" name="Straight Arrow Connector 283"/>
                  <p:cNvCxnSpPr>
                    <a:endCxn id="283"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85" name="Oval 284"/>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86" name="Straight Arrow Connector 285"/>
                  <p:cNvCxnSpPr>
                    <a:stCxn id="285"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87" name="Oval 286"/>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88" name="Straight Arrow Connector 287"/>
                  <p:cNvCxnSpPr>
                    <a:stCxn id="287"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89" name="Oval 288"/>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90" name="Straight Arrow Connector 289"/>
                  <p:cNvCxnSpPr>
                    <a:stCxn id="289"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91" name="Straight Arrow Connector 290"/>
                  <p:cNvCxnSpPr>
                    <a:stCxn id="279" idx="4"/>
                    <a:endCxn id="298"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92" name="Straight Arrow Connector 291"/>
                  <p:cNvCxnSpPr>
                    <a:stCxn id="298" idx="4"/>
                    <a:endCxn id="285"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93" name="Straight Arrow Connector 292"/>
                  <p:cNvCxnSpPr>
                    <a:stCxn id="298" idx="4"/>
                    <a:endCxn id="287"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94" name="Straight Arrow Connector 293"/>
                  <p:cNvCxnSpPr>
                    <a:stCxn id="298" idx="4"/>
                    <a:endCxn id="289"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a:stCxn id="281" idx="4"/>
                    <a:endCxn id="298"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a:stCxn id="283" idx="4"/>
                    <a:endCxn id="298"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297" name="Group 296"/>
                  <p:cNvGrpSpPr/>
                  <p:nvPr/>
                </p:nvGrpSpPr>
                <p:grpSpPr>
                  <a:xfrm>
                    <a:off x="1748304" y="4316706"/>
                    <a:ext cx="123316" cy="8659"/>
                    <a:chOff x="857176" y="633704"/>
                    <a:chExt cx="130224" cy="9144"/>
                  </a:xfrm>
                </p:grpSpPr>
                <p:sp>
                  <p:nvSpPr>
                    <p:cNvPr id="376" name="Oval 37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77" name="Oval 37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78" name="Oval 37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298" name="Oval 297"/>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299" name="Group 298"/>
                  <p:cNvGrpSpPr/>
                  <p:nvPr/>
                </p:nvGrpSpPr>
                <p:grpSpPr>
                  <a:xfrm>
                    <a:off x="1633141" y="3663076"/>
                    <a:ext cx="8659" cy="98927"/>
                    <a:chOff x="479640" y="725564"/>
                    <a:chExt cx="9144" cy="104468"/>
                  </a:xfrm>
                </p:grpSpPr>
                <p:sp>
                  <p:nvSpPr>
                    <p:cNvPr id="373" name="Oval 37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74" name="Oval 37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75" name="Oval 37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00" name="Group 299"/>
                  <p:cNvGrpSpPr/>
                  <p:nvPr/>
                </p:nvGrpSpPr>
                <p:grpSpPr>
                  <a:xfrm>
                    <a:off x="1969080" y="3663076"/>
                    <a:ext cx="8659" cy="98927"/>
                    <a:chOff x="479640" y="725564"/>
                    <a:chExt cx="9144" cy="104468"/>
                  </a:xfrm>
                </p:grpSpPr>
                <p:sp>
                  <p:nvSpPr>
                    <p:cNvPr id="370" name="Oval 36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71" name="Oval 37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72" name="Oval 37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01" name="Group 300"/>
                  <p:cNvGrpSpPr/>
                  <p:nvPr/>
                </p:nvGrpSpPr>
                <p:grpSpPr>
                  <a:xfrm>
                    <a:off x="1748304" y="3958108"/>
                    <a:ext cx="123316" cy="8659"/>
                    <a:chOff x="857176" y="633704"/>
                    <a:chExt cx="130224" cy="9144"/>
                  </a:xfrm>
                </p:grpSpPr>
                <p:sp>
                  <p:nvSpPr>
                    <p:cNvPr id="367" name="Oval 36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68" name="Oval 36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69" name="Oval 36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302" name="Oval 301"/>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03" name="Straight Arrow Connector 302"/>
                  <p:cNvCxnSpPr>
                    <a:endCxn id="302"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04" name="Oval 303"/>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05" name="Straight Arrow Connector 304"/>
                  <p:cNvCxnSpPr>
                    <a:endCxn id="304"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06" name="Oval 305"/>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07" name="Straight Arrow Connector 306"/>
                  <p:cNvCxnSpPr>
                    <a:endCxn id="306"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08" name="Oval 307"/>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09" name="Straight Arrow Connector 308"/>
                  <p:cNvCxnSpPr>
                    <a:stCxn id="308"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10" name="Oval 309"/>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11" name="Straight Arrow Connector 310"/>
                  <p:cNvCxnSpPr>
                    <a:stCxn id="310"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12" name="Oval 311"/>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13" name="Straight Arrow Connector 312"/>
                  <p:cNvCxnSpPr>
                    <a:stCxn id="312"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14" name="Straight Arrow Connector 313"/>
                  <p:cNvCxnSpPr>
                    <a:stCxn id="302" idx="4"/>
                    <a:endCxn id="321"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15" name="Straight Arrow Connector 314"/>
                  <p:cNvCxnSpPr>
                    <a:stCxn id="321" idx="4"/>
                    <a:endCxn id="308"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16" name="Straight Arrow Connector 315"/>
                  <p:cNvCxnSpPr>
                    <a:stCxn id="321" idx="4"/>
                    <a:endCxn id="310"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17" name="Straight Arrow Connector 316"/>
                  <p:cNvCxnSpPr>
                    <a:stCxn id="321" idx="4"/>
                    <a:endCxn id="312"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18" name="Straight Arrow Connector 317"/>
                  <p:cNvCxnSpPr>
                    <a:stCxn id="304" idx="4"/>
                    <a:endCxn id="321"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19" name="Straight Arrow Connector 318"/>
                  <p:cNvCxnSpPr>
                    <a:stCxn id="306" idx="4"/>
                    <a:endCxn id="321"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320" name="Group 319"/>
                  <p:cNvGrpSpPr/>
                  <p:nvPr/>
                </p:nvGrpSpPr>
                <p:grpSpPr>
                  <a:xfrm>
                    <a:off x="1745216" y="5160757"/>
                    <a:ext cx="123316" cy="8659"/>
                    <a:chOff x="857176" y="633704"/>
                    <a:chExt cx="130224" cy="9144"/>
                  </a:xfrm>
                </p:grpSpPr>
                <p:sp>
                  <p:nvSpPr>
                    <p:cNvPr id="364" name="Oval 36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65" name="Oval 36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66" name="Oval 36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321" name="Oval 320"/>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322" name="Group 321"/>
                  <p:cNvGrpSpPr/>
                  <p:nvPr/>
                </p:nvGrpSpPr>
                <p:grpSpPr>
                  <a:xfrm>
                    <a:off x="1630054" y="4499090"/>
                    <a:ext cx="8659" cy="98927"/>
                    <a:chOff x="479640" y="725564"/>
                    <a:chExt cx="9144" cy="104468"/>
                  </a:xfrm>
                </p:grpSpPr>
                <p:sp>
                  <p:nvSpPr>
                    <p:cNvPr id="361" name="Oval 36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62" name="Oval 36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63" name="Oval 36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23" name="Group 322"/>
                  <p:cNvGrpSpPr/>
                  <p:nvPr/>
                </p:nvGrpSpPr>
                <p:grpSpPr>
                  <a:xfrm>
                    <a:off x="1965993" y="4499090"/>
                    <a:ext cx="8659" cy="98927"/>
                    <a:chOff x="479640" y="725564"/>
                    <a:chExt cx="9144" cy="104468"/>
                  </a:xfrm>
                </p:grpSpPr>
                <p:sp>
                  <p:nvSpPr>
                    <p:cNvPr id="358" name="Oval 35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59" name="Oval 35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60" name="Oval 35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24" name="Group 323"/>
                  <p:cNvGrpSpPr/>
                  <p:nvPr/>
                </p:nvGrpSpPr>
                <p:grpSpPr>
                  <a:xfrm>
                    <a:off x="1745216" y="4796480"/>
                    <a:ext cx="123316" cy="8659"/>
                    <a:chOff x="857176" y="633704"/>
                    <a:chExt cx="130224" cy="9144"/>
                  </a:xfrm>
                </p:grpSpPr>
                <p:sp>
                  <p:nvSpPr>
                    <p:cNvPr id="355" name="Oval 35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56" name="Oval 35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57" name="Oval 35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325" name="Oval 324"/>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26" name="Straight Arrow Connector 325"/>
                  <p:cNvCxnSpPr>
                    <a:endCxn id="325"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27" name="Oval 326"/>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28" name="Straight Arrow Connector 327"/>
                  <p:cNvCxnSpPr>
                    <a:endCxn id="327"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29" name="Oval 328"/>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30" name="Straight Arrow Connector 329"/>
                  <p:cNvCxnSpPr>
                    <a:endCxn id="329"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331" name="Group 330"/>
                  <p:cNvGrpSpPr/>
                  <p:nvPr/>
                </p:nvGrpSpPr>
                <p:grpSpPr>
                  <a:xfrm>
                    <a:off x="1630054" y="5347114"/>
                    <a:ext cx="8659" cy="98927"/>
                    <a:chOff x="479640" y="725564"/>
                    <a:chExt cx="9144" cy="104468"/>
                  </a:xfrm>
                </p:grpSpPr>
                <p:sp>
                  <p:nvSpPr>
                    <p:cNvPr id="352" name="Oval 35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53" name="Oval 35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54" name="Oval 35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32" name="Group 331"/>
                  <p:cNvGrpSpPr/>
                  <p:nvPr/>
                </p:nvGrpSpPr>
                <p:grpSpPr>
                  <a:xfrm>
                    <a:off x="1965993" y="5347114"/>
                    <a:ext cx="8659" cy="98927"/>
                    <a:chOff x="479640" y="725564"/>
                    <a:chExt cx="9144" cy="104468"/>
                  </a:xfrm>
                </p:grpSpPr>
                <p:sp>
                  <p:nvSpPr>
                    <p:cNvPr id="349" name="Oval 34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50" name="Oval 34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51" name="Oval 35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33" name="Group 332"/>
                  <p:cNvGrpSpPr/>
                  <p:nvPr/>
                </p:nvGrpSpPr>
                <p:grpSpPr>
                  <a:xfrm>
                    <a:off x="1745216" y="5642824"/>
                    <a:ext cx="123316" cy="8659"/>
                    <a:chOff x="857176" y="633704"/>
                    <a:chExt cx="130224" cy="9144"/>
                  </a:xfrm>
                </p:grpSpPr>
                <p:sp>
                  <p:nvSpPr>
                    <p:cNvPr id="346" name="Oval 34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7" name="Oval 34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8" name="Oval 34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34" name="Group 333"/>
                  <p:cNvGrpSpPr/>
                  <p:nvPr/>
                </p:nvGrpSpPr>
                <p:grpSpPr>
                  <a:xfrm>
                    <a:off x="1453825" y="3667284"/>
                    <a:ext cx="8659" cy="98927"/>
                    <a:chOff x="479640" y="725564"/>
                    <a:chExt cx="9144" cy="104468"/>
                  </a:xfrm>
                </p:grpSpPr>
                <p:sp>
                  <p:nvSpPr>
                    <p:cNvPr id="343" name="Oval 34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4" name="Oval 34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5" name="Oval 34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35" name="Group 334"/>
                  <p:cNvGrpSpPr/>
                  <p:nvPr/>
                </p:nvGrpSpPr>
                <p:grpSpPr>
                  <a:xfrm>
                    <a:off x="1450738" y="4503298"/>
                    <a:ext cx="8659" cy="98927"/>
                    <a:chOff x="479640" y="725564"/>
                    <a:chExt cx="9144" cy="104468"/>
                  </a:xfrm>
                </p:grpSpPr>
                <p:sp>
                  <p:nvSpPr>
                    <p:cNvPr id="340" name="Oval 33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1" name="Oval 34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2" name="Oval 34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36" name="Group 335"/>
                  <p:cNvGrpSpPr/>
                  <p:nvPr/>
                </p:nvGrpSpPr>
                <p:grpSpPr>
                  <a:xfrm>
                    <a:off x="1450738" y="5351322"/>
                    <a:ext cx="8659" cy="98927"/>
                    <a:chOff x="479640" y="725564"/>
                    <a:chExt cx="9144" cy="104468"/>
                  </a:xfrm>
                </p:grpSpPr>
                <p:sp>
                  <p:nvSpPr>
                    <p:cNvPr id="337" name="Oval 33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38" name="Oval 33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39" name="Oval 33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sp>
            <p:nvSpPr>
              <p:cNvPr id="269" name="Rounded Rectangle 268"/>
              <p:cNvSpPr>
                <a:spLocks noChangeAspect="1"/>
              </p:cNvSpPr>
              <p:nvPr/>
            </p:nvSpPr>
            <p:spPr>
              <a:xfrm>
                <a:off x="7687637" y="5226484"/>
                <a:ext cx="1077309" cy="775689"/>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sz="1800" b="1" dirty="0"/>
                  <a:t>CPU Core</a:t>
                </a:r>
              </a:p>
            </p:txBody>
          </p:sp>
        </p:grpSp>
      </p:grpSp>
      <p:grpSp>
        <p:nvGrpSpPr>
          <p:cNvPr id="1386" name="Group 1385"/>
          <p:cNvGrpSpPr/>
          <p:nvPr/>
        </p:nvGrpSpPr>
        <p:grpSpPr>
          <a:xfrm>
            <a:off x="600257" y="3405715"/>
            <a:ext cx="4124326" cy="725959"/>
            <a:chOff x="827052" y="3962398"/>
            <a:chExt cx="3749387" cy="457202"/>
          </a:xfrm>
        </p:grpSpPr>
        <p:cxnSp>
          <p:nvCxnSpPr>
            <p:cNvPr id="1387" name="Straight Arrow Connector 1386"/>
            <p:cNvCxnSpPr/>
            <p:nvPr/>
          </p:nvCxnSpPr>
          <p:spPr>
            <a:xfrm flipH="1">
              <a:off x="827052" y="3962400"/>
              <a:ext cx="840392"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88" name="Straight Arrow Connector 1387"/>
            <p:cNvCxnSpPr/>
            <p:nvPr/>
          </p:nvCxnSpPr>
          <p:spPr>
            <a:xfrm>
              <a:off x="1667444" y="3962400"/>
              <a:ext cx="438288"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89" name="Straight Arrow Connector 1388"/>
            <p:cNvCxnSpPr/>
            <p:nvPr/>
          </p:nvCxnSpPr>
          <p:spPr>
            <a:xfrm>
              <a:off x="1667444" y="3962400"/>
              <a:ext cx="1574603"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90" name="Straight Arrow Connector 1389"/>
            <p:cNvCxnSpPr/>
            <p:nvPr/>
          </p:nvCxnSpPr>
          <p:spPr>
            <a:xfrm>
              <a:off x="1667444" y="3962400"/>
              <a:ext cx="2908995"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391" name="TextBox 1390"/>
          <p:cNvSpPr txBox="1"/>
          <p:nvPr/>
        </p:nvSpPr>
        <p:spPr>
          <a:xfrm>
            <a:off x="68442" y="3520020"/>
            <a:ext cx="4023360" cy="307777"/>
          </a:xfrm>
          <a:prstGeom prst="rect">
            <a:avLst/>
          </a:prstGeom>
          <a:solidFill>
            <a:schemeClr val="bg1"/>
          </a:solidFill>
        </p:spPr>
        <p:txBody>
          <a:bodyPr wrap="square" lIns="0" tIns="0" rIns="0" bIns="0" rtlCol="0" anchor="ctr" anchorCtr="0">
            <a:spAutoFit/>
          </a:bodyPr>
          <a:lstStyle/>
          <a:p>
            <a:pPr algn="ctr"/>
            <a:r>
              <a:rPr lang="en-US" dirty="0" smtClean="0"/>
              <a:t>multithreading, load balancing, locality</a:t>
            </a:r>
            <a:endParaRPr lang="en-US" dirty="0"/>
          </a:p>
        </p:txBody>
      </p:sp>
      <p:grpSp>
        <p:nvGrpSpPr>
          <p:cNvPr id="1392" name="Group 1391"/>
          <p:cNvGrpSpPr>
            <a:grpSpLocks noChangeAspect="1"/>
          </p:cNvGrpSpPr>
          <p:nvPr/>
        </p:nvGrpSpPr>
        <p:grpSpPr>
          <a:xfrm>
            <a:off x="6263734" y="168948"/>
            <a:ext cx="1730668" cy="2581137"/>
            <a:chOff x="5255418" y="2314517"/>
            <a:chExt cx="2926080" cy="4235635"/>
          </a:xfrm>
        </p:grpSpPr>
        <p:sp>
          <p:nvSpPr>
            <p:cNvPr id="1393" name="Rounded Rectangle 1392"/>
            <p:cNvSpPr/>
            <p:nvPr/>
          </p:nvSpPr>
          <p:spPr>
            <a:xfrm>
              <a:off x="5255418" y="2314517"/>
              <a:ext cx="2926080" cy="121664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94" name="Group 1393"/>
            <p:cNvGrpSpPr/>
            <p:nvPr/>
          </p:nvGrpSpPr>
          <p:grpSpPr>
            <a:xfrm>
              <a:off x="5387339" y="2390558"/>
              <a:ext cx="2667000" cy="1075487"/>
              <a:chOff x="5380704" y="2350956"/>
              <a:chExt cx="2667000" cy="1075487"/>
            </a:xfrm>
          </p:grpSpPr>
          <p:sp>
            <p:nvSpPr>
              <p:cNvPr id="1547" name="Oval 1546"/>
              <p:cNvSpPr/>
              <p:nvPr/>
            </p:nvSpPr>
            <p:spPr>
              <a:xfrm>
                <a:off x="6921690" y="235095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48" name="Straight Arrow Connector 1547"/>
              <p:cNvCxnSpPr>
                <a:stCxn id="1547" idx="4"/>
              </p:cNvCxnSpPr>
              <p:nvPr/>
            </p:nvCxnSpPr>
            <p:spPr>
              <a:xfrm>
                <a:off x="7019361" y="2546300"/>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49" name="Oval 1548"/>
              <p:cNvSpPr/>
              <p:nvPr/>
            </p:nvSpPr>
            <p:spPr>
              <a:xfrm>
                <a:off x="7247262" y="235095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50" name="Straight Arrow Connector 1549"/>
              <p:cNvCxnSpPr>
                <a:stCxn id="1549" idx="4"/>
              </p:cNvCxnSpPr>
              <p:nvPr/>
            </p:nvCxnSpPr>
            <p:spPr>
              <a:xfrm>
                <a:off x="7344935" y="2546300"/>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51" name="Oval 1550"/>
              <p:cNvSpPr/>
              <p:nvPr/>
            </p:nvSpPr>
            <p:spPr>
              <a:xfrm>
                <a:off x="7849996" y="235095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52" name="Straight Arrow Connector 1551"/>
              <p:cNvCxnSpPr>
                <a:stCxn id="1551" idx="4"/>
              </p:cNvCxnSpPr>
              <p:nvPr/>
            </p:nvCxnSpPr>
            <p:spPr>
              <a:xfrm>
                <a:off x="7947669" y="2546300"/>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53" name="Group 1552"/>
              <p:cNvGrpSpPr/>
              <p:nvPr/>
            </p:nvGrpSpPr>
            <p:grpSpPr>
              <a:xfrm>
                <a:off x="7545850" y="2451563"/>
                <a:ext cx="222558" cy="15628"/>
                <a:chOff x="857176" y="633704"/>
                <a:chExt cx="130224" cy="9144"/>
              </a:xfrm>
            </p:grpSpPr>
            <p:sp>
              <p:nvSpPr>
                <p:cNvPr id="1616" name="Oval 161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17" name="Oval 161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18" name="Oval 161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554" name="Oval 1553"/>
              <p:cNvSpPr/>
              <p:nvPr/>
            </p:nvSpPr>
            <p:spPr>
              <a:xfrm>
                <a:off x="6924054" y="3231099"/>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55" name="Straight Arrow Connector 1554"/>
              <p:cNvCxnSpPr>
                <a:endCxn id="1554" idx="0"/>
              </p:cNvCxnSpPr>
              <p:nvPr/>
            </p:nvCxnSpPr>
            <p:spPr>
              <a:xfrm>
                <a:off x="7021725" y="3035753"/>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56" name="Oval 1555"/>
              <p:cNvSpPr/>
              <p:nvPr/>
            </p:nvSpPr>
            <p:spPr>
              <a:xfrm>
                <a:off x="7249627" y="3231099"/>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57" name="Straight Arrow Connector 1556"/>
              <p:cNvCxnSpPr>
                <a:endCxn id="1556" idx="0"/>
              </p:cNvCxnSpPr>
              <p:nvPr/>
            </p:nvCxnSpPr>
            <p:spPr>
              <a:xfrm>
                <a:off x="7347298" y="3035753"/>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58" name="Oval 1557"/>
              <p:cNvSpPr/>
              <p:nvPr/>
            </p:nvSpPr>
            <p:spPr>
              <a:xfrm>
                <a:off x="7852360" y="3231099"/>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59" name="Straight Arrow Connector 1558"/>
              <p:cNvCxnSpPr>
                <a:endCxn id="1558" idx="0"/>
              </p:cNvCxnSpPr>
              <p:nvPr/>
            </p:nvCxnSpPr>
            <p:spPr>
              <a:xfrm>
                <a:off x="7950031" y="3035753"/>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60" name="Group 1559"/>
              <p:cNvGrpSpPr/>
              <p:nvPr/>
            </p:nvGrpSpPr>
            <p:grpSpPr>
              <a:xfrm>
                <a:off x="7340371" y="2795592"/>
                <a:ext cx="15628" cy="178541"/>
                <a:chOff x="479640" y="725564"/>
                <a:chExt cx="9144" cy="104468"/>
              </a:xfrm>
            </p:grpSpPr>
            <p:sp>
              <p:nvSpPr>
                <p:cNvPr id="1613" name="Oval 161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14" name="Oval 161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15" name="Oval 161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561" name="Group 1560"/>
              <p:cNvGrpSpPr/>
              <p:nvPr/>
            </p:nvGrpSpPr>
            <p:grpSpPr>
              <a:xfrm>
                <a:off x="7946665" y="2795592"/>
                <a:ext cx="15628" cy="178541"/>
                <a:chOff x="479640" y="725564"/>
                <a:chExt cx="9144" cy="104468"/>
              </a:xfrm>
            </p:grpSpPr>
            <p:sp>
              <p:nvSpPr>
                <p:cNvPr id="1610" name="Oval 160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11" name="Oval 161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12" name="Oval 161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562" name="Group 1561"/>
              <p:cNvGrpSpPr/>
              <p:nvPr/>
            </p:nvGrpSpPr>
            <p:grpSpPr>
              <a:xfrm>
                <a:off x="7548214" y="3328059"/>
                <a:ext cx="222558" cy="15628"/>
                <a:chOff x="857176" y="633704"/>
                <a:chExt cx="130224" cy="9144"/>
              </a:xfrm>
            </p:grpSpPr>
            <p:sp>
              <p:nvSpPr>
                <p:cNvPr id="1607" name="Oval 160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08" name="Oval 160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09" name="Oval 160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563" name="Group 1562"/>
              <p:cNvGrpSpPr/>
              <p:nvPr/>
            </p:nvGrpSpPr>
            <p:grpSpPr>
              <a:xfrm>
                <a:off x="7016746" y="2803186"/>
                <a:ext cx="15628" cy="178541"/>
                <a:chOff x="479640" y="725564"/>
                <a:chExt cx="9144" cy="104468"/>
              </a:xfrm>
            </p:grpSpPr>
            <p:sp>
              <p:nvSpPr>
                <p:cNvPr id="1604" name="Oval 160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05" name="Oval 160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06" name="Oval 160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564" name="Oval 1563"/>
              <p:cNvSpPr/>
              <p:nvPr/>
            </p:nvSpPr>
            <p:spPr>
              <a:xfrm>
                <a:off x="6599904" y="235095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65" name="Straight Arrow Connector 1564"/>
              <p:cNvCxnSpPr>
                <a:stCxn id="1564" idx="4"/>
              </p:cNvCxnSpPr>
              <p:nvPr/>
            </p:nvCxnSpPr>
            <p:spPr>
              <a:xfrm>
                <a:off x="6697575" y="2546300"/>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66" name="Oval 1565"/>
              <p:cNvSpPr/>
              <p:nvPr/>
            </p:nvSpPr>
            <p:spPr>
              <a:xfrm>
                <a:off x="6602268" y="3231099"/>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67" name="Straight Arrow Connector 1566"/>
              <p:cNvCxnSpPr>
                <a:endCxn id="1566" idx="0"/>
              </p:cNvCxnSpPr>
              <p:nvPr/>
            </p:nvCxnSpPr>
            <p:spPr>
              <a:xfrm>
                <a:off x="6699939" y="3035753"/>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68" name="Group 1567"/>
              <p:cNvGrpSpPr/>
              <p:nvPr/>
            </p:nvGrpSpPr>
            <p:grpSpPr>
              <a:xfrm>
                <a:off x="6694960" y="2803186"/>
                <a:ext cx="15628" cy="178541"/>
                <a:chOff x="479640" y="725564"/>
                <a:chExt cx="9144" cy="104468"/>
              </a:xfrm>
            </p:grpSpPr>
            <p:sp>
              <p:nvSpPr>
                <p:cNvPr id="1601" name="Oval 160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02" name="Oval 160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03" name="Oval 160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569" name="Oval 1568"/>
              <p:cNvSpPr/>
              <p:nvPr/>
            </p:nvSpPr>
            <p:spPr>
              <a:xfrm>
                <a:off x="6295104" y="235095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70" name="Straight Arrow Connector 1569"/>
              <p:cNvCxnSpPr>
                <a:stCxn id="1569" idx="4"/>
              </p:cNvCxnSpPr>
              <p:nvPr/>
            </p:nvCxnSpPr>
            <p:spPr>
              <a:xfrm>
                <a:off x="6392775" y="2546300"/>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71" name="Oval 1570"/>
              <p:cNvSpPr/>
              <p:nvPr/>
            </p:nvSpPr>
            <p:spPr>
              <a:xfrm>
                <a:off x="6297468" y="3231099"/>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72" name="Straight Arrow Connector 1571"/>
              <p:cNvCxnSpPr>
                <a:endCxn id="1571" idx="0"/>
              </p:cNvCxnSpPr>
              <p:nvPr/>
            </p:nvCxnSpPr>
            <p:spPr>
              <a:xfrm>
                <a:off x="6395139" y="3035753"/>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73" name="Group 1572"/>
              <p:cNvGrpSpPr/>
              <p:nvPr/>
            </p:nvGrpSpPr>
            <p:grpSpPr>
              <a:xfrm>
                <a:off x="6390160" y="2803186"/>
                <a:ext cx="15628" cy="178541"/>
                <a:chOff x="479640" y="725564"/>
                <a:chExt cx="9144" cy="104468"/>
              </a:xfrm>
            </p:grpSpPr>
            <p:sp>
              <p:nvSpPr>
                <p:cNvPr id="1598" name="Oval 159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99" name="Oval 159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00" name="Oval 159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574" name="Oval 1573"/>
              <p:cNvSpPr/>
              <p:nvPr/>
            </p:nvSpPr>
            <p:spPr>
              <a:xfrm>
                <a:off x="6007290" y="235095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75" name="Straight Arrow Connector 1574"/>
              <p:cNvCxnSpPr>
                <a:stCxn id="1574" idx="4"/>
              </p:cNvCxnSpPr>
              <p:nvPr/>
            </p:nvCxnSpPr>
            <p:spPr>
              <a:xfrm>
                <a:off x="6104961" y="2546300"/>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76" name="Oval 1575"/>
              <p:cNvSpPr/>
              <p:nvPr/>
            </p:nvSpPr>
            <p:spPr>
              <a:xfrm>
                <a:off x="6009654" y="3231099"/>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77" name="Straight Arrow Connector 1576"/>
              <p:cNvCxnSpPr>
                <a:endCxn id="1576" idx="0"/>
              </p:cNvCxnSpPr>
              <p:nvPr/>
            </p:nvCxnSpPr>
            <p:spPr>
              <a:xfrm>
                <a:off x="6107325" y="3035753"/>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78" name="Group 1577"/>
              <p:cNvGrpSpPr/>
              <p:nvPr/>
            </p:nvGrpSpPr>
            <p:grpSpPr>
              <a:xfrm>
                <a:off x="6102346" y="2803186"/>
                <a:ext cx="15628" cy="178541"/>
                <a:chOff x="479640" y="725564"/>
                <a:chExt cx="9144" cy="104468"/>
              </a:xfrm>
            </p:grpSpPr>
            <p:sp>
              <p:nvSpPr>
                <p:cNvPr id="1595" name="Oval 159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96" name="Oval 159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97" name="Oval 159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579" name="Oval 1578"/>
              <p:cNvSpPr/>
              <p:nvPr/>
            </p:nvSpPr>
            <p:spPr>
              <a:xfrm>
                <a:off x="5685504" y="235095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80" name="Straight Arrow Connector 1579"/>
              <p:cNvCxnSpPr>
                <a:stCxn id="1579" idx="4"/>
              </p:cNvCxnSpPr>
              <p:nvPr/>
            </p:nvCxnSpPr>
            <p:spPr>
              <a:xfrm>
                <a:off x="5783175" y="2546300"/>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81" name="Oval 1580"/>
              <p:cNvSpPr/>
              <p:nvPr/>
            </p:nvSpPr>
            <p:spPr>
              <a:xfrm>
                <a:off x="5687868" y="3231099"/>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82" name="Straight Arrow Connector 1581"/>
              <p:cNvCxnSpPr>
                <a:endCxn id="1581" idx="0"/>
              </p:cNvCxnSpPr>
              <p:nvPr/>
            </p:nvCxnSpPr>
            <p:spPr>
              <a:xfrm>
                <a:off x="5785539" y="3035753"/>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83" name="Group 1582"/>
              <p:cNvGrpSpPr/>
              <p:nvPr/>
            </p:nvGrpSpPr>
            <p:grpSpPr>
              <a:xfrm>
                <a:off x="5780560" y="2803186"/>
                <a:ext cx="15628" cy="178541"/>
                <a:chOff x="479640" y="725564"/>
                <a:chExt cx="9144" cy="104468"/>
              </a:xfrm>
            </p:grpSpPr>
            <p:sp>
              <p:nvSpPr>
                <p:cNvPr id="1592" name="Oval 159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93" name="Oval 159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94" name="Oval 159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584" name="Oval 1583"/>
              <p:cNvSpPr/>
              <p:nvPr/>
            </p:nvSpPr>
            <p:spPr>
              <a:xfrm>
                <a:off x="5380704" y="235095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85" name="Straight Arrow Connector 1584"/>
              <p:cNvCxnSpPr>
                <a:stCxn id="1584" idx="4"/>
              </p:cNvCxnSpPr>
              <p:nvPr/>
            </p:nvCxnSpPr>
            <p:spPr>
              <a:xfrm>
                <a:off x="5478375" y="2546300"/>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86" name="Oval 1585"/>
              <p:cNvSpPr/>
              <p:nvPr/>
            </p:nvSpPr>
            <p:spPr>
              <a:xfrm>
                <a:off x="5383068" y="3231099"/>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87" name="Straight Arrow Connector 1586"/>
              <p:cNvCxnSpPr>
                <a:endCxn id="1586" idx="0"/>
              </p:cNvCxnSpPr>
              <p:nvPr/>
            </p:nvCxnSpPr>
            <p:spPr>
              <a:xfrm>
                <a:off x="5480739" y="3035753"/>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88" name="Group 1587"/>
              <p:cNvGrpSpPr/>
              <p:nvPr/>
            </p:nvGrpSpPr>
            <p:grpSpPr>
              <a:xfrm>
                <a:off x="5475760" y="2803186"/>
                <a:ext cx="15628" cy="178541"/>
                <a:chOff x="479640" y="725564"/>
                <a:chExt cx="9144" cy="104468"/>
              </a:xfrm>
            </p:grpSpPr>
            <p:sp>
              <p:nvSpPr>
                <p:cNvPr id="1589" name="Oval 158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90" name="Oval 158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91" name="Oval 159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grpSp>
          <p:nvGrpSpPr>
            <p:cNvPr id="1395" name="Group 1394"/>
            <p:cNvGrpSpPr/>
            <p:nvPr/>
          </p:nvGrpSpPr>
          <p:grpSpPr>
            <a:xfrm>
              <a:off x="5255418" y="3824748"/>
              <a:ext cx="2926080" cy="1216152"/>
              <a:chOff x="5264468" y="3785146"/>
              <a:chExt cx="2926080" cy="1216152"/>
            </a:xfrm>
          </p:grpSpPr>
          <p:sp>
            <p:nvSpPr>
              <p:cNvPr id="1473" name="Rounded Rectangle 1472"/>
              <p:cNvSpPr/>
              <p:nvPr/>
            </p:nvSpPr>
            <p:spPr>
              <a:xfrm>
                <a:off x="5264468" y="3785146"/>
                <a:ext cx="2926080" cy="121615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74" name="Group 1473"/>
              <p:cNvGrpSpPr/>
              <p:nvPr/>
            </p:nvGrpSpPr>
            <p:grpSpPr>
              <a:xfrm>
                <a:off x="5377495" y="3874988"/>
                <a:ext cx="2670209" cy="1053016"/>
                <a:chOff x="5377495" y="3882244"/>
                <a:chExt cx="2670209" cy="1053016"/>
              </a:xfrm>
            </p:grpSpPr>
            <p:sp>
              <p:nvSpPr>
                <p:cNvPr id="1475" name="Oval 1474"/>
                <p:cNvSpPr/>
                <p:nvPr/>
              </p:nvSpPr>
              <p:spPr>
                <a:xfrm>
                  <a:off x="6924054" y="388224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76" name="Straight Arrow Connector 1475"/>
                <p:cNvCxnSpPr>
                  <a:stCxn id="1475" idx="4"/>
                </p:cNvCxnSpPr>
                <p:nvPr/>
              </p:nvCxnSpPr>
              <p:spPr>
                <a:xfrm>
                  <a:off x="7021725" y="4077588"/>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77" name="Oval 1476"/>
                <p:cNvSpPr/>
                <p:nvPr/>
              </p:nvSpPr>
              <p:spPr>
                <a:xfrm>
                  <a:off x="7249627" y="388224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78" name="Straight Arrow Connector 1477"/>
                <p:cNvCxnSpPr>
                  <a:stCxn id="1477" idx="4"/>
                </p:cNvCxnSpPr>
                <p:nvPr/>
              </p:nvCxnSpPr>
              <p:spPr>
                <a:xfrm>
                  <a:off x="7347298" y="4077588"/>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79" name="Oval 1478"/>
                <p:cNvSpPr/>
                <p:nvPr/>
              </p:nvSpPr>
              <p:spPr>
                <a:xfrm>
                  <a:off x="7852360" y="388224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80" name="Straight Arrow Connector 1479"/>
                <p:cNvCxnSpPr>
                  <a:stCxn id="1479" idx="4"/>
                </p:cNvCxnSpPr>
                <p:nvPr/>
              </p:nvCxnSpPr>
              <p:spPr>
                <a:xfrm>
                  <a:off x="7950031" y="4077588"/>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81" name="Group 1480"/>
                <p:cNvGrpSpPr/>
                <p:nvPr/>
              </p:nvGrpSpPr>
              <p:grpSpPr>
                <a:xfrm>
                  <a:off x="7548214" y="3975248"/>
                  <a:ext cx="222558" cy="15628"/>
                  <a:chOff x="857176" y="633704"/>
                  <a:chExt cx="130224" cy="9144"/>
                </a:xfrm>
              </p:grpSpPr>
              <p:sp>
                <p:nvSpPr>
                  <p:cNvPr id="1544" name="Oval 154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45" name="Oval 154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46" name="Oval 154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482" name="Oval 1481"/>
                <p:cNvSpPr/>
                <p:nvPr/>
              </p:nvSpPr>
              <p:spPr>
                <a:xfrm>
                  <a:off x="6918481" y="473991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83" name="Straight Arrow Connector 1482"/>
                <p:cNvCxnSpPr>
                  <a:endCxn id="1482" idx="0"/>
                </p:cNvCxnSpPr>
                <p:nvPr/>
              </p:nvCxnSpPr>
              <p:spPr>
                <a:xfrm>
                  <a:off x="7016154" y="4544572"/>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84" name="Oval 1483"/>
                <p:cNvSpPr/>
                <p:nvPr/>
              </p:nvSpPr>
              <p:spPr>
                <a:xfrm>
                  <a:off x="7244055" y="473991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85" name="Straight Arrow Connector 1484"/>
                <p:cNvCxnSpPr>
                  <a:endCxn id="1484" idx="0"/>
                </p:cNvCxnSpPr>
                <p:nvPr/>
              </p:nvCxnSpPr>
              <p:spPr>
                <a:xfrm>
                  <a:off x="7341726" y="4544572"/>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86" name="Oval 1485"/>
                <p:cNvSpPr/>
                <p:nvPr/>
              </p:nvSpPr>
              <p:spPr>
                <a:xfrm>
                  <a:off x="7846789" y="473991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87" name="Straight Arrow Connector 1486"/>
                <p:cNvCxnSpPr>
                  <a:endCxn id="1486" idx="0"/>
                </p:cNvCxnSpPr>
                <p:nvPr/>
              </p:nvCxnSpPr>
              <p:spPr>
                <a:xfrm>
                  <a:off x="7944460" y="4544572"/>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88" name="Group 1487"/>
                <p:cNvGrpSpPr/>
                <p:nvPr/>
              </p:nvGrpSpPr>
              <p:grpSpPr>
                <a:xfrm>
                  <a:off x="7334799" y="4304411"/>
                  <a:ext cx="15628" cy="178541"/>
                  <a:chOff x="479640" y="725564"/>
                  <a:chExt cx="9144" cy="104468"/>
                </a:xfrm>
              </p:grpSpPr>
              <p:sp>
                <p:nvSpPr>
                  <p:cNvPr id="1541" name="Oval 154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42" name="Oval 154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43" name="Oval 154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489" name="Group 1488"/>
                <p:cNvGrpSpPr/>
                <p:nvPr/>
              </p:nvGrpSpPr>
              <p:grpSpPr>
                <a:xfrm>
                  <a:off x="7941094" y="4304411"/>
                  <a:ext cx="15628" cy="178541"/>
                  <a:chOff x="479640" y="725564"/>
                  <a:chExt cx="9144" cy="104468"/>
                </a:xfrm>
              </p:grpSpPr>
              <p:sp>
                <p:nvSpPr>
                  <p:cNvPr id="1538" name="Oval 153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39" name="Oval 153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40" name="Oval 153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490" name="Group 1489"/>
                <p:cNvGrpSpPr/>
                <p:nvPr/>
              </p:nvGrpSpPr>
              <p:grpSpPr>
                <a:xfrm>
                  <a:off x="7542641" y="4841133"/>
                  <a:ext cx="222558" cy="15628"/>
                  <a:chOff x="857176" y="633704"/>
                  <a:chExt cx="130224" cy="9144"/>
                </a:xfrm>
              </p:grpSpPr>
              <p:sp>
                <p:nvSpPr>
                  <p:cNvPr id="1535" name="Oval 153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36" name="Oval 153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37" name="Oval 153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491" name="Group 1490"/>
                <p:cNvGrpSpPr/>
                <p:nvPr/>
              </p:nvGrpSpPr>
              <p:grpSpPr>
                <a:xfrm>
                  <a:off x="7011174" y="4312005"/>
                  <a:ext cx="15628" cy="178541"/>
                  <a:chOff x="479640" y="725564"/>
                  <a:chExt cx="9144" cy="104468"/>
                </a:xfrm>
              </p:grpSpPr>
              <p:sp>
                <p:nvSpPr>
                  <p:cNvPr id="1532" name="Oval 153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33" name="Oval 153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34" name="Oval 153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492" name="Oval 1491"/>
                <p:cNvSpPr/>
                <p:nvPr/>
              </p:nvSpPr>
              <p:spPr>
                <a:xfrm>
                  <a:off x="6602268" y="388224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93" name="Straight Arrow Connector 1492"/>
                <p:cNvCxnSpPr>
                  <a:stCxn id="1492" idx="4"/>
                </p:cNvCxnSpPr>
                <p:nvPr/>
              </p:nvCxnSpPr>
              <p:spPr>
                <a:xfrm>
                  <a:off x="6699939" y="4077588"/>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94" name="Oval 1493"/>
                <p:cNvSpPr/>
                <p:nvPr/>
              </p:nvSpPr>
              <p:spPr>
                <a:xfrm>
                  <a:off x="6596695" y="473991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95" name="Straight Arrow Connector 1494"/>
                <p:cNvCxnSpPr>
                  <a:endCxn id="1494" idx="0"/>
                </p:cNvCxnSpPr>
                <p:nvPr/>
              </p:nvCxnSpPr>
              <p:spPr>
                <a:xfrm>
                  <a:off x="6694368" y="4544572"/>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96" name="Group 1495"/>
                <p:cNvGrpSpPr/>
                <p:nvPr/>
              </p:nvGrpSpPr>
              <p:grpSpPr>
                <a:xfrm>
                  <a:off x="6689388" y="4312005"/>
                  <a:ext cx="15628" cy="178541"/>
                  <a:chOff x="479640" y="725564"/>
                  <a:chExt cx="9144" cy="104468"/>
                </a:xfrm>
              </p:grpSpPr>
              <p:sp>
                <p:nvSpPr>
                  <p:cNvPr id="1529" name="Oval 152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30" name="Oval 152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31" name="Oval 153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497" name="Oval 1496"/>
                <p:cNvSpPr/>
                <p:nvPr/>
              </p:nvSpPr>
              <p:spPr>
                <a:xfrm>
                  <a:off x="6297468" y="388224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98" name="Straight Arrow Connector 1497"/>
                <p:cNvCxnSpPr>
                  <a:stCxn id="1497" idx="4"/>
                </p:cNvCxnSpPr>
                <p:nvPr/>
              </p:nvCxnSpPr>
              <p:spPr>
                <a:xfrm>
                  <a:off x="6395139" y="4077588"/>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99" name="Oval 1498"/>
                <p:cNvSpPr/>
                <p:nvPr/>
              </p:nvSpPr>
              <p:spPr>
                <a:xfrm>
                  <a:off x="6291895" y="473991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00" name="Straight Arrow Connector 1499"/>
                <p:cNvCxnSpPr>
                  <a:endCxn id="1499" idx="0"/>
                </p:cNvCxnSpPr>
                <p:nvPr/>
              </p:nvCxnSpPr>
              <p:spPr>
                <a:xfrm>
                  <a:off x="6389568" y="4544572"/>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01" name="Group 1500"/>
                <p:cNvGrpSpPr/>
                <p:nvPr/>
              </p:nvGrpSpPr>
              <p:grpSpPr>
                <a:xfrm>
                  <a:off x="6384588" y="4312005"/>
                  <a:ext cx="15628" cy="178541"/>
                  <a:chOff x="479640" y="725564"/>
                  <a:chExt cx="9144" cy="104468"/>
                </a:xfrm>
              </p:grpSpPr>
              <p:sp>
                <p:nvSpPr>
                  <p:cNvPr id="1526" name="Oval 152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27" name="Oval 152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28" name="Oval 152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502" name="Oval 1501"/>
                <p:cNvSpPr/>
                <p:nvPr/>
              </p:nvSpPr>
              <p:spPr>
                <a:xfrm>
                  <a:off x="6009654" y="388224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03" name="Straight Arrow Connector 1502"/>
                <p:cNvCxnSpPr>
                  <a:stCxn id="1502" idx="4"/>
                </p:cNvCxnSpPr>
                <p:nvPr/>
              </p:nvCxnSpPr>
              <p:spPr>
                <a:xfrm>
                  <a:off x="6107325" y="4077588"/>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04" name="Oval 1503"/>
                <p:cNvSpPr/>
                <p:nvPr/>
              </p:nvSpPr>
              <p:spPr>
                <a:xfrm>
                  <a:off x="6004081" y="473991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05" name="Straight Arrow Connector 1504"/>
                <p:cNvCxnSpPr>
                  <a:endCxn id="1504" idx="0"/>
                </p:cNvCxnSpPr>
                <p:nvPr/>
              </p:nvCxnSpPr>
              <p:spPr>
                <a:xfrm>
                  <a:off x="6101754" y="4544572"/>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06" name="Group 1505"/>
                <p:cNvGrpSpPr/>
                <p:nvPr/>
              </p:nvGrpSpPr>
              <p:grpSpPr>
                <a:xfrm>
                  <a:off x="6096774" y="4312005"/>
                  <a:ext cx="15628" cy="178541"/>
                  <a:chOff x="479640" y="725564"/>
                  <a:chExt cx="9144" cy="104468"/>
                </a:xfrm>
              </p:grpSpPr>
              <p:sp>
                <p:nvSpPr>
                  <p:cNvPr id="1523" name="Oval 152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24" name="Oval 152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25" name="Oval 152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507" name="Oval 1506"/>
                <p:cNvSpPr/>
                <p:nvPr/>
              </p:nvSpPr>
              <p:spPr>
                <a:xfrm>
                  <a:off x="5687868" y="388224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08" name="Straight Arrow Connector 1507"/>
                <p:cNvCxnSpPr>
                  <a:stCxn id="1507" idx="4"/>
                </p:cNvCxnSpPr>
                <p:nvPr/>
              </p:nvCxnSpPr>
              <p:spPr>
                <a:xfrm>
                  <a:off x="5785539" y="4077588"/>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09" name="Oval 1508"/>
                <p:cNvSpPr/>
                <p:nvPr/>
              </p:nvSpPr>
              <p:spPr>
                <a:xfrm>
                  <a:off x="5682295" y="473991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10" name="Straight Arrow Connector 1509"/>
                <p:cNvCxnSpPr>
                  <a:endCxn id="1509" idx="0"/>
                </p:cNvCxnSpPr>
                <p:nvPr/>
              </p:nvCxnSpPr>
              <p:spPr>
                <a:xfrm>
                  <a:off x="5779968" y="4544572"/>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11" name="Group 1510"/>
                <p:cNvGrpSpPr/>
                <p:nvPr/>
              </p:nvGrpSpPr>
              <p:grpSpPr>
                <a:xfrm>
                  <a:off x="5774988" y="4312005"/>
                  <a:ext cx="15628" cy="178541"/>
                  <a:chOff x="479640" y="725564"/>
                  <a:chExt cx="9144" cy="104468"/>
                </a:xfrm>
              </p:grpSpPr>
              <p:sp>
                <p:nvSpPr>
                  <p:cNvPr id="1520" name="Oval 151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21" name="Oval 152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22" name="Oval 152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512" name="Oval 1511"/>
                <p:cNvSpPr/>
                <p:nvPr/>
              </p:nvSpPr>
              <p:spPr>
                <a:xfrm>
                  <a:off x="5383068" y="388224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13" name="Straight Arrow Connector 1512"/>
                <p:cNvCxnSpPr>
                  <a:stCxn id="1512" idx="4"/>
                </p:cNvCxnSpPr>
                <p:nvPr/>
              </p:nvCxnSpPr>
              <p:spPr>
                <a:xfrm>
                  <a:off x="5480739" y="4077588"/>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14" name="Oval 1513"/>
                <p:cNvSpPr/>
                <p:nvPr/>
              </p:nvSpPr>
              <p:spPr>
                <a:xfrm>
                  <a:off x="5377495" y="4739916"/>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515" name="Straight Arrow Connector 1514"/>
                <p:cNvCxnSpPr>
                  <a:endCxn id="1514" idx="0"/>
                </p:cNvCxnSpPr>
                <p:nvPr/>
              </p:nvCxnSpPr>
              <p:spPr>
                <a:xfrm>
                  <a:off x="5475168" y="4544572"/>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516" name="Group 1515"/>
                <p:cNvGrpSpPr/>
                <p:nvPr/>
              </p:nvGrpSpPr>
              <p:grpSpPr>
                <a:xfrm>
                  <a:off x="5470188" y="4312005"/>
                  <a:ext cx="15628" cy="178541"/>
                  <a:chOff x="479640" y="725564"/>
                  <a:chExt cx="9144" cy="104468"/>
                </a:xfrm>
              </p:grpSpPr>
              <p:sp>
                <p:nvSpPr>
                  <p:cNvPr id="1517" name="Oval 151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18" name="Oval 151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519" name="Oval 151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grpSp>
        <p:grpSp>
          <p:nvGrpSpPr>
            <p:cNvPr id="1396" name="Group 1395"/>
            <p:cNvGrpSpPr/>
            <p:nvPr/>
          </p:nvGrpSpPr>
          <p:grpSpPr>
            <a:xfrm>
              <a:off x="5255418" y="5334000"/>
              <a:ext cx="2926080" cy="1216152"/>
              <a:chOff x="5246369" y="5294398"/>
              <a:chExt cx="2926080" cy="1216152"/>
            </a:xfrm>
          </p:grpSpPr>
          <p:sp>
            <p:nvSpPr>
              <p:cNvPr id="1399" name="Rounded Rectangle 1398"/>
              <p:cNvSpPr/>
              <p:nvPr/>
            </p:nvSpPr>
            <p:spPr>
              <a:xfrm>
                <a:off x="5246369" y="5294398"/>
                <a:ext cx="2926080" cy="121615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00" name="Group 1399"/>
              <p:cNvGrpSpPr/>
              <p:nvPr/>
            </p:nvGrpSpPr>
            <p:grpSpPr>
              <a:xfrm>
                <a:off x="5377090" y="5379016"/>
                <a:ext cx="2664638" cy="1074692"/>
                <a:chOff x="5377495" y="5391064"/>
                <a:chExt cx="2664638" cy="1074692"/>
              </a:xfrm>
            </p:grpSpPr>
            <p:sp>
              <p:nvSpPr>
                <p:cNvPr id="1401" name="Oval 1400"/>
                <p:cNvSpPr/>
                <p:nvPr/>
              </p:nvSpPr>
              <p:spPr>
                <a:xfrm>
                  <a:off x="6918481" y="539106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02" name="Straight Arrow Connector 1401"/>
                <p:cNvCxnSpPr>
                  <a:stCxn id="1401" idx="4"/>
                </p:cNvCxnSpPr>
                <p:nvPr/>
              </p:nvCxnSpPr>
              <p:spPr>
                <a:xfrm>
                  <a:off x="7016154" y="558640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03" name="Oval 1402"/>
                <p:cNvSpPr/>
                <p:nvPr/>
              </p:nvSpPr>
              <p:spPr>
                <a:xfrm>
                  <a:off x="7244055" y="539106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04" name="Straight Arrow Connector 1403"/>
                <p:cNvCxnSpPr>
                  <a:stCxn id="1403" idx="4"/>
                </p:cNvCxnSpPr>
                <p:nvPr/>
              </p:nvCxnSpPr>
              <p:spPr>
                <a:xfrm>
                  <a:off x="7341726" y="558640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05" name="Oval 1404"/>
                <p:cNvSpPr/>
                <p:nvPr/>
              </p:nvSpPr>
              <p:spPr>
                <a:xfrm>
                  <a:off x="7846789" y="539106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06" name="Straight Arrow Connector 1405"/>
                <p:cNvCxnSpPr>
                  <a:stCxn id="1405" idx="4"/>
                </p:cNvCxnSpPr>
                <p:nvPr/>
              </p:nvCxnSpPr>
              <p:spPr>
                <a:xfrm>
                  <a:off x="7944460" y="558640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07" name="Group 1406"/>
                <p:cNvGrpSpPr/>
                <p:nvPr/>
              </p:nvGrpSpPr>
              <p:grpSpPr>
                <a:xfrm>
                  <a:off x="7542641" y="5498572"/>
                  <a:ext cx="222558" cy="15628"/>
                  <a:chOff x="857176" y="633704"/>
                  <a:chExt cx="130224" cy="9144"/>
                </a:xfrm>
              </p:grpSpPr>
              <p:sp>
                <p:nvSpPr>
                  <p:cNvPr id="1470" name="Oval 146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71" name="Oval 147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72" name="Oval 147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408" name="Oval 1407"/>
                <p:cNvSpPr/>
                <p:nvPr/>
              </p:nvSpPr>
              <p:spPr>
                <a:xfrm>
                  <a:off x="6918481" y="6270412"/>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09" name="Straight Arrow Connector 1408"/>
                <p:cNvCxnSpPr>
                  <a:endCxn id="1408" idx="0"/>
                </p:cNvCxnSpPr>
                <p:nvPr/>
              </p:nvCxnSpPr>
              <p:spPr>
                <a:xfrm>
                  <a:off x="7016154" y="607506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10" name="Oval 1409"/>
                <p:cNvSpPr/>
                <p:nvPr/>
              </p:nvSpPr>
              <p:spPr>
                <a:xfrm>
                  <a:off x="7244055" y="6270412"/>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11" name="Straight Arrow Connector 1410"/>
                <p:cNvCxnSpPr>
                  <a:endCxn id="1410" idx="0"/>
                </p:cNvCxnSpPr>
                <p:nvPr/>
              </p:nvCxnSpPr>
              <p:spPr>
                <a:xfrm>
                  <a:off x="7341726" y="607506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12" name="Oval 1411"/>
                <p:cNvSpPr/>
                <p:nvPr/>
              </p:nvSpPr>
              <p:spPr>
                <a:xfrm>
                  <a:off x="7846789" y="6270412"/>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13" name="Straight Arrow Connector 1412"/>
                <p:cNvCxnSpPr>
                  <a:endCxn id="1412" idx="0"/>
                </p:cNvCxnSpPr>
                <p:nvPr/>
              </p:nvCxnSpPr>
              <p:spPr>
                <a:xfrm>
                  <a:off x="7944460" y="607506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14" name="Group 1413"/>
                <p:cNvGrpSpPr/>
                <p:nvPr/>
              </p:nvGrpSpPr>
              <p:grpSpPr>
                <a:xfrm>
                  <a:off x="7334799" y="5834905"/>
                  <a:ext cx="15628" cy="178541"/>
                  <a:chOff x="479640" y="725564"/>
                  <a:chExt cx="9144" cy="104468"/>
                </a:xfrm>
              </p:grpSpPr>
              <p:sp>
                <p:nvSpPr>
                  <p:cNvPr id="1467" name="Oval 146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68" name="Oval 146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69" name="Oval 146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415" name="Group 1414"/>
                <p:cNvGrpSpPr/>
                <p:nvPr/>
              </p:nvGrpSpPr>
              <p:grpSpPr>
                <a:xfrm>
                  <a:off x="7941094" y="5834905"/>
                  <a:ext cx="15628" cy="178541"/>
                  <a:chOff x="479640" y="725564"/>
                  <a:chExt cx="9144" cy="104468"/>
                </a:xfrm>
              </p:grpSpPr>
              <p:sp>
                <p:nvSpPr>
                  <p:cNvPr id="1464" name="Oval 146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65" name="Oval 146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66" name="Oval 146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416" name="Group 1415"/>
                <p:cNvGrpSpPr/>
                <p:nvPr/>
              </p:nvGrpSpPr>
              <p:grpSpPr>
                <a:xfrm>
                  <a:off x="7542641" y="6368596"/>
                  <a:ext cx="222558" cy="15628"/>
                  <a:chOff x="857176" y="633704"/>
                  <a:chExt cx="130224" cy="9144"/>
                </a:xfrm>
              </p:grpSpPr>
              <p:sp>
                <p:nvSpPr>
                  <p:cNvPr id="1461" name="Oval 146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62" name="Oval 146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63" name="Oval 146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417" name="Group 1416"/>
                <p:cNvGrpSpPr/>
                <p:nvPr/>
              </p:nvGrpSpPr>
              <p:grpSpPr>
                <a:xfrm>
                  <a:off x="7011174" y="5842500"/>
                  <a:ext cx="15628" cy="178541"/>
                  <a:chOff x="479640" y="725564"/>
                  <a:chExt cx="9144" cy="104468"/>
                </a:xfrm>
              </p:grpSpPr>
              <p:sp>
                <p:nvSpPr>
                  <p:cNvPr id="1458" name="Oval 145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59" name="Oval 145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60" name="Oval 145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418" name="Oval 1417"/>
                <p:cNvSpPr/>
                <p:nvPr/>
              </p:nvSpPr>
              <p:spPr>
                <a:xfrm>
                  <a:off x="6596695" y="539106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19" name="Straight Arrow Connector 1418"/>
                <p:cNvCxnSpPr>
                  <a:stCxn id="1418" idx="4"/>
                </p:cNvCxnSpPr>
                <p:nvPr/>
              </p:nvCxnSpPr>
              <p:spPr>
                <a:xfrm>
                  <a:off x="6694368" y="558640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20" name="Oval 1419"/>
                <p:cNvSpPr/>
                <p:nvPr/>
              </p:nvSpPr>
              <p:spPr>
                <a:xfrm>
                  <a:off x="6596695" y="6270412"/>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21" name="Straight Arrow Connector 1420"/>
                <p:cNvCxnSpPr>
                  <a:endCxn id="1420" idx="0"/>
                </p:cNvCxnSpPr>
                <p:nvPr/>
              </p:nvCxnSpPr>
              <p:spPr>
                <a:xfrm>
                  <a:off x="6694368" y="607506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22" name="Group 1421"/>
                <p:cNvGrpSpPr/>
                <p:nvPr/>
              </p:nvGrpSpPr>
              <p:grpSpPr>
                <a:xfrm>
                  <a:off x="6689388" y="5842500"/>
                  <a:ext cx="15628" cy="178541"/>
                  <a:chOff x="479640" y="725564"/>
                  <a:chExt cx="9144" cy="104468"/>
                </a:xfrm>
              </p:grpSpPr>
              <p:sp>
                <p:nvSpPr>
                  <p:cNvPr id="1455" name="Oval 145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56" name="Oval 145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57" name="Oval 145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423" name="Oval 1422"/>
                <p:cNvSpPr/>
                <p:nvPr/>
              </p:nvSpPr>
              <p:spPr>
                <a:xfrm>
                  <a:off x="6291895" y="539106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24" name="Straight Arrow Connector 1423"/>
                <p:cNvCxnSpPr>
                  <a:stCxn id="1423" idx="4"/>
                </p:cNvCxnSpPr>
                <p:nvPr/>
              </p:nvCxnSpPr>
              <p:spPr>
                <a:xfrm>
                  <a:off x="6389568" y="558640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25" name="Oval 1424"/>
                <p:cNvSpPr/>
                <p:nvPr/>
              </p:nvSpPr>
              <p:spPr>
                <a:xfrm>
                  <a:off x="6291895" y="6270412"/>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26" name="Straight Arrow Connector 1425"/>
                <p:cNvCxnSpPr>
                  <a:endCxn id="1425" idx="0"/>
                </p:cNvCxnSpPr>
                <p:nvPr/>
              </p:nvCxnSpPr>
              <p:spPr>
                <a:xfrm>
                  <a:off x="6389568" y="607506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27" name="Group 1426"/>
                <p:cNvGrpSpPr/>
                <p:nvPr/>
              </p:nvGrpSpPr>
              <p:grpSpPr>
                <a:xfrm>
                  <a:off x="6384588" y="5842500"/>
                  <a:ext cx="15628" cy="178541"/>
                  <a:chOff x="479640" y="725564"/>
                  <a:chExt cx="9144" cy="104468"/>
                </a:xfrm>
              </p:grpSpPr>
              <p:sp>
                <p:nvSpPr>
                  <p:cNvPr id="1452" name="Oval 145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53" name="Oval 145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54" name="Oval 145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428" name="Oval 1427"/>
                <p:cNvSpPr/>
                <p:nvPr/>
              </p:nvSpPr>
              <p:spPr>
                <a:xfrm>
                  <a:off x="6004081" y="539106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29" name="Straight Arrow Connector 1428"/>
                <p:cNvCxnSpPr>
                  <a:stCxn id="1428" idx="4"/>
                </p:cNvCxnSpPr>
                <p:nvPr/>
              </p:nvCxnSpPr>
              <p:spPr>
                <a:xfrm>
                  <a:off x="6101754" y="558640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30" name="Oval 1429"/>
                <p:cNvSpPr/>
                <p:nvPr/>
              </p:nvSpPr>
              <p:spPr>
                <a:xfrm>
                  <a:off x="6004081" y="6270412"/>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31" name="Straight Arrow Connector 1430"/>
                <p:cNvCxnSpPr>
                  <a:endCxn id="1430" idx="0"/>
                </p:cNvCxnSpPr>
                <p:nvPr/>
              </p:nvCxnSpPr>
              <p:spPr>
                <a:xfrm>
                  <a:off x="6101754" y="607506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32" name="Group 1431"/>
                <p:cNvGrpSpPr/>
                <p:nvPr/>
              </p:nvGrpSpPr>
              <p:grpSpPr>
                <a:xfrm>
                  <a:off x="6096774" y="5842500"/>
                  <a:ext cx="15628" cy="178541"/>
                  <a:chOff x="479640" y="725564"/>
                  <a:chExt cx="9144" cy="104468"/>
                </a:xfrm>
              </p:grpSpPr>
              <p:sp>
                <p:nvSpPr>
                  <p:cNvPr id="1449" name="Oval 144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50" name="Oval 144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51" name="Oval 145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433" name="Oval 1432"/>
                <p:cNvSpPr/>
                <p:nvPr/>
              </p:nvSpPr>
              <p:spPr>
                <a:xfrm>
                  <a:off x="5682295" y="539106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34" name="Straight Arrow Connector 1433"/>
                <p:cNvCxnSpPr>
                  <a:stCxn id="1433" idx="4"/>
                </p:cNvCxnSpPr>
                <p:nvPr/>
              </p:nvCxnSpPr>
              <p:spPr>
                <a:xfrm>
                  <a:off x="5779968" y="558640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35" name="Oval 1434"/>
                <p:cNvSpPr/>
                <p:nvPr/>
              </p:nvSpPr>
              <p:spPr>
                <a:xfrm>
                  <a:off x="5682295" y="6270412"/>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36" name="Straight Arrow Connector 1435"/>
                <p:cNvCxnSpPr>
                  <a:endCxn id="1435" idx="0"/>
                </p:cNvCxnSpPr>
                <p:nvPr/>
              </p:nvCxnSpPr>
              <p:spPr>
                <a:xfrm>
                  <a:off x="5779968" y="607506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37" name="Group 1436"/>
                <p:cNvGrpSpPr/>
                <p:nvPr/>
              </p:nvGrpSpPr>
              <p:grpSpPr>
                <a:xfrm>
                  <a:off x="5774988" y="5842500"/>
                  <a:ext cx="15628" cy="178541"/>
                  <a:chOff x="479640" y="725564"/>
                  <a:chExt cx="9144" cy="104468"/>
                </a:xfrm>
              </p:grpSpPr>
              <p:sp>
                <p:nvSpPr>
                  <p:cNvPr id="1446" name="Oval 144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47" name="Oval 144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48" name="Oval 144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438" name="Oval 1437"/>
                <p:cNvSpPr/>
                <p:nvPr/>
              </p:nvSpPr>
              <p:spPr>
                <a:xfrm>
                  <a:off x="5377495" y="5391064"/>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39" name="Straight Arrow Connector 1438"/>
                <p:cNvCxnSpPr>
                  <a:stCxn id="1438" idx="4"/>
                </p:cNvCxnSpPr>
                <p:nvPr/>
              </p:nvCxnSpPr>
              <p:spPr>
                <a:xfrm>
                  <a:off x="5475168" y="558640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40" name="Oval 1439"/>
                <p:cNvSpPr/>
                <p:nvPr/>
              </p:nvSpPr>
              <p:spPr>
                <a:xfrm>
                  <a:off x="5377495" y="6270412"/>
                  <a:ext cx="195344" cy="1953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441" name="Straight Arrow Connector 1440"/>
                <p:cNvCxnSpPr>
                  <a:endCxn id="1440" idx="0"/>
                </p:cNvCxnSpPr>
                <p:nvPr/>
              </p:nvCxnSpPr>
              <p:spPr>
                <a:xfrm>
                  <a:off x="5475168" y="6075067"/>
                  <a:ext cx="0" cy="195344"/>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42" name="Group 1441"/>
                <p:cNvGrpSpPr/>
                <p:nvPr/>
              </p:nvGrpSpPr>
              <p:grpSpPr>
                <a:xfrm>
                  <a:off x="5470188" y="5842500"/>
                  <a:ext cx="15628" cy="178541"/>
                  <a:chOff x="479640" y="725564"/>
                  <a:chExt cx="9144" cy="104468"/>
                </a:xfrm>
              </p:grpSpPr>
              <p:sp>
                <p:nvSpPr>
                  <p:cNvPr id="1443" name="Oval 144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44" name="Oval 144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445" name="Oval 144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grpSp>
        <p:cxnSp>
          <p:nvCxnSpPr>
            <p:cNvPr id="1397" name="Straight Arrow Connector 1396"/>
            <p:cNvCxnSpPr>
              <a:stCxn id="1393" idx="2"/>
              <a:endCxn id="1473" idx="0"/>
            </p:cNvCxnSpPr>
            <p:nvPr/>
          </p:nvCxnSpPr>
          <p:spPr>
            <a:xfrm>
              <a:off x="6718458" y="3531159"/>
              <a:ext cx="0" cy="293589"/>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398" name="Straight Arrow Connector 1397"/>
            <p:cNvCxnSpPr>
              <a:stCxn id="1473" idx="2"/>
              <a:endCxn id="1399" idx="0"/>
            </p:cNvCxnSpPr>
            <p:nvPr/>
          </p:nvCxnSpPr>
          <p:spPr>
            <a:xfrm>
              <a:off x="6718458" y="5040900"/>
              <a:ext cx="0" cy="293100"/>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sp>
        <p:nvSpPr>
          <p:cNvPr id="1619" name="Rounded Rectangle 1618"/>
          <p:cNvSpPr/>
          <p:nvPr/>
        </p:nvSpPr>
        <p:spPr>
          <a:xfrm>
            <a:off x="5009127" y="4020245"/>
            <a:ext cx="502920" cy="1658112"/>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algn="ctr"/>
            <a:endParaRPr lang="en-US"/>
          </a:p>
        </p:txBody>
      </p:sp>
      <p:cxnSp>
        <p:nvCxnSpPr>
          <p:cNvPr id="1620" name="Straight Arrow Connector 1619"/>
          <p:cNvCxnSpPr>
            <a:stCxn id="1619" idx="0"/>
          </p:cNvCxnSpPr>
          <p:nvPr/>
        </p:nvCxnSpPr>
        <p:spPr>
          <a:xfrm flipV="1">
            <a:off x="5260587" y="1044939"/>
            <a:ext cx="968294" cy="297530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621" name="TextBox 1620"/>
          <p:cNvSpPr txBox="1"/>
          <p:nvPr/>
        </p:nvSpPr>
        <p:spPr>
          <a:xfrm>
            <a:off x="4303017" y="2958037"/>
            <a:ext cx="2011680" cy="923330"/>
          </a:xfrm>
          <a:prstGeom prst="rect">
            <a:avLst/>
          </a:prstGeom>
          <a:solidFill>
            <a:schemeClr val="bg1"/>
          </a:solidFill>
        </p:spPr>
        <p:txBody>
          <a:bodyPr wrap="square" lIns="0" tIns="0" rIns="0" bIns="0" rtlCol="0" anchor="ctr" anchorCtr="0">
            <a:spAutoFit/>
          </a:bodyPr>
          <a:lstStyle/>
          <a:p>
            <a:pPr algn="ctr"/>
            <a:r>
              <a:rPr lang="en-US" dirty="0" smtClean="0"/>
              <a:t>region-serialization preserves barrier semantics</a:t>
            </a:r>
            <a:endParaRPr lang="en-US" dirty="0"/>
          </a:p>
        </p:txBody>
      </p:sp>
      <p:grpSp>
        <p:nvGrpSpPr>
          <p:cNvPr id="1622" name="Group 1621"/>
          <p:cNvGrpSpPr/>
          <p:nvPr/>
        </p:nvGrpSpPr>
        <p:grpSpPr>
          <a:xfrm>
            <a:off x="6817314" y="3696980"/>
            <a:ext cx="1849064" cy="2383536"/>
            <a:chOff x="6777233" y="4526280"/>
            <a:chExt cx="1680967" cy="2103120"/>
          </a:xfrm>
        </p:grpSpPr>
        <p:sp>
          <p:nvSpPr>
            <p:cNvPr id="1623" name="Oval 1622"/>
            <p:cNvSpPr/>
            <p:nvPr/>
          </p:nvSpPr>
          <p:spPr>
            <a:xfrm>
              <a:off x="7951237" y="5952953"/>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24" name="Straight Arrow Connector 1623"/>
            <p:cNvCxnSpPr>
              <a:stCxn id="1623" idx="4"/>
            </p:cNvCxnSpPr>
            <p:nvPr/>
          </p:nvCxnSpPr>
          <p:spPr>
            <a:xfrm>
              <a:off x="8012670" y="6075818"/>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25" name="Oval 1624"/>
            <p:cNvSpPr/>
            <p:nvPr/>
          </p:nvSpPr>
          <p:spPr>
            <a:xfrm>
              <a:off x="8330337" y="5952953"/>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26" name="Straight Arrow Connector 1625"/>
            <p:cNvCxnSpPr>
              <a:stCxn id="1625" idx="4"/>
            </p:cNvCxnSpPr>
            <p:nvPr/>
          </p:nvCxnSpPr>
          <p:spPr>
            <a:xfrm>
              <a:off x="8391770" y="6075818"/>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627" name="Group 1626"/>
            <p:cNvGrpSpPr/>
            <p:nvPr/>
          </p:nvGrpSpPr>
          <p:grpSpPr>
            <a:xfrm>
              <a:off x="8139039" y="6016232"/>
              <a:ext cx="139982" cy="9829"/>
              <a:chOff x="857176" y="633704"/>
              <a:chExt cx="130224" cy="9144"/>
            </a:xfrm>
          </p:grpSpPr>
          <p:sp>
            <p:nvSpPr>
              <p:cNvPr id="1773" name="Oval 177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74" name="Oval 177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75" name="Oval 177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628" name="Oval 1627"/>
            <p:cNvSpPr/>
            <p:nvPr/>
          </p:nvSpPr>
          <p:spPr>
            <a:xfrm>
              <a:off x="7952725" y="650653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29" name="Straight Arrow Connector 1628"/>
            <p:cNvCxnSpPr>
              <a:endCxn id="1628" idx="0"/>
            </p:cNvCxnSpPr>
            <p:nvPr/>
          </p:nvCxnSpPr>
          <p:spPr>
            <a:xfrm>
              <a:off x="8014157" y="6383669"/>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30" name="Oval 1629"/>
            <p:cNvSpPr/>
            <p:nvPr/>
          </p:nvSpPr>
          <p:spPr>
            <a:xfrm>
              <a:off x="8331824" y="650653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31" name="Straight Arrow Connector 1630"/>
            <p:cNvCxnSpPr>
              <a:endCxn id="1630" idx="0"/>
            </p:cNvCxnSpPr>
            <p:nvPr/>
          </p:nvCxnSpPr>
          <p:spPr>
            <a:xfrm>
              <a:off x="8393256" y="6383669"/>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632" name="Group 1631"/>
            <p:cNvGrpSpPr/>
            <p:nvPr/>
          </p:nvGrpSpPr>
          <p:grpSpPr>
            <a:xfrm>
              <a:off x="8009800" y="6232615"/>
              <a:ext cx="9829" cy="112297"/>
              <a:chOff x="479640" y="725564"/>
              <a:chExt cx="9144" cy="104468"/>
            </a:xfrm>
          </p:grpSpPr>
          <p:sp>
            <p:nvSpPr>
              <p:cNvPr id="1770" name="Oval 176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71" name="Oval 177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72" name="Oval 177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633" name="Group 1632"/>
            <p:cNvGrpSpPr/>
            <p:nvPr/>
          </p:nvGrpSpPr>
          <p:grpSpPr>
            <a:xfrm>
              <a:off x="8391139" y="6232615"/>
              <a:ext cx="9829" cy="112297"/>
              <a:chOff x="479640" y="725564"/>
              <a:chExt cx="9144" cy="104468"/>
            </a:xfrm>
          </p:grpSpPr>
          <p:sp>
            <p:nvSpPr>
              <p:cNvPr id="1767" name="Oval 176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68" name="Oval 176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69" name="Oval 176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grpSp>
          <p:nvGrpSpPr>
            <p:cNvPr id="1634" name="Group 1633"/>
            <p:cNvGrpSpPr/>
            <p:nvPr/>
          </p:nvGrpSpPr>
          <p:grpSpPr>
            <a:xfrm>
              <a:off x="8140526" y="6567520"/>
              <a:ext cx="139982" cy="9829"/>
              <a:chOff x="857176" y="633704"/>
              <a:chExt cx="130224" cy="9144"/>
            </a:xfrm>
          </p:grpSpPr>
          <p:sp>
            <p:nvSpPr>
              <p:cNvPr id="1764" name="Oval 176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65" name="Oval 176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66" name="Oval 176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635" name="Oval 1634"/>
            <p:cNvSpPr/>
            <p:nvPr/>
          </p:nvSpPr>
          <p:spPr>
            <a:xfrm>
              <a:off x="7352361" y="5952953"/>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36" name="Straight Arrow Connector 1635"/>
            <p:cNvCxnSpPr>
              <a:stCxn id="1635" idx="4"/>
            </p:cNvCxnSpPr>
            <p:nvPr/>
          </p:nvCxnSpPr>
          <p:spPr>
            <a:xfrm>
              <a:off x="7413793" y="6075818"/>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37" name="Oval 1636"/>
            <p:cNvSpPr/>
            <p:nvPr/>
          </p:nvSpPr>
          <p:spPr>
            <a:xfrm>
              <a:off x="7353848" y="650653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38" name="Straight Arrow Connector 1637"/>
            <p:cNvCxnSpPr>
              <a:endCxn id="1637" idx="0"/>
            </p:cNvCxnSpPr>
            <p:nvPr/>
          </p:nvCxnSpPr>
          <p:spPr>
            <a:xfrm>
              <a:off x="7415280" y="6383669"/>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639" name="Group 1638"/>
            <p:cNvGrpSpPr/>
            <p:nvPr/>
          </p:nvGrpSpPr>
          <p:grpSpPr>
            <a:xfrm>
              <a:off x="7412148" y="6237392"/>
              <a:ext cx="9829" cy="112297"/>
              <a:chOff x="479640" y="725564"/>
              <a:chExt cx="9144" cy="104468"/>
            </a:xfrm>
          </p:grpSpPr>
          <p:sp>
            <p:nvSpPr>
              <p:cNvPr id="1761" name="Oval 176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62" name="Oval 176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63" name="Oval 176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640" name="Oval 1639"/>
            <p:cNvSpPr/>
            <p:nvPr/>
          </p:nvSpPr>
          <p:spPr>
            <a:xfrm>
              <a:off x="7171335" y="5952953"/>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41" name="Straight Arrow Connector 1640"/>
            <p:cNvCxnSpPr>
              <a:stCxn id="1640" idx="4"/>
            </p:cNvCxnSpPr>
            <p:nvPr/>
          </p:nvCxnSpPr>
          <p:spPr>
            <a:xfrm>
              <a:off x="7232767" y="6075818"/>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42" name="Oval 1641"/>
            <p:cNvSpPr/>
            <p:nvPr/>
          </p:nvSpPr>
          <p:spPr>
            <a:xfrm>
              <a:off x="7172822" y="650653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43" name="Straight Arrow Connector 1642"/>
            <p:cNvCxnSpPr>
              <a:endCxn id="1642" idx="0"/>
            </p:cNvCxnSpPr>
            <p:nvPr/>
          </p:nvCxnSpPr>
          <p:spPr>
            <a:xfrm>
              <a:off x="7234254" y="6383669"/>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644" name="Group 1643"/>
            <p:cNvGrpSpPr/>
            <p:nvPr/>
          </p:nvGrpSpPr>
          <p:grpSpPr>
            <a:xfrm>
              <a:off x="7231122" y="6237392"/>
              <a:ext cx="9829" cy="112297"/>
              <a:chOff x="479640" y="725564"/>
              <a:chExt cx="9144" cy="104468"/>
            </a:xfrm>
          </p:grpSpPr>
          <p:sp>
            <p:nvSpPr>
              <p:cNvPr id="1758" name="Oval 175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59" name="Oval 175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60" name="Oval 175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645" name="Oval 1644"/>
            <p:cNvSpPr/>
            <p:nvPr/>
          </p:nvSpPr>
          <p:spPr>
            <a:xfrm>
              <a:off x="6777233" y="5952953"/>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46" name="Straight Arrow Connector 1645"/>
            <p:cNvCxnSpPr>
              <a:stCxn id="1645" idx="4"/>
            </p:cNvCxnSpPr>
            <p:nvPr/>
          </p:nvCxnSpPr>
          <p:spPr>
            <a:xfrm>
              <a:off x="6838665" y="6075818"/>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47" name="Oval 1646"/>
            <p:cNvSpPr/>
            <p:nvPr/>
          </p:nvSpPr>
          <p:spPr>
            <a:xfrm>
              <a:off x="6778720" y="650653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48" name="Straight Arrow Connector 1647"/>
            <p:cNvCxnSpPr>
              <a:endCxn id="1647" idx="0"/>
            </p:cNvCxnSpPr>
            <p:nvPr/>
          </p:nvCxnSpPr>
          <p:spPr>
            <a:xfrm>
              <a:off x="6840152" y="6383669"/>
              <a:ext cx="0" cy="122865"/>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649" name="Group 1648"/>
            <p:cNvGrpSpPr/>
            <p:nvPr/>
          </p:nvGrpSpPr>
          <p:grpSpPr>
            <a:xfrm>
              <a:off x="6837020" y="6237392"/>
              <a:ext cx="9829" cy="112297"/>
              <a:chOff x="479640" y="725564"/>
              <a:chExt cx="9144" cy="104468"/>
            </a:xfrm>
          </p:grpSpPr>
          <p:sp>
            <p:nvSpPr>
              <p:cNvPr id="1755" name="Oval 175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56" name="Oval 175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57" name="Oval 175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cxnSp>
          <p:nvCxnSpPr>
            <p:cNvPr id="1650" name="Straight Arrow Connector 1649"/>
            <p:cNvCxnSpPr>
              <a:endCxn id="1623" idx="0"/>
            </p:cNvCxnSpPr>
            <p:nvPr/>
          </p:nvCxnSpPr>
          <p:spPr>
            <a:xfrm>
              <a:off x="8012670" y="5836182"/>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51" name="Straight Arrow Connector 1650"/>
            <p:cNvCxnSpPr>
              <a:endCxn id="1625" idx="0"/>
            </p:cNvCxnSpPr>
            <p:nvPr/>
          </p:nvCxnSpPr>
          <p:spPr>
            <a:xfrm>
              <a:off x="8391770" y="5836182"/>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52" name="Straight Arrow Connector 1651"/>
            <p:cNvCxnSpPr>
              <a:endCxn id="1635" idx="0"/>
            </p:cNvCxnSpPr>
            <p:nvPr/>
          </p:nvCxnSpPr>
          <p:spPr>
            <a:xfrm>
              <a:off x="7413793" y="5836182"/>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53" name="Straight Arrow Connector 1652"/>
            <p:cNvCxnSpPr>
              <a:endCxn id="1640" idx="0"/>
            </p:cNvCxnSpPr>
            <p:nvPr/>
          </p:nvCxnSpPr>
          <p:spPr>
            <a:xfrm>
              <a:off x="7232768" y="5836182"/>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54" name="Oval 1653"/>
            <p:cNvSpPr/>
            <p:nvPr/>
          </p:nvSpPr>
          <p:spPr>
            <a:xfrm>
              <a:off x="6777233" y="5713317"/>
              <a:ext cx="122865" cy="122865"/>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55" name="Straight Arrow Connector 1654"/>
            <p:cNvCxnSpPr>
              <a:stCxn id="1654" idx="4"/>
              <a:endCxn id="1645" idx="0"/>
            </p:cNvCxnSpPr>
            <p:nvPr/>
          </p:nvCxnSpPr>
          <p:spPr>
            <a:xfrm>
              <a:off x="6838666" y="5836182"/>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56" name="Oval 1655"/>
            <p:cNvSpPr/>
            <p:nvPr/>
          </p:nvSpPr>
          <p:spPr>
            <a:xfrm>
              <a:off x="7951237" y="547975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57" name="Straight Arrow Connector 1656"/>
            <p:cNvCxnSpPr>
              <a:stCxn id="1656" idx="4"/>
            </p:cNvCxnSpPr>
            <p:nvPr/>
          </p:nvCxnSpPr>
          <p:spPr>
            <a:xfrm>
              <a:off x="8012670" y="5602620"/>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58" name="Oval 1657"/>
            <p:cNvSpPr/>
            <p:nvPr/>
          </p:nvSpPr>
          <p:spPr>
            <a:xfrm>
              <a:off x="8330337" y="547975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59" name="Straight Arrow Connector 1658"/>
            <p:cNvCxnSpPr>
              <a:stCxn id="1658" idx="4"/>
            </p:cNvCxnSpPr>
            <p:nvPr/>
          </p:nvCxnSpPr>
          <p:spPr>
            <a:xfrm>
              <a:off x="8391770" y="5602620"/>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660" name="Group 1659"/>
            <p:cNvGrpSpPr/>
            <p:nvPr/>
          </p:nvGrpSpPr>
          <p:grpSpPr>
            <a:xfrm>
              <a:off x="8139039" y="5543034"/>
              <a:ext cx="139982" cy="9829"/>
              <a:chOff x="857176" y="633704"/>
              <a:chExt cx="130224" cy="9144"/>
            </a:xfrm>
          </p:grpSpPr>
          <p:sp>
            <p:nvSpPr>
              <p:cNvPr id="1752" name="Oval 1751"/>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53" name="Oval 1752"/>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54" name="Oval 1753"/>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661" name="Oval 1660"/>
            <p:cNvSpPr/>
            <p:nvPr/>
          </p:nvSpPr>
          <p:spPr>
            <a:xfrm>
              <a:off x="7352361" y="547975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62" name="Straight Arrow Connector 1661"/>
            <p:cNvCxnSpPr>
              <a:stCxn id="1661" idx="4"/>
            </p:cNvCxnSpPr>
            <p:nvPr/>
          </p:nvCxnSpPr>
          <p:spPr>
            <a:xfrm>
              <a:off x="7413793" y="5602620"/>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63" name="Oval 1662"/>
            <p:cNvSpPr/>
            <p:nvPr/>
          </p:nvSpPr>
          <p:spPr>
            <a:xfrm>
              <a:off x="7171335" y="547975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64" name="Straight Arrow Connector 1663"/>
            <p:cNvCxnSpPr>
              <a:stCxn id="1663" idx="4"/>
            </p:cNvCxnSpPr>
            <p:nvPr/>
          </p:nvCxnSpPr>
          <p:spPr>
            <a:xfrm>
              <a:off x="7232768" y="5602620"/>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65" name="Oval 1664"/>
            <p:cNvSpPr/>
            <p:nvPr/>
          </p:nvSpPr>
          <p:spPr>
            <a:xfrm>
              <a:off x="6777233" y="5479755"/>
              <a:ext cx="122865" cy="122865"/>
            </a:xfrm>
            <a:prstGeom prst="ellipse">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66" name="Straight Arrow Connector 1665"/>
            <p:cNvCxnSpPr>
              <a:stCxn id="1665" idx="4"/>
              <a:endCxn id="1654" idx="0"/>
            </p:cNvCxnSpPr>
            <p:nvPr/>
          </p:nvCxnSpPr>
          <p:spPr>
            <a:xfrm>
              <a:off x="6838666" y="5602620"/>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67" name="Straight Arrow Connector 1666"/>
            <p:cNvCxnSpPr>
              <a:endCxn id="1656" idx="0"/>
            </p:cNvCxnSpPr>
            <p:nvPr/>
          </p:nvCxnSpPr>
          <p:spPr>
            <a:xfrm>
              <a:off x="8012670" y="5362984"/>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68" name="Straight Arrow Connector 1667"/>
            <p:cNvCxnSpPr>
              <a:endCxn id="1658" idx="0"/>
            </p:cNvCxnSpPr>
            <p:nvPr/>
          </p:nvCxnSpPr>
          <p:spPr>
            <a:xfrm>
              <a:off x="8391770" y="5362984"/>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69" name="Straight Arrow Connector 1668"/>
            <p:cNvCxnSpPr>
              <a:endCxn id="1661" idx="0"/>
            </p:cNvCxnSpPr>
            <p:nvPr/>
          </p:nvCxnSpPr>
          <p:spPr>
            <a:xfrm>
              <a:off x="7413793" y="5362984"/>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70" name="Straight Arrow Connector 1669"/>
            <p:cNvCxnSpPr>
              <a:endCxn id="1663" idx="0"/>
            </p:cNvCxnSpPr>
            <p:nvPr/>
          </p:nvCxnSpPr>
          <p:spPr>
            <a:xfrm>
              <a:off x="7232768" y="5362984"/>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71" name="Oval 1670"/>
            <p:cNvSpPr/>
            <p:nvPr/>
          </p:nvSpPr>
          <p:spPr>
            <a:xfrm>
              <a:off x="6777233" y="5240118"/>
              <a:ext cx="122865" cy="122865"/>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72" name="Straight Arrow Connector 1671"/>
            <p:cNvCxnSpPr>
              <a:stCxn id="1671" idx="4"/>
              <a:endCxn id="1665" idx="0"/>
            </p:cNvCxnSpPr>
            <p:nvPr/>
          </p:nvCxnSpPr>
          <p:spPr>
            <a:xfrm>
              <a:off x="6838666" y="5362984"/>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73" name="Oval 1672"/>
            <p:cNvSpPr/>
            <p:nvPr/>
          </p:nvSpPr>
          <p:spPr>
            <a:xfrm>
              <a:off x="7953416" y="5010341"/>
              <a:ext cx="122865" cy="122865"/>
            </a:xfrm>
            <a:prstGeom prst="ellipse">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74" name="Straight Arrow Connector 1673"/>
            <p:cNvCxnSpPr>
              <a:stCxn id="1673" idx="4"/>
            </p:cNvCxnSpPr>
            <p:nvPr/>
          </p:nvCxnSpPr>
          <p:spPr>
            <a:xfrm>
              <a:off x="8014849" y="5133206"/>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75" name="Oval 1674"/>
            <p:cNvSpPr/>
            <p:nvPr/>
          </p:nvSpPr>
          <p:spPr>
            <a:xfrm>
              <a:off x="8332517" y="5010341"/>
              <a:ext cx="122865" cy="122865"/>
            </a:xfrm>
            <a:prstGeom prst="ellipse">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76" name="Straight Arrow Connector 1675"/>
            <p:cNvCxnSpPr>
              <a:stCxn id="1675" idx="4"/>
            </p:cNvCxnSpPr>
            <p:nvPr/>
          </p:nvCxnSpPr>
          <p:spPr>
            <a:xfrm>
              <a:off x="8393949" y="5133206"/>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677" name="Group 1676"/>
            <p:cNvGrpSpPr/>
            <p:nvPr/>
          </p:nvGrpSpPr>
          <p:grpSpPr>
            <a:xfrm>
              <a:off x="8141218" y="5073619"/>
              <a:ext cx="139982" cy="9829"/>
              <a:chOff x="857176" y="633704"/>
              <a:chExt cx="130224" cy="9144"/>
            </a:xfrm>
          </p:grpSpPr>
          <p:sp>
            <p:nvSpPr>
              <p:cNvPr id="1749" name="Oval 174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50" name="Oval 174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51" name="Oval 175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678" name="Oval 1677"/>
            <p:cNvSpPr/>
            <p:nvPr/>
          </p:nvSpPr>
          <p:spPr>
            <a:xfrm>
              <a:off x="7354540" y="5010341"/>
              <a:ext cx="122865" cy="122865"/>
            </a:xfrm>
            <a:prstGeom prst="ellipse">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79" name="Straight Arrow Connector 1678"/>
            <p:cNvCxnSpPr>
              <a:stCxn id="1678" idx="4"/>
            </p:cNvCxnSpPr>
            <p:nvPr/>
          </p:nvCxnSpPr>
          <p:spPr>
            <a:xfrm>
              <a:off x="7415973" y="5133206"/>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80" name="Oval 1679"/>
            <p:cNvSpPr/>
            <p:nvPr/>
          </p:nvSpPr>
          <p:spPr>
            <a:xfrm>
              <a:off x="7173515" y="5010341"/>
              <a:ext cx="122865" cy="122865"/>
            </a:xfrm>
            <a:prstGeom prst="ellipse">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81" name="Straight Arrow Connector 1680"/>
            <p:cNvCxnSpPr>
              <a:stCxn id="1680" idx="4"/>
            </p:cNvCxnSpPr>
            <p:nvPr/>
          </p:nvCxnSpPr>
          <p:spPr>
            <a:xfrm>
              <a:off x="7234947" y="5133206"/>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82" name="Oval 1681"/>
            <p:cNvSpPr/>
            <p:nvPr/>
          </p:nvSpPr>
          <p:spPr>
            <a:xfrm>
              <a:off x="6779412" y="5010341"/>
              <a:ext cx="122865" cy="122865"/>
            </a:xfrm>
            <a:prstGeom prst="ellipse">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83" name="Straight Arrow Connector 1682"/>
            <p:cNvCxnSpPr>
              <a:stCxn id="1682" idx="4"/>
            </p:cNvCxnSpPr>
            <p:nvPr/>
          </p:nvCxnSpPr>
          <p:spPr>
            <a:xfrm>
              <a:off x="6840845" y="5133206"/>
              <a:ext cx="0" cy="11069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84" name="Oval 1683"/>
            <p:cNvSpPr/>
            <p:nvPr/>
          </p:nvSpPr>
          <p:spPr>
            <a:xfrm>
              <a:off x="7748642" y="4770704"/>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85" name="Oval 1684"/>
            <p:cNvSpPr/>
            <p:nvPr/>
          </p:nvSpPr>
          <p:spPr>
            <a:xfrm>
              <a:off x="7953416" y="4770704"/>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86" name="Straight Arrow Connector 1685"/>
            <p:cNvCxnSpPr>
              <a:stCxn id="1685" idx="4"/>
              <a:endCxn id="1673" idx="0"/>
            </p:cNvCxnSpPr>
            <p:nvPr/>
          </p:nvCxnSpPr>
          <p:spPr>
            <a:xfrm>
              <a:off x="8014849" y="4893569"/>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87" name="Oval 1686"/>
            <p:cNvSpPr/>
            <p:nvPr/>
          </p:nvSpPr>
          <p:spPr>
            <a:xfrm>
              <a:off x="8332517" y="4770704"/>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88" name="Straight Arrow Connector 1687"/>
            <p:cNvCxnSpPr>
              <a:stCxn id="1687" idx="4"/>
              <a:endCxn id="1675" idx="0"/>
            </p:cNvCxnSpPr>
            <p:nvPr/>
          </p:nvCxnSpPr>
          <p:spPr>
            <a:xfrm>
              <a:off x="8393949" y="4893569"/>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689" name="Group 1688"/>
            <p:cNvGrpSpPr/>
            <p:nvPr/>
          </p:nvGrpSpPr>
          <p:grpSpPr>
            <a:xfrm>
              <a:off x="8141218" y="4833982"/>
              <a:ext cx="139982" cy="9829"/>
              <a:chOff x="857176" y="633704"/>
              <a:chExt cx="130224" cy="9144"/>
            </a:xfrm>
          </p:grpSpPr>
          <p:sp>
            <p:nvSpPr>
              <p:cNvPr id="1746" name="Oval 174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47" name="Oval 174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48" name="Oval 174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690" name="Oval 1689"/>
            <p:cNvSpPr/>
            <p:nvPr/>
          </p:nvSpPr>
          <p:spPr>
            <a:xfrm>
              <a:off x="7546249" y="4770704"/>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91" name="Oval 1690"/>
            <p:cNvSpPr/>
            <p:nvPr/>
          </p:nvSpPr>
          <p:spPr>
            <a:xfrm>
              <a:off x="7354540" y="4770704"/>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92" name="Straight Arrow Connector 1691"/>
            <p:cNvCxnSpPr>
              <a:stCxn id="1691" idx="4"/>
              <a:endCxn id="1678" idx="0"/>
            </p:cNvCxnSpPr>
            <p:nvPr/>
          </p:nvCxnSpPr>
          <p:spPr>
            <a:xfrm>
              <a:off x="7415973" y="4893569"/>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93" name="Oval 1692"/>
            <p:cNvSpPr/>
            <p:nvPr/>
          </p:nvSpPr>
          <p:spPr>
            <a:xfrm>
              <a:off x="7173515" y="4770704"/>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94" name="Straight Arrow Connector 1693"/>
            <p:cNvCxnSpPr>
              <a:stCxn id="1693" idx="4"/>
              <a:endCxn id="1680" idx="0"/>
            </p:cNvCxnSpPr>
            <p:nvPr/>
          </p:nvCxnSpPr>
          <p:spPr>
            <a:xfrm>
              <a:off x="7234947" y="4893569"/>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95" name="Oval 1694"/>
            <p:cNvSpPr/>
            <p:nvPr/>
          </p:nvSpPr>
          <p:spPr>
            <a:xfrm>
              <a:off x="6971121" y="4770704"/>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696" name="Oval 1695"/>
            <p:cNvSpPr/>
            <p:nvPr/>
          </p:nvSpPr>
          <p:spPr>
            <a:xfrm>
              <a:off x="6779412" y="4770704"/>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97" name="Straight Arrow Connector 1696"/>
            <p:cNvCxnSpPr>
              <a:stCxn id="1696" idx="4"/>
              <a:endCxn id="1682" idx="0"/>
            </p:cNvCxnSpPr>
            <p:nvPr/>
          </p:nvCxnSpPr>
          <p:spPr>
            <a:xfrm>
              <a:off x="6840845" y="4893569"/>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98" name="Oval 1697"/>
            <p:cNvSpPr/>
            <p:nvPr/>
          </p:nvSpPr>
          <p:spPr>
            <a:xfrm>
              <a:off x="7748642" y="4526280"/>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699" name="Straight Arrow Connector 1698"/>
            <p:cNvCxnSpPr>
              <a:stCxn id="1698" idx="4"/>
            </p:cNvCxnSpPr>
            <p:nvPr/>
          </p:nvCxnSpPr>
          <p:spPr>
            <a:xfrm>
              <a:off x="7810075" y="4649145"/>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700" name="Oval 1699"/>
            <p:cNvSpPr/>
            <p:nvPr/>
          </p:nvSpPr>
          <p:spPr>
            <a:xfrm>
              <a:off x="7953416" y="4526280"/>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701" name="Straight Arrow Connector 1700"/>
            <p:cNvCxnSpPr>
              <a:stCxn id="1700" idx="4"/>
            </p:cNvCxnSpPr>
            <p:nvPr/>
          </p:nvCxnSpPr>
          <p:spPr>
            <a:xfrm>
              <a:off x="8014849" y="4649145"/>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702" name="Oval 1701"/>
            <p:cNvSpPr/>
            <p:nvPr/>
          </p:nvSpPr>
          <p:spPr>
            <a:xfrm>
              <a:off x="8332517" y="4526280"/>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703" name="Straight Arrow Connector 1702"/>
            <p:cNvCxnSpPr>
              <a:stCxn id="1702" idx="4"/>
            </p:cNvCxnSpPr>
            <p:nvPr/>
          </p:nvCxnSpPr>
          <p:spPr>
            <a:xfrm>
              <a:off x="8393949" y="4649145"/>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704" name="Group 1703"/>
            <p:cNvGrpSpPr/>
            <p:nvPr/>
          </p:nvGrpSpPr>
          <p:grpSpPr>
            <a:xfrm>
              <a:off x="8141218" y="4589558"/>
              <a:ext cx="139982" cy="9829"/>
              <a:chOff x="857176" y="633704"/>
              <a:chExt cx="130224" cy="9144"/>
            </a:xfrm>
          </p:grpSpPr>
          <p:sp>
            <p:nvSpPr>
              <p:cNvPr id="1743" name="Oval 1742"/>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44" name="Oval 1743"/>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sp>
            <p:nvSpPr>
              <p:cNvPr id="1745" name="Oval 1744"/>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grpSp>
        <p:sp>
          <p:nvSpPr>
            <p:cNvPr id="1705" name="Oval 1704"/>
            <p:cNvSpPr/>
            <p:nvPr/>
          </p:nvSpPr>
          <p:spPr>
            <a:xfrm>
              <a:off x="7546249" y="4526280"/>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706" name="Straight Arrow Connector 1705"/>
            <p:cNvCxnSpPr>
              <a:stCxn id="1705" idx="4"/>
            </p:cNvCxnSpPr>
            <p:nvPr/>
          </p:nvCxnSpPr>
          <p:spPr>
            <a:xfrm>
              <a:off x="7607682" y="4649145"/>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707" name="Oval 1706"/>
            <p:cNvSpPr/>
            <p:nvPr/>
          </p:nvSpPr>
          <p:spPr>
            <a:xfrm>
              <a:off x="7354540" y="4526280"/>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708" name="Straight Arrow Connector 1707"/>
            <p:cNvCxnSpPr>
              <a:stCxn id="1707" idx="4"/>
            </p:cNvCxnSpPr>
            <p:nvPr/>
          </p:nvCxnSpPr>
          <p:spPr>
            <a:xfrm>
              <a:off x="7415973" y="4649145"/>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709" name="Oval 1708"/>
            <p:cNvSpPr/>
            <p:nvPr/>
          </p:nvSpPr>
          <p:spPr>
            <a:xfrm>
              <a:off x="7173515" y="4526280"/>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710" name="Straight Arrow Connector 1709"/>
            <p:cNvCxnSpPr>
              <a:stCxn id="1709" idx="4"/>
            </p:cNvCxnSpPr>
            <p:nvPr/>
          </p:nvCxnSpPr>
          <p:spPr>
            <a:xfrm>
              <a:off x="7234947" y="4649145"/>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711" name="Oval 1710"/>
            <p:cNvSpPr/>
            <p:nvPr/>
          </p:nvSpPr>
          <p:spPr>
            <a:xfrm>
              <a:off x="6971121" y="4526280"/>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712" name="Straight Arrow Connector 1711"/>
            <p:cNvCxnSpPr>
              <a:stCxn id="1711" idx="4"/>
            </p:cNvCxnSpPr>
            <p:nvPr/>
          </p:nvCxnSpPr>
          <p:spPr>
            <a:xfrm>
              <a:off x="7032554" y="4649145"/>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713" name="Oval 1712"/>
            <p:cNvSpPr/>
            <p:nvPr/>
          </p:nvSpPr>
          <p:spPr>
            <a:xfrm>
              <a:off x="6779412" y="4526280"/>
              <a:ext cx="122865" cy="122865"/>
            </a:xfrm>
            <a:prstGeom prst="ellipse">
              <a:avLst/>
            </a:prstGeom>
            <a:solidFill>
              <a:schemeClr val="accent6">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Times New Roman" pitchFamily="18" charset="0"/>
                <a:cs typeface="Times New Roman" pitchFamily="18" charset="0"/>
              </a:endParaRPr>
            </a:p>
          </p:txBody>
        </p:sp>
        <p:cxnSp>
          <p:nvCxnSpPr>
            <p:cNvPr id="1714" name="Straight Arrow Connector 1713"/>
            <p:cNvCxnSpPr>
              <a:stCxn id="1713" idx="4"/>
            </p:cNvCxnSpPr>
            <p:nvPr/>
          </p:nvCxnSpPr>
          <p:spPr>
            <a:xfrm>
              <a:off x="6840845" y="4649145"/>
              <a:ext cx="0" cy="11677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715" name="Straight Arrow Connector 1714"/>
            <p:cNvCxnSpPr/>
            <p:nvPr/>
          </p:nvCxnSpPr>
          <p:spPr>
            <a:xfrm flipH="1">
              <a:off x="6783938" y="4849129"/>
              <a:ext cx="1617031" cy="225902"/>
            </a:xfrm>
            <a:prstGeom prst="straightConnector1">
              <a:avLst/>
            </a:prstGeom>
            <a:ln w="19050">
              <a:solidFill>
                <a:schemeClr val="bg1">
                  <a:lumMod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716" name="Group 1715"/>
            <p:cNvGrpSpPr/>
            <p:nvPr/>
          </p:nvGrpSpPr>
          <p:grpSpPr>
            <a:xfrm>
              <a:off x="6844138" y="4555966"/>
              <a:ext cx="1551073" cy="302792"/>
              <a:chOff x="4743739" y="838200"/>
              <a:chExt cx="3981465" cy="5074921"/>
            </a:xfrm>
          </p:grpSpPr>
          <p:cxnSp>
            <p:nvCxnSpPr>
              <p:cNvPr id="1728" name="Straight Arrow Connector 1727"/>
              <p:cNvCxnSpPr/>
              <p:nvPr/>
            </p:nvCxnSpPr>
            <p:spPr>
              <a:xfrm>
                <a:off x="4743739" y="838200"/>
                <a:ext cx="0" cy="5074920"/>
              </a:xfrm>
              <a:prstGeom prst="straightConnector1">
                <a:avLst/>
              </a:prstGeom>
              <a:ln w="19050">
                <a:solidFill>
                  <a:schemeClr val="accent6">
                    <a:lumMod val="75000"/>
                  </a:schemeClr>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29" name="Straight Arrow Connector 1728"/>
              <p:cNvCxnSpPr/>
              <p:nvPr/>
            </p:nvCxnSpPr>
            <p:spPr>
              <a:xfrm flipV="1">
                <a:off x="4752125" y="838200"/>
                <a:ext cx="473788" cy="5074920"/>
              </a:xfrm>
              <a:prstGeom prst="straightConnector1">
                <a:avLst/>
              </a:prstGeom>
              <a:ln w="19050">
                <a:solidFill>
                  <a:schemeClr val="accent6">
                    <a:lumMod val="7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0" name="Straight Arrow Connector 1729"/>
              <p:cNvCxnSpPr/>
              <p:nvPr/>
            </p:nvCxnSpPr>
            <p:spPr>
              <a:xfrm>
                <a:off x="5230894" y="838200"/>
                <a:ext cx="0" cy="5074920"/>
              </a:xfrm>
              <a:prstGeom prst="straightConnector1">
                <a:avLst/>
              </a:prstGeom>
              <a:ln w="19050">
                <a:solidFill>
                  <a:schemeClr val="accent6">
                    <a:lumMod val="75000"/>
                  </a:schemeClr>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31" name="Straight Arrow Connector 1730"/>
              <p:cNvCxnSpPr/>
              <p:nvPr/>
            </p:nvCxnSpPr>
            <p:spPr>
              <a:xfrm flipV="1">
                <a:off x="5256838" y="838200"/>
                <a:ext cx="473788" cy="5074920"/>
              </a:xfrm>
              <a:prstGeom prst="straightConnector1">
                <a:avLst/>
              </a:prstGeom>
              <a:ln w="19050">
                <a:solidFill>
                  <a:schemeClr val="accent6">
                    <a:lumMod val="7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2" name="Straight Arrow Connector 1731"/>
              <p:cNvCxnSpPr/>
              <p:nvPr/>
            </p:nvCxnSpPr>
            <p:spPr>
              <a:xfrm>
                <a:off x="5750355" y="838200"/>
                <a:ext cx="0" cy="5074921"/>
              </a:xfrm>
              <a:prstGeom prst="straightConnector1">
                <a:avLst/>
              </a:prstGeom>
              <a:ln w="19050">
                <a:solidFill>
                  <a:schemeClr val="accent6">
                    <a:lumMod val="75000"/>
                  </a:schemeClr>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33" name="Straight Arrow Connector 1732"/>
              <p:cNvCxnSpPr/>
              <p:nvPr/>
            </p:nvCxnSpPr>
            <p:spPr>
              <a:xfrm flipV="1">
                <a:off x="5723000" y="838200"/>
                <a:ext cx="473788" cy="5074920"/>
              </a:xfrm>
              <a:prstGeom prst="straightConnector1">
                <a:avLst/>
              </a:prstGeom>
              <a:ln w="19050">
                <a:solidFill>
                  <a:schemeClr val="accent6">
                    <a:lumMod val="7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4" name="Straight Arrow Connector 1733"/>
              <p:cNvCxnSpPr/>
              <p:nvPr/>
            </p:nvCxnSpPr>
            <p:spPr>
              <a:xfrm>
                <a:off x="6201769" y="838200"/>
                <a:ext cx="0" cy="5074920"/>
              </a:xfrm>
              <a:prstGeom prst="straightConnector1">
                <a:avLst/>
              </a:prstGeom>
              <a:ln w="19050">
                <a:solidFill>
                  <a:schemeClr val="accent6">
                    <a:lumMod val="75000"/>
                  </a:schemeClr>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35" name="Straight Arrow Connector 1734"/>
              <p:cNvCxnSpPr/>
              <p:nvPr/>
            </p:nvCxnSpPr>
            <p:spPr>
              <a:xfrm flipV="1">
                <a:off x="6227716" y="838200"/>
                <a:ext cx="473788" cy="5074920"/>
              </a:xfrm>
              <a:prstGeom prst="straightConnector1">
                <a:avLst/>
              </a:prstGeom>
              <a:ln w="19050">
                <a:solidFill>
                  <a:schemeClr val="accent6">
                    <a:lumMod val="7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6" name="Straight Arrow Connector 1735"/>
              <p:cNvCxnSpPr/>
              <p:nvPr/>
            </p:nvCxnSpPr>
            <p:spPr>
              <a:xfrm>
                <a:off x="6706485" y="838200"/>
                <a:ext cx="0" cy="5074920"/>
              </a:xfrm>
              <a:prstGeom prst="straightConnector1">
                <a:avLst/>
              </a:prstGeom>
              <a:ln w="19050">
                <a:solidFill>
                  <a:schemeClr val="accent6">
                    <a:lumMod val="75000"/>
                  </a:schemeClr>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37" name="Straight Arrow Connector 1736"/>
              <p:cNvCxnSpPr/>
              <p:nvPr/>
            </p:nvCxnSpPr>
            <p:spPr>
              <a:xfrm flipV="1">
                <a:off x="6742663" y="838200"/>
                <a:ext cx="473788" cy="5074920"/>
              </a:xfrm>
              <a:prstGeom prst="straightConnector1">
                <a:avLst/>
              </a:prstGeom>
              <a:ln w="19050">
                <a:solidFill>
                  <a:schemeClr val="accent6">
                    <a:lumMod val="7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8" name="Straight Arrow Connector 1737"/>
              <p:cNvCxnSpPr/>
              <p:nvPr/>
            </p:nvCxnSpPr>
            <p:spPr>
              <a:xfrm>
                <a:off x="7221432" y="838200"/>
                <a:ext cx="0" cy="5074920"/>
              </a:xfrm>
              <a:prstGeom prst="straightConnector1">
                <a:avLst/>
              </a:prstGeom>
              <a:ln w="19050">
                <a:solidFill>
                  <a:schemeClr val="accent6">
                    <a:lumMod val="75000"/>
                  </a:schemeClr>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39" name="Straight Arrow Connector 1738"/>
              <p:cNvCxnSpPr/>
              <p:nvPr/>
            </p:nvCxnSpPr>
            <p:spPr>
              <a:xfrm flipV="1">
                <a:off x="7237864" y="838200"/>
                <a:ext cx="502920" cy="5074920"/>
              </a:xfrm>
              <a:prstGeom prst="straightConnector1">
                <a:avLst/>
              </a:prstGeom>
              <a:ln w="19050">
                <a:solidFill>
                  <a:schemeClr val="accent6">
                    <a:lumMod val="7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40" name="Straight Arrow Connector 1739"/>
              <p:cNvCxnSpPr/>
              <p:nvPr/>
            </p:nvCxnSpPr>
            <p:spPr>
              <a:xfrm>
                <a:off x="7754733" y="838200"/>
                <a:ext cx="0" cy="5074920"/>
              </a:xfrm>
              <a:prstGeom prst="straightConnector1">
                <a:avLst/>
              </a:prstGeom>
              <a:ln w="19050">
                <a:solidFill>
                  <a:schemeClr val="accent6">
                    <a:lumMod val="75000"/>
                  </a:schemeClr>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41" name="Straight Arrow Connector 1740"/>
              <p:cNvCxnSpPr/>
              <p:nvPr/>
            </p:nvCxnSpPr>
            <p:spPr>
              <a:xfrm flipV="1">
                <a:off x="7747073" y="838201"/>
                <a:ext cx="973150" cy="5074920"/>
              </a:xfrm>
              <a:prstGeom prst="straightConnector1">
                <a:avLst/>
              </a:prstGeom>
              <a:ln w="19050">
                <a:solidFill>
                  <a:schemeClr val="accent6">
                    <a:lumMod val="7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42" name="Straight Arrow Connector 1741"/>
              <p:cNvCxnSpPr/>
              <p:nvPr/>
            </p:nvCxnSpPr>
            <p:spPr>
              <a:xfrm>
                <a:off x="8725204" y="838200"/>
                <a:ext cx="0" cy="5074920"/>
              </a:xfrm>
              <a:prstGeom prst="straightConnector1">
                <a:avLst/>
              </a:prstGeom>
              <a:ln w="19050">
                <a:solidFill>
                  <a:schemeClr val="accent6">
                    <a:lumMod val="75000"/>
                  </a:schemeClr>
                </a:solidFill>
                <a:prstDash val="solid"/>
                <a:tailEnd type="arrow" w="sm" len="sm"/>
              </a:ln>
            </p:spPr>
            <p:style>
              <a:lnRef idx="1">
                <a:schemeClr val="accent1"/>
              </a:lnRef>
              <a:fillRef idx="0">
                <a:schemeClr val="accent1"/>
              </a:fillRef>
              <a:effectRef idx="0">
                <a:schemeClr val="accent1"/>
              </a:effectRef>
              <a:fontRef idx="minor">
                <a:schemeClr val="tx1"/>
              </a:fontRef>
            </p:style>
          </p:cxnSp>
        </p:grpSp>
        <p:cxnSp>
          <p:nvCxnSpPr>
            <p:cNvPr id="1717" name="Straight Arrow Connector 1716"/>
            <p:cNvCxnSpPr/>
            <p:nvPr/>
          </p:nvCxnSpPr>
          <p:spPr>
            <a:xfrm rot="16200000" flipH="1">
              <a:off x="7621068" y="4241683"/>
              <a:ext cx="0" cy="1674262"/>
            </a:xfrm>
            <a:prstGeom prst="straightConnector1">
              <a:avLst/>
            </a:prstGeom>
            <a:ln w="19050">
              <a:solidFill>
                <a:schemeClr val="accent3">
                  <a:lumMod val="75000"/>
                </a:schemeClr>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18" name="Straight Arrow Connector 1717"/>
            <p:cNvCxnSpPr/>
            <p:nvPr/>
          </p:nvCxnSpPr>
          <p:spPr>
            <a:xfrm rot="16200000" flipH="1" flipV="1">
              <a:off x="7504495" y="4346168"/>
              <a:ext cx="233147" cy="1674262"/>
            </a:xfrm>
            <a:prstGeom prst="straightConnector1">
              <a:avLst/>
            </a:prstGeom>
            <a:ln w="19050">
              <a:solidFill>
                <a:schemeClr val="bg1">
                  <a:lumMod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19" name="Straight Arrow Connector 1718"/>
            <p:cNvCxnSpPr/>
            <p:nvPr/>
          </p:nvCxnSpPr>
          <p:spPr>
            <a:xfrm rot="16200000" flipH="1" flipV="1">
              <a:off x="6729703" y="5359511"/>
              <a:ext cx="233147" cy="124679"/>
            </a:xfrm>
            <a:prstGeom prst="straightConnector1">
              <a:avLst/>
            </a:prstGeom>
            <a:ln w="28575">
              <a:solidFill>
                <a:schemeClr val="bg1">
                  <a:lumMod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20" name="Straight Arrow Connector 1719"/>
            <p:cNvCxnSpPr/>
            <p:nvPr/>
          </p:nvCxnSpPr>
          <p:spPr>
            <a:xfrm rot="16200000" flipH="1" flipV="1">
              <a:off x="7504495" y="4820178"/>
              <a:ext cx="233147" cy="1674262"/>
            </a:xfrm>
            <a:prstGeom prst="straightConnector1">
              <a:avLst/>
            </a:prstGeom>
            <a:ln w="19050">
              <a:solidFill>
                <a:schemeClr val="bg1">
                  <a:lumMod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21" name="Straight Arrow Connector 1720"/>
            <p:cNvCxnSpPr/>
            <p:nvPr/>
          </p:nvCxnSpPr>
          <p:spPr>
            <a:xfrm rot="16200000" flipH="1" flipV="1">
              <a:off x="6729703" y="5830268"/>
              <a:ext cx="233147" cy="124679"/>
            </a:xfrm>
            <a:prstGeom prst="straightConnector1">
              <a:avLst/>
            </a:prstGeom>
            <a:ln w="28575">
              <a:solidFill>
                <a:schemeClr val="bg1">
                  <a:lumMod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22" name="Straight Arrow Connector 1721"/>
            <p:cNvCxnSpPr/>
            <p:nvPr/>
          </p:nvCxnSpPr>
          <p:spPr>
            <a:xfrm rot="16200000" flipH="1" flipV="1">
              <a:off x="7344993" y="5454670"/>
              <a:ext cx="552150" cy="1674262"/>
            </a:xfrm>
            <a:prstGeom prst="straightConnector1">
              <a:avLst/>
            </a:prstGeom>
            <a:ln w="19050">
              <a:solidFill>
                <a:schemeClr val="bg1">
                  <a:lumMod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23" name="Straight Arrow Connector 1722"/>
            <p:cNvCxnSpPr/>
            <p:nvPr/>
          </p:nvCxnSpPr>
          <p:spPr>
            <a:xfrm rot="16200000" flipH="1">
              <a:off x="6846277" y="5240234"/>
              <a:ext cx="0" cy="124679"/>
            </a:xfrm>
            <a:prstGeom prst="straightConnector1">
              <a:avLst/>
            </a:prstGeom>
            <a:ln w="19050">
              <a:solidFill>
                <a:schemeClr val="tx1"/>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24" name="Straight Arrow Connector 1723"/>
            <p:cNvCxnSpPr/>
            <p:nvPr/>
          </p:nvCxnSpPr>
          <p:spPr>
            <a:xfrm rot="16200000" flipH="1">
              <a:off x="7621068" y="4702502"/>
              <a:ext cx="0" cy="1674262"/>
            </a:xfrm>
            <a:prstGeom prst="straightConnector1">
              <a:avLst/>
            </a:prstGeom>
            <a:ln w="19050">
              <a:solidFill>
                <a:schemeClr val="accent1"/>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25" name="Straight Arrow Connector 1724"/>
            <p:cNvCxnSpPr/>
            <p:nvPr/>
          </p:nvCxnSpPr>
          <p:spPr>
            <a:xfrm rot="16200000" flipH="1">
              <a:off x="6846277" y="5714352"/>
              <a:ext cx="0" cy="124679"/>
            </a:xfrm>
            <a:prstGeom prst="straightConnector1">
              <a:avLst/>
            </a:prstGeom>
            <a:ln w="19050">
              <a:solidFill>
                <a:schemeClr val="tx1"/>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26" name="Straight Arrow Connector 1725"/>
            <p:cNvCxnSpPr/>
            <p:nvPr/>
          </p:nvCxnSpPr>
          <p:spPr>
            <a:xfrm rot="16200000" flipH="1">
              <a:off x="7621068" y="5176621"/>
              <a:ext cx="0" cy="1674262"/>
            </a:xfrm>
            <a:prstGeom prst="straightConnector1">
              <a:avLst/>
            </a:prstGeom>
            <a:ln w="19050">
              <a:solidFill>
                <a:schemeClr val="accent1"/>
              </a:solidFill>
              <a:prstDash val="solid"/>
              <a:tailEnd type="arrow" w="sm" len="sm"/>
            </a:ln>
          </p:spPr>
          <p:style>
            <a:lnRef idx="1">
              <a:schemeClr val="accent1"/>
            </a:lnRef>
            <a:fillRef idx="0">
              <a:schemeClr val="accent1"/>
            </a:fillRef>
            <a:effectRef idx="0">
              <a:schemeClr val="accent1"/>
            </a:effectRef>
            <a:fontRef idx="minor">
              <a:schemeClr val="tx1"/>
            </a:fontRef>
          </p:style>
        </p:cxnSp>
        <p:cxnSp>
          <p:nvCxnSpPr>
            <p:cNvPr id="1727" name="Straight Arrow Connector 1726"/>
            <p:cNvCxnSpPr/>
            <p:nvPr/>
          </p:nvCxnSpPr>
          <p:spPr>
            <a:xfrm rot="16200000" flipH="1">
              <a:off x="7621068" y="5731703"/>
              <a:ext cx="0" cy="1674262"/>
            </a:xfrm>
            <a:prstGeom prst="straightConnector1">
              <a:avLst/>
            </a:prstGeom>
            <a:ln w="19050">
              <a:solidFill>
                <a:schemeClr val="accent1"/>
              </a:solidFill>
              <a:prstDash val="solid"/>
              <a:tailEnd type="arrow" w="sm" len="sm"/>
            </a:ln>
          </p:spPr>
          <p:style>
            <a:lnRef idx="1">
              <a:schemeClr val="accent1"/>
            </a:lnRef>
            <a:fillRef idx="0">
              <a:schemeClr val="accent1"/>
            </a:fillRef>
            <a:effectRef idx="0">
              <a:schemeClr val="accent1"/>
            </a:effectRef>
            <a:fontRef idx="minor">
              <a:schemeClr val="tx1"/>
            </a:fontRef>
          </p:style>
        </p:cxnSp>
      </p:grpSp>
      <p:grpSp>
        <p:nvGrpSpPr>
          <p:cNvPr id="1776" name="Group 1775"/>
          <p:cNvGrpSpPr/>
          <p:nvPr/>
        </p:nvGrpSpPr>
        <p:grpSpPr>
          <a:xfrm>
            <a:off x="7999506" y="2258176"/>
            <a:ext cx="471703" cy="1389162"/>
            <a:chOff x="8074691" y="3453029"/>
            <a:chExt cx="380256" cy="1042381"/>
          </a:xfrm>
        </p:grpSpPr>
        <p:cxnSp>
          <p:nvCxnSpPr>
            <p:cNvPr id="1777" name="Straight Connector 1776"/>
            <p:cNvCxnSpPr/>
            <p:nvPr/>
          </p:nvCxnSpPr>
          <p:spPr>
            <a:xfrm>
              <a:off x="8074691" y="3453029"/>
              <a:ext cx="365760" cy="0"/>
            </a:xfrm>
            <a:prstGeom prst="line">
              <a:avLst/>
            </a:prstGeom>
          </p:spPr>
          <p:style>
            <a:lnRef idx="1">
              <a:schemeClr val="dk1"/>
            </a:lnRef>
            <a:fillRef idx="0">
              <a:schemeClr val="dk1"/>
            </a:fillRef>
            <a:effectRef idx="0">
              <a:schemeClr val="dk1"/>
            </a:effectRef>
            <a:fontRef idx="minor">
              <a:schemeClr val="tx1"/>
            </a:fontRef>
          </p:style>
        </p:cxnSp>
        <p:cxnSp>
          <p:nvCxnSpPr>
            <p:cNvPr id="1778" name="Straight Arrow Connector 1777"/>
            <p:cNvCxnSpPr/>
            <p:nvPr/>
          </p:nvCxnSpPr>
          <p:spPr>
            <a:xfrm>
              <a:off x="8453211" y="3457512"/>
              <a:ext cx="1736" cy="103789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779" name="TextBox 1778"/>
          <p:cNvSpPr txBox="1"/>
          <p:nvPr/>
        </p:nvSpPr>
        <p:spPr>
          <a:xfrm>
            <a:off x="6558976" y="2807458"/>
            <a:ext cx="2615184" cy="627864"/>
          </a:xfrm>
          <a:prstGeom prst="rect">
            <a:avLst/>
          </a:prstGeom>
          <a:solidFill>
            <a:schemeClr val="bg1"/>
          </a:solidFill>
        </p:spPr>
        <p:txBody>
          <a:bodyPr wrap="square" lIns="0" tIns="0" rIns="0" bIns="0" rtlCol="0" anchor="ctr" anchorCtr="0">
            <a:spAutoFit/>
          </a:bodyPr>
          <a:lstStyle/>
          <a:p>
            <a:pPr algn="ctr"/>
            <a:r>
              <a:rPr lang="en-US" dirty="0" smtClean="0"/>
              <a:t>locality-centric scheduling, </a:t>
            </a:r>
            <a:r>
              <a:rPr lang="en-US" dirty="0" err="1" smtClean="0"/>
              <a:t>vectorization</a:t>
            </a:r>
            <a:endParaRPr lang="en-US" dirty="0"/>
          </a:p>
        </p:txBody>
      </p:sp>
      <p:pic>
        <p:nvPicPr>
          <p:cNvPr id="1780" name="Picture 2" descr="The IMPACT Research Grou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4628" y="7025894"/>
            <a:ext cx="1350282" cy="772585"/>
          </a:xfrm>
          <a:prstGeom prst="rect">
            <a:avLst/>
          </a:prstGeom>
          <a:noFill/>
          <a:extLst>
            <a:ext uri="{909E8E84-426E-40DD-AFC4-6F175D3DCCD1}">
              <a14:hiddenFill xmlns:a14="http://schemas.microsoft.com/office/drawing/2010/main">
                <a:solidFill>
                  <a:srgbClr val="FFFFFF"/>
                </a:solidFill>
              </a14:hiddenFill>
            </a:ext>
          </a:extLst>
        </p:spPr>
      </p:pic>
      <p:sp>
        <p:nvSpPr>
          <p:cNvPr id="1781" name="TextBox 1780"/>
          <p:cNvSpPr txBox="1"/>
          <p:nvPr/>
        </p:nvSpPr>
        <p:spPr>
          <a:xfrm>
            <a:off x="4152452" y="6361362"/>
            <a:ext cx="301686" cy="369332"/>
          </a:xfrm>
          <a:prstGeom prst="rect">
            <a:avLst/>
          </a:prstGeom>
          <a:noFill/>
        </p:spPr>
        <p:txBody>
          <a:bodyPr wrap="none" rtlCol="0">
            <a:spAutoFit/>
          </a:bodyPr>
          <a:lstStyle/>
          <a:p>
            <a:r>
              <a:rPr lang="en-US" dirty="0"/>
              <a:t>5</a:t>
            </a:r>
          </a:p>
        </p:txBody>
      </p:sp>
    </p:spTree>
    <p:extLst>
      <p:ext uri="{BB962C8B-B14F-4D97-AF65-F5344CB8AC3E}">
        <p14:creationId xmlns:p14="http://schemas.microsoft.com/office/powerpoint/2010/main" val="2812223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9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7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7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1" grpId="0" animBg="1"/>
      <p:bldP spid="1619" grpId="0" animBg="1"/>
      <p:bldP spid="1621" grpId="0" animBg="1"/>
      <p:bldP spid="177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Heterogeneous </a:t>
            </a:r>
            <a:r>
              <a:rPr lang="en-US" dirty="0" err="1"/>
              <a:t>MxPA</a:t>
            </a:r>
            <a:endParaRPr lang="en-US" dirty="0"/>
          </a:p>
        </p:txBody>
      </p:sp>
      <p:sp>
        <p:nvSpPr>
          <p:cNvPr id="3" name="Content Placeholder 2"/>
          <p:cNvSpPr>
            <a:spLocks noGrp="1"/>
          </p:cNvSpPr>
          <p:nvPr>
            <p:ph idx="1"/>
          </p:nvPr>
        </p:nvSpPr>
        <p:spPr>
          <a:xfrm>
            <a:off x="376498" y="1276803"/>
            <a:ext cx="8229600" cy="4905022"/>
          </a:xfrm>
        </p:spPr>
        <p:txBody>
          <a:bodyPr/>
          <a:lstStyle/>
          <a:p>
            <a:r>
              <a:rPr lang="en-US" sz="1700" dirty="0"/>
              <a:t>Goal of H-</a:t>
            </a:r>
            <a:r>
              <a:rPr lang="en-US" sz="1700" dirty="0" err="1"/>
              <a:t>MxPa</a:t>
            </a:r>
            <a:r>
              <a:rPr lang="en-US" sz="1700" dirty="0"/>
              <a:t>: </a:t>
            </a:r>
            <a:r>
              <a:rPr lang="en-US" sz="1700" dirty="0" smtClean="0"/>
              <a:t>Maximize </a:t>
            </a:r>
            <a:r>
              <a:rPr lang="en-US" sz="1700" dirty="0"/>
              <a:t>node utilization by simultaneous execution of work groups among all hardware </a:t>
            </a:r>
            <a:r>
              <a:rPr lang="en-US" sz="1700" dirty="0" smtClean="0"/>
              <a:t>devices for a single source code. Able to adapt to any kind of node setup.</a:t>
            </a:r>
            <a:endParaRPr lang="en-US" sz="1700" dirty="0"/>
          </a:p>
          <a:p>
            <a:pPr marL="0" indent="0">
              <a:buNone/>
            </a:pPr>
            <a:endParaRPr lang="en-US" dirty="0"/>
          </a:p>
        </p:txBody>
      </p:sp>
      <p:grpSp>
        <p:nvGrpSpPr>
          <p:cNvPr id="4" name="Group 3"/>
          <p:cNvGrpSpPr>
            <a:grpSpLocks noChangeAspect="1"/>
          </p:cNvGrpSpPr>
          <p:nvPr/>
        </p:nvGrpSpPr>
        <p:grpSpPr>
          <a:xfrm>
            <a:off x="1872342" y="2041897"/>
            <a:ext cx="5326307" cy="2147272"/>
            <a:chOff x="304800" y="3462084"/>
            <a:chExt cx="8137980" cy="3184289"/>
          </a:xfrm>
        </p:grpSpPr>
        <p:grpSp>
          <p:nvGrpSpPr>
            <p:cNvPr id="5" name="Group 4"/>
            <p:cNvGrpSpPr/>
            <p:nvPr/>
          </p:nvGrpSpPr>
          <p:grpSpPr>
            <a:xfrm>
              <a:off x="304800" y="3462084"/>
              <a:ext cx="1929434" cy="3170873"/>
              <a:chOff x="152400" y="2819398"/>
              <a:chExt cx="1929434" cy="3170873"/>
            </a:xfrm>
          </p:grpSpPr>
          <p:sp>
            <p:nvSpPr>
              <p:cNvPr id="792" name="Rounded Rectangle 791"/>
              <p:cNvSpPr>
                <a:spLocks noChangeAspect="1"/>
              </p:cNvSpPr>
              <p:nvPr/>
            </p:nvSpPr>
            <p:spPr>
              <a:xfrm>
                <a:off x="490947" y="5214582"/>
                <a:ext cx="1077308" cy="775689"/>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a:t>?</a:t>
                </a:r>
                <a:endParaRPr lang="en-US" sz="1800" b="1" dirty="0"/>
              </a:p>
            </p:txBody>
          </p:sp>
          <p:grpSp>
            <p:nvGrpSpPr>
              <p:cNvPr id="793" name="Group 792"/>
              <p:cNvGrpSpPr/>
              <p:nvPr/>
            </p:nvGrpSpPr>
            <p:grpSpPr>
              <a:xfrm>
                <a:off x="152400" y="2819398"/>
                <a:ext cx="1929434" cy="2194169"/>
                <a:chOff x="113987" y="2819398"/>
                <a:chExt cx="1929434" cy="2194169"/>
              </a:xfrm>
            </p:grpSpPr>
            <p:grpSp>
              <p:nvGrpSpPr>
                <p:cNvPr id="794" name="Group 793"/>
                <p:cNvGrpSpPr/>
                <p:nvPr/>
              </p:nvGrpSpPr>
              <p:grpSpPr>
                <a:xfrm>
                  <a:off x="113987" y="2819400"/>
                  <a:ext cx="602145" cy="2194167"/>
                  <a:chOff x="1399378" y="3416710"/>
                  <a:chExt cx="625686" cy="2279949"/>
                </a:xfrm>
              </p:grpSpPr>
              <p:sp>
                <p:nvSpPr>
                  <p:cNvPr id="1017" name="Oval 1016"/>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18" name="Straight Arrow Connector 1017"/>
                  <p:cNvCxnSpPr>
                    <a:stCxn id="1017"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19" name="Oval 1018"/>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20" name="Straight Arrow Connector 1019"/>
                  <p:cNvCxnSpPr>
                    <a:stCxn id="1019"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21" name="Oval 1020"/>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22" name="Straight Arrow Connector 1021"/>
                  <p:cNvCxnSpPr>
                    <a:stCxn id="1021"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023" name="Group 1022"/>
                  <p:cNvGrpSpPr/>
                  <p:nvPr/>
                </p:nvGrpSpPr>
                <p:grpSpPr>
                  <a:xfrm>
                    <a:off x="1746994" y="3472455"/>
                    <a:ext cx="123316" cy="8659"/>
                    <a:chOff x="857176" y="633704"/>
                    <a:chExt cx="130224" cy="9144"/>
                  </a:xfrm>
                </p:grpSpPr>
                <p:sp>
                  <p:nvSpPr>
                    <p:cNvPr id="1124" name="Oval 112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5" name="Oval 112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6" name="Oval 112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024" name="Oval 1023"/>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25" name="Straight Arrow Connector 1024"/>
                  <p:cNvCxnSpPr>
                    <a:endCxn id="1024"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26" name="Oval 1025"/>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27" name="Straight Arrow Connector 1026"/>
                  <p:cNvCxnSpPr>
                    <a:endCxn id="1026"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28" name="Oval 1027"/>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29" name="Straight Arrow Connector 1028"/>
                  <p:cNvCxnSpPr>
                    <a:endCxn id="1028"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30" name="Oval 1029"/>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31" name="Straight Arrow Connector 1030"/>
                  <p:cNvCxnSpPr>
                    <a:stCxn id="1030"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32" name="Oval 1031"/>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33" name="Straight Arrow Connector 1032"/>
                  <p:cNvCxnSpPr>
                    <a:stCxn id="1032"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34" name="Oval 1033"/>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35" name="Straight Arrow Connector 1034"/>
                  <p:cNvCxnSpPr>
                    <a:stCxn id="1034"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36" name="Straight Arrow Connector 1035"/>
                  <p:cNvCxnSpPr>
                    <a:stCxn id="1024" idx="4"/>
                    <a:endCxn id="1043"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37" name="Straight Arrow Connector 1036"/>
                  <p:cNvCxnSpPr>
                    <a:stCxn id="1043" idx="4"/>
                    <a:endCxn id="1030"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38" name="Straight Arrow Connector 1037"/>
                  <p:cNvCxnSpPr>
                    <a:stCxn id="1043" idx="4"/>
                    <a:endCxn id="1032"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39" name="Straight Arrow Connector 1038"/>
                  <p:cNvCxnSpPr>
                    <a:stCxn id="1043" idx="4"/>
                    <a:endCxn id="1034"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40" name="Straight Arrow Connector 1039"/>
                  <p:cNvCxnSpPr>
                    <a:stCxn id="1026" idx="4"/>
                    <a:endCxn id="1043"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41" name="Straight Arrow Connector 1040"/>
                  <p:cNvCxnSpPr>
                    <a:stCxn id="1028" idx="4"/>
                    <a:endCxn id="1043"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042" name="Group 1041"/>
                  <p:cNvGrpSpPr/>
                  <p:nvPr/>
                </p:nvGrpSpPr>
                <p:grpSpPr>
                  <a:xfrm>
                    <a:off x="1748304" y="4316706"/>
                    <a:ext cx="123316" cy="8659"/>
                    <a:chOff x="857176" y="633704"/>
                    <a:chExt cx="130224" cy="9144"/>
                  </a:xfrm>
                </p:grpSpPr>
                <p:sp>
                  <p:nvSpPr>
                    <p:cNvPr id="1121" name="Oval 112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2" name="Oval 112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3" name="Oval 112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043" name="Oval 1042"/>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044" name="Group 1043"/>
                  <p:cNvGrpSpPr/>
                  <p:nvPr/>
                </p:nvGrpSpPr>
                <p:grpSpPr>
                  <a:xfrm>
                    <a:off x="1633141" y="3663076"/>
                    <a:ext cx="8659" cy="98927"/>
                    <a:chOff x="479640" y="725564"/>
                    <a:chExt cx="9144" cy="104468"/>
                  </a:xfrm>
                </p:grpSpPr>
                <p:sp>
                  <p:nvSpPr>
                    <p:cNvPr id="1118" name="Oval 111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19" name="Oval 111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0" name="Oval 111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45" name="Group 1044"/>
                  <p:cNvGrpSpPr/>
                  <p:nvPr/>
                </p:nvGrpSpPr>
                <p:grpSpPr>
                  <a:xfrm>
                    <a:off x="1969080" y="3663076"/>
                    <a:ext cx="8659" cy="98927"/>
                    <a:chOff x="479640" y="725564"/>
                    <a:chExt cx="9144" cy="104468"/>
                  </a:xfrm>
                </p:grpSpPr>
                <p:sp>
                  <p:nvSpPr>
                    <p:cNvPr id="1115" name="Oval 111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16" name="Oval 111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17" name="Oval 111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46" name="Group 1045"/>
                  <p:cNvGrpSpPr/>
                  <p:nvPr/>
                </p:nvGrpSpPr>
                <p:grpSpPr>
                  <a:xfrm>
                    <a:off x="1748304" y="3958108"/>
                    <a:ext cx="123316" cy="8659"/>
                    <a:chOff x="857176" y="633704"/>
                    <a:chExt cx="130224" cy="9144"/>
                  </a:xfrm>
                </p:grpSpPr>
                <p:sp>
                  <p:nvSpPr>
                    <p:cNvPr id="1112" name="Oval 1111"/>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13" name="Oval 1112"/>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14" name="Oval 1113"/>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047" name="Oval 1046"/>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48" name="Straight Arrow Connector 1047"/>
                  <p:cNvCxnSpPr>
                    <a:endCxn id="1047"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49" name="Oval 1048"/>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50" name="Straight Arrow Connector 1049"/>
                  <p:cNvCxnSpPr>
                    <a:endCxn id="1049"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51" name="Oval 1050"/>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52" name="Straight Arrow Connector 1051"/>
                  <p:cNvCxnSpPr>
                    <a:endCxn id="1051"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53" name="Oval 1052"/>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54" name="Straight Arrow Connector 1053"/>
                  <p:cNvCxnSpPr>
                    <a:stCxn id="1053"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55" name="Oval 1054"/>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56" name="Straight Arrow Connector 1055"/>
                  <p:cNvCxnSpPr>
                    <a:stCxn id="1055"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57" name="Oval 1056"/>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58" name="Straight Arrow Connector 1057"/>
                  <p:cNvCxnSpPr>
                    <a:stCxn id="1057"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59" name="Straight Arrow Connector 1058"/>
                  <p:cNvCxnSpPr>
                    <a:stCxn id="1047" idx="4"/>
                    <a:endCxn id="1066"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60" name="Straight Arrow Connector 1059"/>
                  <p:cNvCxnSpPr>
                    <a:stCxn id="1066" idx="4"/>
                    <a:endCxn id="1053"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61" name="Straight Arrow Connector 1060"/>
                  <p:cNvCxnSpPr>
                    <a:stCxn id="1066" idx="4"/>
                    <a:endCxn id="1055"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62" name="Straight Arrow Connector 1061"/>
                  <p:cNvCxnSpPr>
                    <a:stCxn id="1066" idx="4"/>
                    <a:endCxn id="1057"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63" name="Straight Arrow Connector 1062"/>
                  <p:cNvCxnSpPr>
                    <a:stCxn id="1049" idx="4"/>
                    <a:endCxn id="1066"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64" name="Straight Arrow Connector 1063"/>
                  <p:cNvCxnSpPr>
                    <a:stCxn id="1051" idx="4"/>
                    <a:endCxn id="1066"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065" name="Group 1064"/>
                  <p:cNvGrpSpPr/>
                  <p:nvPr/>
                </p:nvGrpSpPr>
                <p:grpSpPr>
                  <a:xfrm>
                    <a:off x="1745216" y="5160757"/>
                    <a:ext cx="123316" cy="8659"/>
                    <a:chOff x="857176" y="633704"/>
                    <a:chExt cx="130224" cy="9144"/>
                  </a:xfrm>
                </p:grpSpPr>
                <p:sp>
                  <p:nvSpPr>
                    <p:cNvPr id="1109" name="Oval 110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10" name="Oval 110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11" name="Oval 111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066" name="Oval 1065"/>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067" name="Group 1066"/>
                  <p:cNvGrpSpPr/>
                  <p:nvPr/>
                </p:nvGrpSpPr>
                <p:grpSpPr>
                  <a:xfrm>
                    <a:off x="1630054" y="4499090"/>
                    <a:ext cx="8659" cy="98927"/>
                    <a:chOff x="479640" y="725564"/>
                    <a:chExt cx="9144" cy="104468"/>
                  </a:xfrm>
                </p:grpSpPr>
                <p:sp>
                  <p:nvSpPr>
                    <p:cNvPr id="1106" name="Oval 110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07" name="Oval 110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08" name="Oval 110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68" name="Group 1067"/>
                  <p:cNvGrpSpPr/>
                  <p:nvPr/>
                </p:nvGrpSpPr>
                <p:grpSpPr>
                  <a:xfrm>
                    <a:off x="1965993" y="4499090"/>
                    <a:ext cx="8659" cy="98927"/>
                    <a:chOff x="479640" y="725564"/>
                    <a:chExt cx="9144" cy="104468"/>
                  </a:xfrm>
                </p:grpSpPr>
                <p:sp>
                  <p:nvSpPr>
                    <p:cNvPr id="1103" name="Oval 110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04" name="Oval 110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05" name="Oval 110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69" name="Group 1068"/>
                  <p:cNvGrpSpPr/>
                  <p:nvPr/>
                </p:nvGrpSpPr>
                <p:grpSpPr>
                  <a:xfrm>
                    <a:off x="1745216" y="4796480"/>
                    <a:ext cx="123316" cy="8659"/>
                    <a:chOff x="857176" y="633704"/>
                    <a:chExt cx="130224" cy="9144"/>
                  </a:xfrm>
                </p:grpSpPr>
                <p:sp>
                  <p:nvSpPr>
                    <p:cNvPr id="1100" name="Oval 109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01" name="Oval 110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02" name="Oval 110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070" name="Oval 1069"/>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71" name="Straight Arrow Connector 1070"/>
                  <p:cNvCxnSpPr>
                    <a:endCxn id="1070"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72" name="Oval 1071"/>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73" name="Straight Arrow Connector 1072"/>
                  <p:cNvCxnSpPr>
                    <a:endCxn id="1072"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074" name="Oval 1073"/>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075" name="Straight Arrow Connector 1074"/>
                  <p:cNvCxnSpPr>
                    <a:endCxn id="1074"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076" name="Group 1075"/>
                  <p:cNvGrpSpPr/>
                  <p:nvPr/>
                </p:nvGrpSpPr>
                <p:grpSpPr>
                  <a:xfrm>
                    <a:off x="1630054" y="5347114"/>
                    <a:ext cx="8659" cy="98927"/>
                    <a:chOff x="479640" y="725564"/>
                    <a:chExt cx="9144" cy="104468"/>
                  </a:xfrm>
                </p:grpSpPr>
                <p:sp>
                  <p:nvSpPr>
                    <p:cNvPr id="1097" name="Oval 109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98" name="Oval 109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99" name="Oval 109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77" name="Group 1076"/>
                  <p:cNvGrpSpPr/>
                  <p:nvPr/>
                </p:nvGrpSpPr>
                <p:grpSpPr>
                  <a:xfrm>
                    <a:off x="1965993" y="5347114"/>
                    <a:ext cx="8659" cy="98927"/>
                    <a:chOff x="479640" y="725564"/>
                    <a:chExt cx="9144" cy="104468"/>
                  </a:xfrm>
                </p:grpSpPr>
                <p:sp>
                  <p:nvSpPr>
                    <p:cNvPr id="1094" name="Oval 109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95" name="Oval 109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96" name="Oval 109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78" name="Group 1077"/>
                  <p:cNvGrpSpPr/>
                  <p:nvPr/>
                </p:nvGrpSpPr>
                <p:grpSpPr>
                  <a:xfrm>
                    <a:off x="1745216" y="5642824"/>
                    <a:ext cx="123316" cy="8659"/>
                    <a:chOff x="857176" y="633704"/>
                    <a:chExt cx="130224" cy="9144"/>
                  </a:xfrm>
                </p:grpSpPr>
                <p:sp>
                  <p:nvSpPr>
                    <p:cNvPr id="1091" name="Oval 109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92" name="Oval 109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93" name="Oval 109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79" name="Group 1078"/>
                  <p:cNvGrpSpPr/>
                  <p:nvPr/>
                </p:nvGrpSpPr>
                <p:grpSpPr>
                  <a:xfrm>
                    <a:off x="1453825" y="3667284"/>
                    <a:ext cx="8659" cy="98927"/>
                    <a:chOff x="479640" y="725564"/>
                    <a:chExt cx="9144" cy="104468"/>
                  </a:xfrm>
                </p:grpSpPr>
                <p:sp>
                  <p:nvSpPr>
                    <p:cNvPr id="1088" name="Oval 108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89" name="Oval 108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90" name="Oval 108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80" name="Group 1079"/>
                  <p:cNvGrpSpPr/>
                  <p:nvPr/>
                </p:nvGrpSpPr>
                <p:grpSpPr>
                  <a:xfrm>
                    <a:off x="1450738" y="4503298"/>
                    <a:ext cx="8659" cy="98927"/>
                    <a:chOff x="479640" y="725564"/>
                    <a:chExt cx="9144" cy="104468"/>
                  </a:xfrm>
                </p:grpSpPr>
                <p:sp>
                  <p:nvSpPr>
                    <p:cNvPr id="1085" name="Oval 108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86" name="Oval 108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87" name="Oval 108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081" name="Group 1080"/>
                  <p:cNvGrpSpPr/>
                  <p:nvPr/>
                </p:nvGrpSpPr>
                <p:grpSpPr>
                  <a:xfrm>
                    <a:off x="1450738" y="5351322"/>
                    <a:ext cx="8659" cy="98927"/>
                    <a:chOff x="479640" y="725564"/>
                    <a:chExt cx="9144" cy="104468"/>
                  </a:xfrm>
                </p:grpSpPr>
                <p:sp>
                  <p:nvSpPr>
                    <p:cNvPr id="1082" name="Oval 108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83" name="Oval 108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84" name="Oval 108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795" name="Group 794"/>
                <p:cNvGrpSpPr/>
                <p:nvPr/>
              </p:nvGrpSpPr>
              <p:grpSpPr>
                <a:xfrm>
                  <a:off x="777631" y="2819400"/>
                  <a:ext cx="602145" cy="2194167"/>
                  <a:chOff x="1399378" y="3416710"/>
                  <a:chExt cx="625686" cy="2279949"/>
                </a:xfrm>
              </p:grpSpPr>
              <p:sp>
                <p:nvSpPr>
                  <p:cNvPr id="907" name="Oval 906"/>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08" name="Straight Arrow Connector 907"/>
                  <p:cNvCxnSpPr>
                    <a:stCxn id="907"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09" name="Oval 908"/>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10" name="Straight Arrow Connector 909"/>
                  <p:cNvCxnSpPr>
                    <a:stCxn id="909"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11" name="Oval 910"/>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12" name="Straight Arrow Connector 911"/>
                  <p:cNvCxnSpPr>
                    <a:stCxn id="911"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913" name="Group 912"/>
                  <p:cNvGrpSpPr/>
                  <p:nvPr/>
                </p:nvGrpSpPr>
                <p:grpSpPr>
                  <a:xfrm>
                    <a:off x="1746994" y="3472455"/>
                    <a:ext cx="123316" cy="8659"/>
                    <a:chOff x="857176" y="633704"/>
                    <a:chExt cx="130224" cy="9144"/>
                  </a:xfrm>
                </p:grpSpPr>
                <p:sp>
                  <p:nvSpPr>
                    <p:cNvPr id="1014" name="Oval 101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5" name="Oval 101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6" name="Oval 101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14" name="Oval 913"/>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15" name="Straight Arrow Connector 914"/>
                  <p:cNvCxnSpPr>
                    <a:endCxn id="914"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16" name="Oval 915"/>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17" name="Straight Arrow Connector 916"/>
                  <p:cNvCxnSpPr>
                    <a:endCxn id="916"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18" name="Oval 917"/>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19" name="Straight Arrow Connector 918"/>
                  <p:cNvCxnSpPr>
                    <a:endCxn id="918"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20" name="Oval 919"/>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21" name="Straight Arrow Connector 920"/>
                  <p:cNvCxnSpPr>
                    <a:stCxn id="920"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22" name="Oval 921"/>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23" name="Straight Arrow Connector 922"/>
                  <p:cNvCxnSpPr>
                    <a:stCxn id="922"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24" name="Oval 923"/>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25" name="Straight Arrow Connector 924"/>
                  <p:cNvCxnSpPr>
                    <a:stCxn id="924"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26" name="Straight Arrow Connector 925"/>
                  <p:cNvCxnSpPr>
                    <a:stCxn id="914" idx="4"/>
                    <a:endCxn id="933"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27" name="Straight Arrow Connector 926"/>
                  <p:cNvCxnSpPr>
                    <a:stCxn id="933" idx="4"/>
                    <a:endCxn id="920"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28" name="Straight Arrow Connector 927"/>
                  <p:cNvCxnSpPr>
                    <a:stCxn id="933" idx="4"/>
                    <a:endCxn id="922"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29" name="Straight Arrow Connector 928"/>
                  <p:cNvCxnSpPr>
                    <a:stCxn id="933" idx="4"/>
                    <a:endCxn id="924"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30" name="Straight Arrow Connector 929"/>
                  <p:cNvCxnSpPr>
                    <a:stCxn id="916" idx="4"/>
                    <a:endCxn id="933"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31" name="Straight Arrow Connector 930"/>
                  <p:cNvCxnSpPr>
                    <a:stCxn id="918" idx="4"/>
                    <a:endCxn id="933"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932" name="Group 931"/>
                  <p:cNvGrpSpPr/>
                  <p:nvPr/>
                </p:nvGrpSpPr>
                <p:grpSpPr>
                  <a:xfrm>
                    <a:off x="1748304" y="4316706"/>
                    <a:ext cx="123316" cy="8659"/>
                    <a:chOff x="857176" y="633704"/>
                    <a:chExt cx="130224" cy="9144"/>
                  </a:xfrm>
                </p:grpSpPr>
                <p:sp>
                  <p:nvSpPr>
                    <p:cNvPr id="1011" name="Oval 101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2" name="Oval 101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3" name="Oval 101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33" name="Oval 932"/>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934" name="Group 933"/>
                  <p:cNvGrpSpPr/>
                  <p:nvPr/>
                </p:nvGrpSpPr>
                <p:grpSpPr>
                  <a:xfrm>
                    <a:off x="1633141" y="3663076"/>
                    <a:ext cx="8659" cy="98927"/>
                    <a:chOff x="479640" y="725564"/>
                    <a:chExt cx="9144" cy="104468"/>
                  </a:xfrm>
                </p:grpSpPr>
                <p:sp>
                  <p:nvSpPr>
                    <p:cNvPr id="1008" name="Oval 100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9" name="Oval 100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0" name="Oval 100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35" name="Group 934"/>
                  <p:cNvGrpSpPr/>
                  <p:nvPr/>
                </p:nvGrpSpPr>
                <p:grpSpPr>
                  <a:xfrm>
                    <a:off x="1969080" y="3663076"/>
                    <a:ext cx="8659" cy="98927"/>
                    <a:chOff x="479640" y="725564"/>
                    <a:chExt cx="9144" cy="104468"/>
                  </a:xfrm>
                </p:grpSpPr>
                <p:sp>
                  <p:nvSpPr>
                    <p:cNvPr id="1005" name="Oval 100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6" name="Oval 100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7" name="Oval 100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36" name="Group 935"/>
                  <p:cNvGrpSpPr/>
                  <p:nvPr/>
                </p:nvGrpSpPr>
                <p:grpSpPr>
                  <a:xfrm>
                    <a:off x="1748304" y="3958108"/>
                    <a:ext cx="123316" cy="8659"/>
                    <a:chOff x="857176" y="633704"/>
                    <a:chExt cx="130224" cy="9144"/>
                  </a:xfrm>
                </p:grpSpPr>
                <p:sp>
                  <p:nvSpPr>
                    <p:cNvPr id="1002" name="Oval 1001"/>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3" name="Oval 1002"/>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4" name="Oval 1003"/>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37" name="Oval 936"/>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38" name="Straight Arrow Connector 937"/>
                  <p:cNvCxnSpPr>
                    <a:endCxn id="937"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39" name="Oval 938"/>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40" name="Straight Arrow Connector 939"/>
                  <p:cNvCxnSpPr>
                    <a:endCxn id="939"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41" name="Oval 940"/>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42" name="Straight Arrow Connector 941"/>
                  <p:cNvCxnSpPr>
                    <a:endCxn id="941"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43" name="Oval 942"/>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44" name="Straight Arrow Connector 943"/>
                  <p:cNvCxnSpPr>
                    <a:stCxn id="943"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45" name="Oval 944"/>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46" name="Straight Arrow Connector 945"/>
                  <p:cNvCxnSpPr>
                    <a:stCxn id="945"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47" name="Oval 946"/>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48" name="Straight Arrow Connector 947"/>
                  <p:cNvCxnSpPr>
                    <a:stCxn id="947"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49" name="Straight Arrow Connector 948"/>
                  <p:cNvCxnSpPr>
                    <a:stCxn id="937" idx="4"/>
                    <a:endCxn id="956"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50" name="Straight Arrow Connector 949"/>
                  <p:cNvCxnSpPr>
                    <a:stCxn id="956" idx="4"/>
                    <a:endCxn id="943"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51" name="Straight Arrow Connector 950"/>
                  <p:cNvCxnSpPr>
                    <a:stCxn id="956" idx="4"/>
                    <a:endCxn id="945"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52" name="Straight Arrow Connector 951"/>
                  <p:cNvCxnSpPr>
                    <a:stCxn id="956" idx="4"/>
                    <a:endCxn id="947"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53" name="Straight Arrow Connector 952"/>
                  <p:cNvCxnSpPr>
                    <a:stCxn id="939" idx="4"/>
                    <a:endCxn id="956"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54" name="Straight Arrow Connector 953"/>
                  <p:cNvCxnSpPr>
                    <a:stCxn id="941" idx="4"/>
                    <a:endCxn id="956"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955" name="Group 954"/>
                  <p:cNvGrpSpPr/>
                  <p:nvPr/>
                </p:nvGrpSpPr>
                <p:grpSpPr>
                  <a:xfrm>
                    <a:off x="1745216" y="5160757"/>
                    <a:ext cx="123316" cy="8659"/>
                    <a:chOff x="857176" y="633704"/>
                    <a:chExt cx="130224" cy="9144"/>
                  </a:xfrm>
                </p:grpSpPr>
                <p:sp>
                  <p:nvSpPr>
                    <p:cNvPr id="999" name="Oval 99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0" name="Oval 99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1" name="Oval 100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56" name="Oval 955"/>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957" name="Group 956"/>
                  <p:cNvGrpSpPr/>
                  <p:nvPr/>
                </p:nvGrpSpPr>
                <p:grpSpPr>
                  <a:xfrm>
                    <a:off x="1630054" y="4499090"/>
                    <a:ext cx="8659" cy="98927"/>
                    <a:chOff x="479640" y="725564"/>
                    <a:chExt cx="9144" cy="104468"/>
                  </a:xfrm>
                </p:grpSpPr>
                <p:sp>
                  <p:nvSpPr>
                    <p:cNvPr id="996" name="Oval 99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97" name="Oval 99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98" name="Oval 99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58" name="Group 957"/>
                  <p:cNvGrpSpPr/>
                  <p:nvPr/>
                </p:nvGrpSpPr>
                <p:grpSpPr>
                  <a:xfrm>
                    <a:off x="1965993" y="4499090"/>
                    <a:ext cx="8659" cy="98927"/>
                    <a:chOff x="479640" y="725564"/>
                    <a:chExt cx="9144" cy="104468"/>
                  </a:xfrm>
                </p:grpSpPr>
                <p:sp>
                  <p:nvSpPr>
                    <p:cNvPr id="993" name="Oval 99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94" name="Oval 99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95" name="Oval 99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59" name="Group 958"/>
                  <p:cNvGrpSpPr/>
                  <p:nvPr/>
                </p:nvGrpSpPr>
                <p:grpSpPr>
                  <a:xfrm>
                    <a:off x="1745216" y="4796480"/>
                    <a:ext cx="123316" cy="8659"/>
                    <a:chOff x="857176" y="633704"/>
                    <a:chExt cx="130224" cy="9144"/>
                  </a:xfrm>
                </p:grpSpPr>
                <p:sp>
                  <p:nvSpPr>
                    <p:cNvPr id="990" name="Oval 98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91" name="Oval 99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92" name="Oval 99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960" name="Oval 959"/>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61" name="Straight Arrow Connector 960"/>
                  <p:cNvCxnSpPr>
                    <a:endCxn id="960"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62" name="Oval 961"/>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63" name="Straight Arrow Connector 962"/>
                  <p:cNvCxnSpPr>
                    <a:endCxn id="962"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964" name="Oval 963"/>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965" name="Straight Arrow Connector 964"/>
                  <p:cNvCxnSpPr>
                    <a:endCxn id="964"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966" name="Group 965"/>
                  <p:cNvGrpSpPr/>
                  <p:nvPr/>
                </p:nvGrpSpPr>
                <p:grpSpPr>
                  <a:xfrm>
                    <a:off x="1630054" y="5347114"/>
                    <a:ext cx="8659" cy="98927"/>
                    <a:chOff x="479640" y="725564"/>
                    <a:chExt cx="9144" cy="104468"/>
                  </a:xfrm>
                </p:grpSpPr>
                <p:sp>
                  <p:nvSpPr>
                    <p:cNvPr id="987" name="Oval 98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88" name="Oval 98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89" name="Oval 98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67" name="Group 966"/>
                  <p:cNvGrpSpPr/>
                  <p:nvPr/>
                </p:nvGrpSpPr>
                <p:grpSpPr>
                  <a:xfrm>
                    <a:off x="1965993" y="5347114"/>
                    <a:ext cx="8659" cy="98927"/>
                    <a:chOff x="479640" y="725564"/>
                    <a:chExt cx="9144" cy="104468"/>
                  </a:xfrm>
                </p:grpSpPr>
                <p:sp>
                  <p:nvSpPr>
                    <p:cNvPr id="984" name="Oval 98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85" name="Oval 98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86" name="Oval 98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68" name="Group 967"/>
                  <p:cNvGrpSpPr/>
                  <p:nvPr/>
                </p:nvGrpSpPr>
                <p:grpSpPr>
                  <a:xfrm>
                    <a:off x="1745216" y="5642824"/>
                    <a:ext cx="123316" cy="8659"/>
                    <a:chOff x="857176" y="633704"/>
                    <a:chExt cx="130224" cy="9144"/>
                  </a:xfrm>
                </p:grpSpPr>
                <p:sp>
                  <p:nvSpPr>
                    <p:cNvPr id="981" name="Oval 98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82" name="Oval 98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83" name="Oval 98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69" name="Group 968"/>
                  <p:cNvGrpSpPr/>
                  <p:nvPr/>
                </p:nvGrpSpPr>
                <p:grpSpPr>
                  <a:xfrm>
                    <a:off x="1453825" y="3667284"/>
                    <a:ext cx="8659" cy="98927"/>
                    <a:chOff x="479640" y="725564"/>
                    <a:chExt cx="9144" cy="104468"/>
                  </a:xfrm>
                </p:grpSpPr>
                <p:sp>
                  <p:nvSpPr>
                    <p:cNvPr id="978" name="Oval 97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79" name="Oval 97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80" name="Oval 97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70" name="Group 969"/>
                  <p:cNvGrpSpPr/>
                  <p:nvPr/>
                </p:nvGrpSpPr>
                <p:grpSpPr>
                  <a:xfrm>
                    <a:off x="1450738" y="4503298"/>
                    <a:ext cx="8659" cy="98927"/>
                    <a:chOff x="479640" y="725564"/>
                    <a:chExt cx="9144" cy="104468"/>
                  </a:xfrm>
                </p:grpSpPr>
                <p:sp>
                  <p:nvSpPr>
                    <p:cNvPr id="975" name="Oval 97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76" name="Oval 97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77" name="Oval 97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971" name="Group 970"/>
                  <p:cNvGrpSpPr/>
                  <p:nvPr/>
                </p:nvGrpSpPr>
                <p:grpSpPr>
                  <a:xfrm>
                    <a:off x="1450738" y="5351322"/>
                    <a:ext cx="8659" cy="98927"/>
                    <a:chOff x="479640" y="725564"/>
                    <a:chExt cx="9144" cy="104468"/>
                  </a:xfrm>
                </p:grpSpPr>
                <p:sp>
                  <p:nvSpPr>
                    <p:cNvPr id="972" name="Oval 97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73" name="Oval 97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74" name="Oval 97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796" name="Group 795"/>
                <p:cNvGrpSpPr/>
                <p:nvPr/>
              </p:nvGrpSpPr>
              <p:grpSpPr>
                <a:xfrm>
                  <a:off x="1441276" y="2819398"/>
                  <a:ext cx="602145" cy="2194167"/>
                  <a:chOff x="1399378" y="3416710"/>
                  <a:chExt cx="625686" cy="2279949"/>
                </a:xfrm>
              </p:grpSpPr>
              <p:sp>
                <p:nvSpPr>
                  <p:cNvPr id="797" name="Oval 796"/>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98" name="Straight Arrow Connector 797"/>
                  <p:cNvCxnSpPr>
                    <a:stCxn id="797"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99" name="Oval 798"/>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00" name="Straight Arrow Connector 799"/>
                  <p:cNvCxnSpPr>
                    <a:stCxn id="799"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01" name="Oval 800"/>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02" name="Straight Arrow Connector 801"/>
                  <p:cNvCxnSpPr>
                    <a:stCxn id="801"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803" name="Group 802"/>
                  <p:cNvGrpSpPr/>
                  <p:nvPr/>
                </p:nvGrpSpPr>
                <p:grpSpPr>
                  <a:xfrm>
                    <a:off x="1746994" y="3472455"/>
                    <a:ext cx="123316" cy="8659"/>
                    <a:chOff x="857176" y="633704"/>
                    <a:chExt cx="130224" cy="9144"/>
                  </a:xfrm>
                </p:grpSpPr>
                <p:sp>
                  <p:nvSpPr>
                    <p:cNvPr id="904" name="Oval 90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5" name="Oval 90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6" name="Oval 90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04" name="Oval 803"/>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05" name="Straight Arrow Connector 804"/>
                  <p:cNvCxnSpPr>
                    <a:endCxn id="804"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06" name="Oval 805"/>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07" name="Straight Arrow Connector 806"/>
                  <p:cNvCxnSpPr>
                    <a:endCxn id="806"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08" name="Oval 807"/>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09" name="Straight Arrow Connector 808"/>
                  <p:cNvCxnSpPr>
                    <a:endCxn id="808"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10" name="Oval 809"/>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11" name="Straight Arrow Connector 810"/>
                  <p:cNvCxnSpPr>
                    <a:stCxn id="810"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12" name="Oval 811"/>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13" name="Straight Arrow Connector 812"/>
                  <p:cNvCxnSpPr>
                    <a:stCxn id="812"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14" name="Oval 813"/>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15" name="Straight Arrow Connector 814"/>
                  <p:cNvCxnSpPr>
                    <a:stCxn id="814"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16" name="Straight Arrow Connector 815"/>
                  <p:cNvCxnSpPr>
                    <a:stCxn id="804" idx="4"/>
                    <a:endCxn id="823"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17" name="Straight Arrow Connector 816"/>
                  <p:cNvCxnSpPr>
                    <a:stCxn id="823" idx="4"/>
                    <a:endCxn id="810"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18" name="Straight Arrow Connector 817"/>
                  <p:cNvCxnSpPr>
                    <a:stCxn id="823" idx="4"/>
                    <a:endCxn id="812"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19" name="Straight Arrow Connector 818"/>
                  <p:cNvCxnSpPr>
                    <a:stCxn id="823" idx="4"/>
                    <a:endCxn id="814"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20" name="Straight Arrow Connector 819"/>
                  <p:cNvCxnSpPr>
                    <a:stCxn id="806" idx="4"/>
                    <a:endCxn id="823"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21" name="Straight Arrow Connector 820"/>
                  <p:cNvCxnSpPr>
                    <a:stCxn id="808" idx="4"/>
                    <a:endCxn id="823"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822" name="Group 821"/>
                  <p:cNvGrpSpPr/>
                  <p:nvPr/>
                </p:nvGrpSpPr>
                <p:grpSpPr>
                  <a:xfrm>
                    <a:off x="1748304" y="4316706"/>
                    <a:ext cx="123316" cy="8659"/>
                    <a:chOff x="857176" y="633704"/>
                    <a:chExt cx="130224" cy="9144"/>
                  </a:xfrm>
                </p:grpSpPr>
                <p:sp>
                  <p:nvSpPr>
                    <p:cNvPr id="901" name="Oval 90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2" name="Oval 90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3" name="Oval 90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23" name="Oval 822"/>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824" name="Group 823"/>
                  <p:cNvGrpSpPr/>
                  <p:nvPr/>
                </p:nvGrpSpPr>
                <p:grpSpPr>
                  <a:xfrm>
                    <a:off x="1633141" y="3663076"/>
                    <a:ext cx="8659" cy="98927"/>
                    <a:chOff x="479640" y="725564"/>
                    <a:chExt cx="9144" cy="104468"/>
                  </a:xfrm>
                </p:grpSpPr>
                <p:sp>
                  <p:nvSpPr>
                    <p:cNvPr id="898" name="Oval 89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9" name="Oval 89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00" name="Oval 89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25" name="Group 824"/>
                  <p:cNvGrpSpPr/>
                  <p:nvPr/>
                </p:nvGrpSpPr>
                <p:grpSpPr>
                  <a:xfrm>
                    <a:off x="1969080" y="3663076"/>
                    <a:ext cx="8659" cy="98927"/>
                    <a:chOff x="479640" y="725564"/>
                    <a:chExt cx="9144" cy="104468"/>
                  </a:xfrm>
                </p:grpSpPr>
                <p:sp>
                  <p:nvSpPr>
                    <p:cNvPr id="895" name="Oval 89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6" name="Oval 89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7" name="Oval 89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26" name="Group 825"/>
                  <p:cNvGrpSpPr/>
                  <p:nvPr/>
                </p:nvGrpSpPr>
                <p:grpSpPr>
                  <a:xfrm>
                    <a:off x="1748304" y="3958108"/>
                    <a:ext cx="123316" cy="8659"/>
                    <a:chOff x="857176" y="633704"/>
                    <a:chExt cx="130224" cy="9144"/>
                  </a:xfrm>
                </p:grpSpPr>
                <p:sp>
                  <p:nvSpPr>
                    <p:cNvPr id="892" name="Oval 891"/>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3" name="Oval 892"/>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4" name="Oval 893"/>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27" name="Oval 826"/>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28" name="Straight Arrow Connector 827"/>
                  <p:cNvCxnSpPr>
                    <a:endCxn id="827"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29" name="Oval 828"/>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30" name="Straight Arrow Connector 829"/>
                  <p:cNvCxnSpPr>
                    <a:endCxn id="829"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31" name="Oval 830"/>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32" name="Straight Arrow Connector 831"/>
                  <p:cNvCxnSpPr>
                    <a:endCxn id="831"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33" name="Oval 832"/>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34" name="Straight Arrow Connector 833"/>
                  <p:cNvCxnSpPr>
                    <a:stCxn id="833"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35" name="Oval 834"/>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36" name="Straight Arrow Connector 835"/>
                  <p:cNvCxnSpPr>
                    <a:stCxn id="835"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37" name="Oval 836"/>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38" name="Straight Arrow Connector 837"/>
                  <p:cNvCxnSpPr>
                    <a:stCxn id="837"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39" name="Straight Arrow Connector 838"/>
                  <p:cNvCxnSpPr>
                    <a:stCxn id="827" idx="4"/>
                    <a:endCxn id="846"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40" name="Straight Arrow Connector 839"/>
                  <p:cNvCxnSpPr>
                    <a:stCxn id="846" idx="4"/>
                    <a:endCxn id="833"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41" name="Straight Arrow Connector 840"/>
                  <p:cNvCxnSpPr>
                    <a:stCxn id="846" idx="4"/>
                    <a:endCxn id="835"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42" name="Straight Arrow Connector 841"/>
                  <p:cNvCxnSpPr>
                    <a:stCxn id="846" idx="4"/>
                    <a:endCxn id="837"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43" name="Straight Arrow Connector 842"/>
                  <p:cNvCxnSpPr>
                    <a:stCxn id="829" idx="4"/>
                    <a:endCxn id="846"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44" name="Straight Arrow Connector 843"/>
                  <p:cNvCxnSpPr>
                    <a:stCxn id="831" idx="4"/>
                    <a:endCxn id="846"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845" name="Group 844"/>
                  <p:cNvGrpSpPr/>
                  <p:nvPr/>
                </p:nvGrpSpPr>
                <p:grpSpPr>
                  <a:xfrm>
                    <a:off x="1745216" y="5160757"/>
                    <a:ext cx="123316" cy="8659"/>
                    <a:chOff x="857176" y="633704"/>
                    <a:chExt cx="130224" cy="9144"/>
                  </a:xfrm>
                </p:grpSpPr>
                <p:sp>
                  <p:nvSpPr>
                    <p:cNvPr id="889" name="Oval 88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0" name="Oval 88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1" name="Oval 89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46" name="Oval 845"/>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847" name="Group 846"/>
                  <p:cNvGrpSpPr/>
                  <p:nvPr/>
                </p:nvGrpSpPr>
                <p:grpSpPr>
                  <a:xfrm>
                    <a:off x="1630054" y="4499090"/>
                    <a:ext cx="8659" cy="98927"/>
                    <a:chOff x="479640" y="725564"/>
                    <a:chExt cx="9144" cy="104468"/>
                  </a:xfrm>
                </p:grpSpPr>
                <p:sp>
                  <p:nvSpPr>
                    <p:cNvPr id="886" name="Oval 88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87" name="Oval 88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88" name="Oval 88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48" name="Group 847"/>
                  <p:cNvGrpSpPr/>
                  <p:nvPr/>
                </p:nvGrpSpPr>
                <p:grpSpPr>
                  <a:xfrm>
                    <a:off x="1965993" y="4499090"/>
                    <a:ext cx="8659" cy="98927"/>
                    <a:chOff x="479640" y="725564"/>
                    <a:chExt cx="9144" cy="104468"/>
                  </a:xfrm>
                </p:grpSpPr>
                <p:sp>
                  <p:nvSpPr>
                    <p:cNvPr id="883" name="Oval 88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84" name="Oval 88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85" name="Oval 88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49" name="Group 848"/>
                  <p:cNvGrpSpPr/>
                  <p:nvPr/>
                </p:nvGrpSpPr>
                <p:grpSpPr>
                  <a:xfrm>
                    <a:off x="1745216" y="4796480"/>
                    <a:ext cx="123316" cy="8659"/>
                    <a:chOff x="857176" y="633704"/>
                    <a:chExt cx="130224" cy="9144"/>
                  </a:xfrm>
                </p:grpSpPr>
                <p:sp>
                  <p:nvSpPr>
                    <p:cNvPr id="880" name="Oval 87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81" name="Oval 88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82" name="Oval 88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850" name="Oval 849"/>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51" name="Straight Arrow Connector 850"/>
                  <p:cNvCxnSpPr>
                    <a:endCxn id="850"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52" name="Oval 851"/>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53" name="Straight Arrow Connector 852"/>
                  <p:cNvCxnSpPr>
                    <a:endCxn id="852"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854" name="Oval 853"/>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855" name="Straight Arrow Connector 854"/>
                  <p:cNvCxnSpPr>
                    <a:endCxn id="854"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856" name="Group 855"/>
                  <p:cNvGrpSpPr/>
                  <p:nvPr/>
                </p:nvGrpSpPr>
                <p:grpSpPr>
                  <a:xfrm>
                    <a:off x="1630054" y="5347114"/>
                    <a:ext cx="8659" cy="98927"/>
                    <a:chOff x="479640" y="725564"/>
                    <a:chExt cx="9144" cy="104468"/>
                  </a:xfrm>
                </p:grpSpPr>
                <p:sp>
                  <p:nvSpPr>
                    <p:cNvPr id="877" name="Oval 87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78" name="Oval 87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79" name="Oval 87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57" name="Group 856"/>
                  <p:cNvGrpSpPr/>
                  <p:nvPr/>
                </p:nvGrpSpPr>
                <p:grpSpPr>
                  <a:xfrm>
                    <a:off x="1965993" y="5347114"/>
                    <a:ext cx="8659" cy="98927"/>
                    <a:chOff x="479640" y="725564"/>
                    <a:chExt cx="9144" cy="104468"/>
                  </a:xfrm>
                </p:grpSpPr>
                <p:sp>
                  <p:nvSpPr>
                    <p:cNvPr id="874" name="Oval 87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75" name="Oval 87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76" name="Oval 87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58" name="Group 857"/>
                  <p:cNvGrpSpPr/>
                  <p:nvPr/>
                </p:nvGrpSpPr>
                <p:grpSpPr>
                  <a:xfrm>
                    <a:off x="1745216" y="5642824"/>
                    <a:ext cx="123316" cy="8659"/>
                    <a:chOff x="857176" y="633704"/>
                    <a:chExt cx="130224" cy="9144"/>
                  </a:xfrm>
                </p:grpSpPr>
                <p:sp>
                  <p:nvSpPr>
                    <p:cNvPr id="871" name="Oval 87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72" name="Oval 87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73" name="Oval 87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59" name="Group 858"/>
                  <p:cNvGrpSpPr/>
                  <p:nvPr/>
                </p:nvGrpSpPr>
                <p:grpSpPr>
                  <a:xfrm>
                    <a:off x="1453825" y="3667284"/>
                    <a:ext cx="8659" cy="98927"/>
                    <a:chOff x="479640" y="725564"/>
                    <a:chExt cx="9144" cy="104468"/>
                  </a:xfrm>
                </p:grpSpPr>
                <p:sp>
                  <p:nvSpPr>
                    <p:cNvPr id="868" name="Oval 86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69" name="Oval 86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70" name="Oval 86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60" name="Group 859"/>
                  <p:cNvGrpSpPr/>
                  <p:nvPr/>
                </p:nvGrpSpPr>
                <p:grpSpPr>
                  <a:xfrm>
                    <a:off x="1450738" y="4503298"/>
                    <a:ext cx="8659" cy="98927"/>
                    <a:chOff x="479640" y="725564"/>
                    <a:chExt cx="9144" cy="104468"/>
                  </a:xfrm>
                </p:grpSpPr>
                <p:sp>
                  <p:nvSpPr>
                    <p:cNvPr id="865" name="Oval 86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66" name="Oval 86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67" name="Oval 86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861" name="Group 860"/>
                  <p:cNvGrpSpPr/>
                  <p:nvPr/>
                </p:nvGrpSpPr>
                <p:grpSpPr>
                  <a:xfrm>
                    <a:off x="1450738" y="5351322"/>
                    <a:ext cx="8659" cy="98927"/>
                    <a:chOff x="479640" y="725564"/>
                    <a:chExt cx="9144" cy="104468"/>
                  </a:xfrm>
                </p:grpSpPr>
                <p:sp>
                  <p:nvSpPr>
                    <p:cNvPr id="862" name="Oval 86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63" name="Oval 86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64" name="Oval 86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grpSp>
        <p:grpSp>
          <p:nvGrpSpPr>
            <p:cNvPr id="6" name="Group 5"/>
            <p:cNvGrpSpPr/>
            <p:nvPr/>
          </p:nvGrpSpPr>
          <p:grpSpPr>
            <a:xfrm>
              <a:off x="2514600" y="3462475"/>
              <a:ext cx="1929432" cy="3170516"/>
              <a:chOff x="2514600" y="2819789"/>
              <a:chExt cx="1929432" cy="3170516"/>
            </a:xfrm>
          </p:grpSpPr>
          <p:sp>
            <p:nvSpPr>
              <p:cNvPr id="457" name="Rounded Rectangle 456"/>
              <p:cNvSpPr>
                <a:spLocks noChangeAspect="1"/>
              </p:cNvSpPr>
              <p:nvPr/>
            </p:nvSpPr>
            <p:spPr>
              <a:xfrm>
                <a:off x="2809955" y="5214614"/>
                <a:ext cx="1077307" cy="775691"/>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a:t>?</a:t>
                </a:r>
                <a:endParaRPr lang="en-US" sz="1800" b="1" dirty="0"/>
              </a:p>
            </p:txBody>
          </p:sp>
          <p:grpSp>
            <p:nvGrpSpPr>
              <p:cNvPr id="458" name="Group 457"/>
              <p:cNvGrpSpPr/>
              <p:nvPr/>
            </p:nvGrpSpPr>
            <p:grpSpPr>
              <a:xfrm>
                <a:off x="2514600" y="2819789"/>
                <a:ext cx="1929432" cy="2194167"/>
                <a:chOff x="2387310" y="2819789"/>
                <a:chExt cx="1929432" cy="2194167"/>
              </a:xfrm>
            </p:grpSpPr>
            <p:grpSp>
              <p:nvGrpSpPr>
                <p:cNvPr id="459" name="Group 458"/>
                <p:cNvGrpSpPr/>
                <p:nvPr/>
              </p:nvGrpSpPr>
              <p:grpSpPr>
                <a:xfrm>
                  <a:off x="2387310" y="2819789"/>
                  <a:ext cx="602145" cy="2194167"/>
                  <a:chOff x="1399378" y="3416710"/>
                  <a:chExt cx="625686" cy="2279949"/>
                </a:xfrm>
              </p:grpSpPr>
              <p:sp>
                <p:nvSpPr>
                  <p:cNvPr id="682" name="Oval 681"/>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83" name="Straight Arrow Connector 682"/>
                  <p:cNvCxnSpPr>
                    <a:stCxn id="682"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84" name="Oval 683"/>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85" name="Straight Arrow Connector 684"/>
                  <p:cNvCxnSpPr>
                    <a:stCxn id="684"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86" name="Oval 685"/>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87" name="Straight Arrow Connector 686"/>
                  <p:cNvCxnSpPr>
                    <a:stCxn id="686"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688" name="Group 687"/>
                  <p:cNvGrpSpPr/>
                  <p:nvPr/>
                </p:nvGrpSpPr>
                <p:grpSpPr>
                  <a:xfrm>
                    <a:off x="1746994" y="3472455"/>
                    <a:ext cx="123316" cy="8659"/>
                    <a:chOff x="857176" y="633704"/>
                    <a:chExt cx="130224" cy="9144"/>
                  </a:xfrm>
                </p:grpSpPr>
                <p:sp>
                  <p:nvSpPr>
                    <p:cNvPr id="789" name="Oval 78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0" name="Oval 78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1" name="Oval 79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89" name="Oval 688"/>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90" name="Straight Arrow Connector 689"/>
                  <p:cNvCxnSpPr>
                    <a:endCxn id="689"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91" name="Oval 690"/>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92" name="Straight Arrow Connector 691"/>
                  <p:cNvCxnSpPr>
                    <a:endCxn id="691"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93" name="Oval 692"/>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94" name="Straight Arrow Connector 693"/>
                  <p:cNvCxnSpPr>
                    <a:endCxn id="693"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95" name="Oval 694"/>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96" name="Straight Arrow Connector 695"/>
                  <p:cNvCxnSpPr>
                    <a:stCxn id="695"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97" name="Oval 696"/>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98" name="Straight Arrow Connector 697"/>
                  <p:cNvCxnSpPr>
                    <a:stCxn id="697"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99" name="Oval 698"/>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00" name="Straight Arrow Connector 699"/>
                  <p:cNvCxnSpPr>
                    <a:stCxn id="699"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01" name="Straight Arrow Connector 700"/>
                  <p:cNvCxnSpPr>
                    <a:stCxn id="689" idx="4"/>
                    <a:endCxn id="708"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02" name="Straight Arrow Connector 701"/>
                  <p:cNvCxnSpPr>
                    <a:stCxn id="708" idx="4"/>
                    <a:endCxn id="695"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03" name="Straight Arrow Connector 702"/>
                  <p:cNvCxnSpPr>
                    <a:stCxn id="708" idx="4"/>
                    <a:endCxn id="697"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04" name="Straight Arrow Connector 703"/>
                  <p:cNvCxnSpPr>
                    <a:stCxn id="708" idx="4"/>
                    <a:endCxn id="699"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05" name="Straight Arrow Connector 704"/>
                  <p:cNvCxnSpPr>
                    <a:stCxn id="691" idx="4"/>
                    <a:endCxn id="708"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06" name="Straight Arrow Connector 705"/>
                  <p:cNvCxnSpPr>
                    <a:stCxn id="693" idx="4"/>
                    <a:endCxn id="708"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707" name="Group 706"/>
                  <p:cNvGrpSpPr/>
                  <p:nvPr/>
                </p:nvGrpSpPr>
                <p:grpSpPr>
                  <a:xfrm>
                    <a:off x="1748304" y="4316706"/>
                    <a:ext cx="123316" cy="8659"/>
                    <a:chOff x="857176" y="633704"/>
                    <a:chExt cx="130224" cy="9144"/>
                  </a:xfrm>
                </p:grpSpPr>
                <p:sp>
                  <p:nvSpPr>
                    <p:cNvPr id="786" name="Oval 78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87" name="Oval 78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88" name="Oval 78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708" name="Oval 707"/>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709" name="Group 708"/>
                  <p:cNvGrpSpPr/>
                  <p:nvPr/>
                </p:nvGrpSpPr>
                <p:grpSpPr>
                  <a:xfrm>
                    <a:off x="1633141" y="3663076"/>
                    <a:ext cx="8659" cy="98927"/>
                    <a:chOff x="479640" y="725564"/>
                    <a:chExt cx="9144" cy="104468"/>
                  </a:xfrm>
                </p:grpSpPr>
                <p:sp>
                  <p:nvSpPr>
                    <p:cNvPr id="783" name="Oval 78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84" name="Oval 78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85" name="Oval 78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10" name="Group 709"/>
                  <p:cNvGrpSpPr/>
                  <p:nvPr/>
                </p:nvGrpSpPr>
                <p:grpSpPr>
                  <a:xfrm>
                    <a:off x="1969080" y="3663076"/>
                    <a:ext cx="8659" cy="98927"/>
                    <a:chOff x="479640" y="725564"/>
                    <a:chExt cx="9144" cy="104468"/>
                  </a:xfrm>
                </p:grpSpPr>
                <p:sp>
                  <p:nvSpPr>
                    <p:cNvPr id="780" name="Oval 77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81" name="Oval 78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82" name="Oval 78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11" name="Group 710"/>
                  <p:cNvGrpSpPr/>
                  <p:nvPr/>
                </p:nvGrpSpPr>
                <p:grpSpPr>
                  <a:xfrm>
                    <a:off x="1748304" y="3958108"/>
                    <a:ext cx="123316" cy="8659"/>
                    <a:chOff x="857176" y="633704"/>
                    <a:chExt cx="130224" cy="9144"/>
                  </a:xfrm>
                </p:grpSpPr>
                <p:sp>
                  <p:nvSpPr>
                    <p:cNvPr id="777" name="Oval 77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78" name="Oval 77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79" name="Oval 77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712" name="Oval 711"/>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13" name="Straight Arrow Connector 712"/>
                  <p:cNvCxnSpPr>
                    <a:endCxn id="712"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14" name="Oval 713"/>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15" name="Straight Arrow Connector 714"/>
                  <p:cNvCxnSpPr>
                    <a:endCxn id="714"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16" name="Oval 715"/>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17" name="Straight Arrow Connector 716"/>
                  <p:cNvCxnSpPr>
                    <a:endCxn id="716"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18" name="Oval 717"/>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19" name="Straight Arrow Connector 718"/>
                  <p:cNvCxnSpPr>
                    <a:stCxn id="718"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20" name="Oval 719"/>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21" name="Straight Arrow Connector 720"/>
                  <p:cNvCxnSpPr>
                    <a:stCxn id="720"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22" name="Oval 721"/>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23" name="Straight Arrow Connector 722"/>
                  <p:cNvCxnSpPr>
                    <a:stCxn id="722"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24" name="Straight Arrow Connector 723"/>
                  <p:cNvCxnSpPr>
                    <a:stCxn id="712" idx="4"/>
                    <a:endCxn id="731"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25" name="Straight Arrow Connector 724"/>
                  <p:cNvCxnSpPr>
                    <a:stCxn id="731" idx="4"/>
                    <a:endCxn id="718"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26" name="Straight Arrow Connector 725"/>
                  <p:cNvCxnSpPr>
                    <a:stCxn id="731" idx="4"/>
                    <a:endCxn id="720"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27" name="Straight Arrow Connector 726"/>
                  <p:cNvCxnSpPr>
                    <a:stCxn id="731" idx="4"/>
                    <a:endCxn id="722"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28" name="Straight Arrow Connector 727"/>
                  <p:cNvCxnSpPr>
                    <a:stCxn id="714" idx="4"/>
                    <a:endCxn id="731"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29" name="Straight Arrow Connector 728"/>
                  <p:cNvCxnSpPr>
                    <a:stCxn id="716" idx="4"/>
                    <a:endCxn id="731"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730" name="Group 729"/>
                  <p:cNvGrpSpPr/>
                  <p:nvPr/>
                </p:nvGrpSpPr>
                <p:grpSpPr>
                  <a:xfrm>
                    <a:off x="1745216" y="5160757"/>
                    <a:ext cx="123316" cy="8659"/>
                    <a:chOff x="857176" y="633704"/>
                    <a:chExt cx="130224" cy="9144"/>
                  </a:xfrm>
                </p:grpSpPr>
                <p:sp>
                  <p:nvSpPr>
                    <p:cNvPr id="774" name="Oval 77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75" name="Oval 77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76" name="Oval 77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731" name="Oval 730"/>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732" name="Group 731"/>
                  <p:cNvGrpSpPr/>
                  <p:nvPr/>
                </p:nvGrpSpPr>
                <p:grpSpPr>
                  <a:xfrm>
                    <a:off x="1630054" y="4499090"/>
                    <a:ext cx="8659" cy="98927"/>
                    <a:chOff x="479640" y="725564"/>
                    <a:chExt cx="9144" cy="104468"/>
                  </a:xfrm>
                </p:grpSpPr>
                <p:sp>
                  <p:nvSpPr>
                    <p:cNvPr id="771" name="Oval 77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72" name="Oval 77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73" name="Oval 77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33" name="Group 732"/>
                  <p:cNvGrpSpPr/>
                  <p:nvPr/>
                </p:nvGrpSpPr>
                <p:grpSpPr>
                  <a:xfrm>
                    <a:off x="1965993" y="4499090"/>
                    <a:ext cx="8659" cy="98927"/>
                    <a:chOff x="479640" y="725564"/>
                    <a:chExt cx="9144" cy="104468"/>
                  </a:xfrm>
                </p:grpSpPr>
                <p:sp>
                  <p:nvSpPr>
                    <p:cNvPr id="768" name="Oval 76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69" name="Oval 76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70" name="Oval 76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34" name="Group 733"/>
                  <p:cNvGrpSpPr/>
                  <p:nvPr/>
                </p:nvGrpSpPr>
                <p:grpSpPr>
                  <a:xfrm>
                    <a:off x="1745216" y="4796480"/>
                    <a:ext cx="123316" cy="8659"/>
                    <a:chOff x="857176" y="633704"/>
                    <a:chExt cx="130224" cy="9144"/>
                  </a:xfrm>
                </p:grpSpPr>
                <p:sp>
                  <p:nvSpPr>
                    <p:cNvPr id="765" name="Oval 76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66" name="Oval 76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67" name="Oval 76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735" name="Oval 734"/>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36" name="Straight Arrow Connector 735"/>
                  <p:cNvCxnSpPr>
                    <a:endCxn id="735"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37" name="Oval 736"/>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38" name="Straight Arrow Connector 737"/>
                  <p:cNvCxnSpPr>
                    <a:endCxn id="737"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39" name="Oval 738"/>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40" name="Straight Arrow Connector 739"/>
                  <p:cNvCxnSpPr>
                    <a:endCxn id="739"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741" name="Group 740"/>
                  <p:cNvGrpSpPr/>
                  <p:nvPr/>
                </p:nvGrpSpPr>
                <p:grpSpPr>
                  <a:xfrm>
                    <a:off x="1630054" y="5347114"/>
                    <a:ext cx="8659" cy="98927"/>
                    <a:chOff x="479640" y="725564"/>
                    <a:chExt cx="9144" cy="104468"/>
                  </a:xfrm>
                </p:grpSpPr>
                <p:sp>
                  <p:nvSpPr>
                    <p:cNvPr id="762" name="Oval 76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63" name="Oval 76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64" name="Oval 76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42" name="Group 741"/>
                  <p:cNvGrpSpPr/>
                  <p:nvPr/>
                </p:nvGrpSpPr>
                <p:grpSpPr>
                  <a:xfrm>
                    <a:off x="1965993" y="5347114"/>
                    <a:ext cx="8659" cy="98927"/>
                    <a:chOff x="479640" y="725564"/>
                    <a:chExt cx="9144" cy="104468"/>
                  </a:xfrm>
                </p:grpSpPr>
                <p:sp>
                  <p:nvSpPr>
                    <p:cNvPr id="759" name="Oval 75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60" name="Oval 75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61" name="Oval 76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43" name="Group 742"/>
                  <p:cNvGrpSpPr/>
                  <p:nvPr/>
                </p:nvGrpSpPr>
                <p:grpSpPr>
                  <a:xfrm>
                    <a:off x="1745216" y="5642824"/>
                    <a:ext cx="123316" cy="8659"/>
                    <a:chOff x="857176" y="633704"/>
                    <a:chExt cx="130224" cy="9144"/>
                  </a:xfrm>
                </p:grpSpPr>
                <p:sp>
                  <p:nvSpPr>
                    <p:cNvPr id="756" name="Oval 75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57" name="Oval 75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58" name="Oval 75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44" name="Group 743"/>
                  <p:cNvGrpSpPr/>
                  <p:nvPr/>
                </p:nvGrpSpPr>
                <p:grpSpPr>
                  <a:xfrm>
                    <a:off x="1453825" y="3667284"/>
                    <a:ext cx="8659" cy="98927"/>
                    <a:chOff x="479640" y="725564"/>
                    <a:chExt cx="9144" cy="104468"/>
                  </a:xfrm>
                </p:grpSpPr>
                <p:sp>
                  <p:nvSpPr>
                    <p:cNvPr id="753" name="Oval 75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54" name="Oval 75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55" name="Oval 75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45" name="Group 744"/>
                  <p:cNvGrpSpPr/>
                  <p:nvPr/>
                </p:nvGrpSpPr>
                <p:grpSpPr>
                  <a:xfrm>
                    <a:off x="1450738" y="4503298"/>
                    <a:ext cx="8659" cy="98927"/>
                    <a:chOff x="479640" y="725564"/>
                    <a:chExt cx="9144" cy="104468"/>
                  </a:xfrm>
                </p:grpSpPr>
                <p:sp>
                  <p:nvSpPr>
                    <p:cNvPr id="750" name="Oval 74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51" name="Oval 75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52" name="Oval 75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46" name="Group 745"/>
                  <p:cNvGrpSpPr/>
                  <p:nvPr/>
                </p:nvGrpSpPr>
                <p:grpSpPr>
                  <a:xfrm>
                    <a:off x="1450738" y="5351322"/>
                    <a:ext cx="8659" cy="98927"/>
                    <a:chOff x="479640" y="725564"/>
                    <a:chExt cx="9144" cy="104468"/>
                  </a:xfrm>
                </p:grpSpPr>
                <p:sp>
                  <p:nvSpPr>
                    <p:cNvPr id="747" name="Oval 74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48" name="Oval 74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49" name="Oval 74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460" name="Group 459"/>
                <p:cNvGrpSpPr/>
                <p:nvPr/>
              </p:nvGrpSpPr>
              <p:grpSpPr>
                <a:xfrm>
                  <a:off x="3050955" y="2819789"/>
                  <a:ext cx="602145" cy="2194167"/>
                  <a:chOff x="1399378" y="3416710"/>
                  <a:chExt cx="625686" cy="2279949"/>
                </a:xfrm>
              </p:grpSpPr>
              <p:sp>
                <p:nvSpPr>
                  <p:cNvPr id="572" name="Oval 571"/>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73" name="Straight Arrow Connector 572"/>
                  <p:cNvCxnSpPr>
                    <a:stCxn id="572"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74" name="Oval 573"/>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75" name="Straight Arrow Connector 574"/>
                  <p:cNvCxnSpPr>
                    <a:stCxn id="574"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76" name="Oval 575"/>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77" name="Straight Arrow Connector 576"/>
                  <p:cNvCxnSpPr>
                    <a:stCxn id="576"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578" name="Group 577"/>
                  <p:cNvGrpSpPr/>
                  <p:nvPr/>
                </p:nvGrpSpPr>
                <p:grpSpPr>
                  <a:xfrm>
                    <a:off x="1746994" y="3472455"/>
                    <a:ext cx="123316" cy="8659"/>
                    <a:chOff x="857176" y="633704"/>
                    <a:chExt cx="130224" cy="9144"/>
                  </a:xfrm>
                </p:grpSpPr>
                <p:sp>
                  <p:nvSpPr>
                    <p:cNvPr id="679" name="Oval 67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80" name="Oval 67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81" name="Oval 68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579" name="Oval 578"/>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80" name="Straight Arrow Connector 579"/>
                  <p:cNvCxnSpPr>
                    <a:endCxn id="579"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81" name="Oval 580"/>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82" name="Straight Arrow Connector 581"/>
                  <p:cNvCxnSpPr>
                    <a:endCxn id="581"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83" name="Oval 582"/>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84" name="Straight Arrow Connector 583"/>
                  <p:cNvCxnSpPr>
                    <a:endCxn id="583"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85" name="Oval 584"/>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86" name="Straight Arrow Connector 585"/>
                  <p:cNvCxnSpPr>
                    <a:stCxn id="585"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87" name="Oval 586"/>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88" name="Straight Arrow Connector 587"/>
                  <p:cNvCxnSpPr>
                    <a:stCxn id="587"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89" name="Oval 588"/>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90" name="Straight Arrow Connector 589"/>
                  <p:cNvCxnSpPr>
                    <a:stCxn id="589"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91" name="Straight Arrow Connector 590"/>
                  <p:cNvCxnSpPr>
                    <a:stCxn id="579" idx="4"/>
                    <a:endCxn id="598"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92" name="Straight Arrow Connector 591"/>
                  <p:cNvCxnSpPr>
                    <a:stCxn id="598" idx="4"/>
                    <a:endCxn id="585"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93" name="Straight Arrow Connector 592"/>
                  <p:cNvCxnSpPr>
                    <a:stCxn id="598" idx="4"/>
                    <a:endCxn id="587"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94" name="Straight Arrow Connector 593"/>
                  <p:cNvCxnSpPr>
                    <a:stCxn id="598" idx="4"/>
                    <a:endCxn id="589"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95" name="Straight Arrow Connector 594"/>
                  <p:cNvCxnSpPr>
                    <a:stCxn id="581" idx="4"/>
                    <a:endCxn id="598"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96" name="Straight Arrow Connector 595"/>
                  <p:cNvCxnSpPr>
                    <a:stCxn id="583" idx="4"/>
                    <a:endCxn id="598"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597" name="Group 596"/>
                  <p:cNvGrpSpPr/>
                  <p:nvPr/>
                </p:nvGrpSpPr>
                <p:grpSpPr>
                  <a:xfrm>
                    <a:off x="1748304" y="4316706"/>
                    <a:ext cx="123316" cy="8659"/>
                    <a:chOff x="857176" y="633704"/>
                    <a:chExt cx="130224" cy="9144"/>
                  </a:xfrm>
                </p:grpSpPr>
                <p:sp>
                  <p:nvSpPr>
                    <p:cNvPr id="676" name="Oval 67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7" name="Oval 67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8" name="Oval 67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598" name="Oval 597"/>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599" name="Group 598"/>
                  <p:cNvGrpSpPr/>
                  <p:nvPr/>
                </p:nvGrpSpPr>
                <p:grpSpPr>
                  <a:xfrm>
                    <a:off x="1633141" y="3663076"/>
                    <a:ext cx="8659" cy="98927"/>
                    <a:chOff x="479640" y="725564"/>
                    <a:chExt cx="9144" cy="104468"/>
                  </a:xfrm>
                </p:grpSpPr>
                <p:sp>
                  <p:nvSpPr>
                    <p:cNvPr id="673" name="Oval 67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4" name="Oval 67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5" name="Oval 67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00" name="Group 599"/>
                  <p:cNvGrpSpPr/>
                  <p:nvPr/>
                </p:nvGrpSpPr>
                <p:grpSpPr>
                  <a:xfrm>
                    <a:off x="1969080" y="3663076"/>
                    <a:ext cx="8659" cy="98927"/>
                    <a:chOff x="479640" y="725564"/>
                    <a:chExt cx="9144" cy="104468"/>
                  </a:xfrm>
                </p:grpSpPr>
                <p:sp>
                  <p:nvSpPr>
                    <p:cNvPr id="670" name="Oval 66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1" name="Oval 67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72" name="Oval 67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01" name="Group 600"/>
                  <p:cNvGrpSpPr/>
                  <p:nvPr/>
                </p:nvGrpSpPr>
                <p:grpSpPr>
                  <a:xfrm>
                    <a:off x="1748304" y="3958108"/>
                    <a:ext cx="123316" cy="8659"/>
                    <a:chOff x="857176" y="633704"/>
                    <a:chExt cx="130224" cy="9144"/>
                  </a:xfrm>
                </p:grpSpPr>
                <p:sp>
                  <p:nvSpPr>
                    <p:cNvPr id="667" name="Oval 66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68" name="Oval 66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69" name="Oval 66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02" name="Oval 601"/>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03" name="Straight Arrow Connector 602"/>
                  <p:cNvCxnSpPr>
                    <a:endCxn id="602"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04" name="Oval 603"/>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05" name="Straight Arrow Connector 604"/>
                  <p:cNvCxnSpPr>
                    <a:endCxn id="604"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06" name="Oval 605"/>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07" name="Straight Arrow Connector 606"/>
                  <p:cNvCxnSpPr>
                    <a:endCxn id="606"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08" name="Oval 607"/>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09" name="Straight Arrow Connector 608"/>
                  <p:cNvCxnSpPr>
                    <a:stCxn id="608"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10" name="Oval 609"/>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11" name="Straight Arrow Connector 610"/>
                  <p:cNvCxnSpPr>
                    <a:stCxn id="610"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12" name="Oval 611"/>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13" name="Straight Arrow Connector 612"/>
                  <p:cNvCxnSpPr>
                    <a:stCxn id="612"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14" name="Straight Arrow Connector 613"/>
                  <p:cNvCxnSpPr>
                    <a:stCxn id="602" idx="4"/>
                    <a:endCxn id="621"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15" name="Straight Arrow Connector 614"/>
                  <p:cNvCxnSpPr>
                    <a:stCxn id="621" idx="4"/>
                    <a:endCxn id="608"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16" name="Straight Arrow Connector 615"/>
                  <p:cNvCxnSpPr>
                    <a:stCxn id="621" idx="4"/>
                    <a:endCxn id="610"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17" name="Straight Arrow Connector 616"/>
                  <p:cNvCxnSpPr>
                    <a:stCxn id="621" idx="4"/>
                    <a:endCxn id="612"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18" name="Straight Arrow Connector 617"/>
                  <p:cNvCxnSpPr>
                    <a:stCxn id="604" idx="4"/>
                    <a:endCxn id="621"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19" name="Straight Arrow Connector 618"/>
                  <p:cNvCxnSpPr>
                    <a:stCxn id="606" idx="4"/>
                    <a:endCxn id="621"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620" name="Group 619"/>
                  <p:cNvGrpSpPr/>
                  <p:nvPr/>
                </p:nvGrpSpPr>
                <p:grpSpPr>
                  <a:xfrm>
                    <a:off x="1745216" y="5160757"/>
                    <a:ext cx="123316" cy="8659"/>
                    <a:chOff x="857176" y="633704"/>
                    <a:chExt cx="130224" cy="9144"/>
                  </a:xfrm>
                </p:grpSpPr>
                <p:sp>
                  <p:nvSpPr>
                    <p:cNvPr id="664" name="Oval 66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65" name="Oval 66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66" name="Oval 66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21" name="Oval 620"/>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622" name="Group 621"/>
                  <p:cNvGrpSpPr/>
                  <p:nvPr/>
                </p:nvGrpSpPr>
                <p:grpSpPr>
                  <a:xfrm>
                    <a:off x="1630054" y="4499090"/>
                    <a:ext cx="8659" cy="98927"/>
                    <a:chOff x="479640" y="725564"/>
                    <a:chExt cx="9144" cy="104468"/>
                  </a:xfrm>
                </p:grpSpPr>
                <p:sp>
                  <p:nvSpPr>
                    <p:cNvPr id="661" name="Oval 66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62" name="Oval 66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63" name="Oval 66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23" name="Group 622"/>
                  <p:cNvGrpSpPr/>
                  <p:nvPr/>
                </p:nvGrpSpPr>
                <p:grpSpPr>
                  <a:xfrm>
                    <a:off x="1965993" y="4499090"/>
                    <a:ext cx="8659" cy="98927"/>
                    <a:chOff x="479640" y="725564"/>
                    <a:chExt cx="9144" cy="104468"/>
                  </a:xfrm>
                </p:grpSpPr>
                <p:sp>
                  <p:nvSpPr>
                    <p:cNvPr id="658" name="Oval 65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59" name="Oval 65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60" name="Oval 65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24" name="Group 623"/>
                  <p:cNvGrpSpPr/>
                  <p:nvPr/>
                </p:nvGrpSpPr>
                <p:grpSpPr>
                  <a:xfrm>
                    <a:off x="1745216" y="4796480"/>
                    <a:ext cx="123316" cy="8659"/>
                    <a:chOff x="857176" y="633704"/>
                    <a:chExt cx="130224" cy="9144"/>
                  </a:xfrm>
                </p:grpSpPr>
                <p:sp>
                  <p:nvSpPr>
                    <p:cNvPr id="655" name="Oval 65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56" name="Oval 65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57" name="Oval 65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25" name="Oval 624"/>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26" name="Straight Arrow Connector 625"/>
                  <p:cNvCxnSpPr>
                    <a:endCxn id="625"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27" name="Oval 626"/>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28" name="Straight Arrow Connector 627"/>
                  <p:cNvCxnSpPr>
                    <a:endCxn id="627"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29" name="Oval 628"/>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30" name="Straight Arrow Connector 629"/>
                  <p:cNvCxnSpPr>
                    <a:endCxn id="629"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631" name="Group 630"/>
                  <p:cNvGrpSpPr/>
                  <p:nvPr/>
                </p:nvGrpSpPr>
                <p:grpSpPr>
                  <a:xfrm>
                    <a:off x="1630054" y="5347114"/>
                    <a:ext cx="8659" cy="98927"/>
                    <a:chOff x="479640" y="725564"/>
                    <a:chExt cx="9144" cy="104468"/>
                  </a:xfrm>
                </p:grpSpPr>
                <p:sp>
                  <p:nvSpPr>
                    <p:cNvPr id="652" name="Oval 65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53" name="Oval 65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54" name="Oval 65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32" name="Group 631"/>
                  <p:cNvGrpSpPr/>
                  <p:nvPr/>
                </p:nvGrpSpPr>
                <p:grpSpPr>
                  <a:xfrm>
                    <a:off x="1965993" y="5347114"/>
                    <a:ext cx="8659" cy="98927"/>
                    <a:chOff x="479640" y="725564"/>
                    <a:chExt cx="9144" cy="104468"/>
                  </a:xfrm>
                </p:grpSpPr>
                <p:sp>
                  <p:nvSpPr>
                    <p:cNvPr id="649" name="Oval 64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50" name="Oval 64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51" name="Oval 65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33" name="Group 632"/>
                  <p:cNvGrpSpPr/>
                  <p:nvPr/>
                </p:nvGrpSpPr>
                <p:grpSpPr>
                  <a:xfrm>
                    <a:off x="1745216" y="5642824"/>
                    <a:ext cx="123316" cy="8659"/>
                    <a:chOff x="857176" y="633704"/>
                    <a:chExt cx="130224" cy="9144"/>
                  </a:xfrm>
                </p:grpSpPr>
                <p:sp>
                  <p:nvSpPr>
                    <p:cNvPr id="646" name="Oval 64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47" name="Oval 64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48" name="Oval 64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34" name="Group 633"/>
                  <p:cNvGrpSpPr/>
                  <p:nvPr/>
                </p:nvGrpSpPr>
                <p:grpSpPr>
                  <a:xfrm>
                    <a:off x="1453825" y="3667284"/>
                    <a:ext cx="8659" cy="98927"/>
                    <a:chOff x="479640" y="725564"/>
                    <a:chExt cx="9144" cy="104468"/>
                  </a:xfrm>
                </p:grpSpPr>
                <p:sp>
                  <p:nvSpPr>
                    <p:cNvPr id="643" name="Oval 64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44" name="Oval 64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45" name="Oval 64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35" name="Group 634"/>
                  <p:cNvGrpSpPr/>
                  <p:nvPr/>
                </p:nvGrpSpPr>
                <p:grpSpPr>
                  <a:xfrm>
                    <a:off x="1450738" y="4503298"/>
                    <a:ext cx="8659" cy="98927"/>
                    <a:chOff x="479640" y="725564"/>
                    <a:chExt cx="9144" cy="104468"/>
                  </a:xfrm>
                </p:grpSpPr>
                <p:sp>
                  <p:nvSpPr>
                    <p:cNvPr id="640" name="Oval 63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41" name="Oval 64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42" name="Oval 64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36" name="Group 635"/>
                  <p:cNvGrpSpPr/>
                  <p:nvPr/>
                </p:nvGrpSpPr>
                <p:grpSpPr>
                  <a:xfrm>
                    <a:off x="1450738" y="5351322"/>
                    <a:ext cx="8659" cy="98927"/>
                    <a:chOff x="479640" y="725564"/>
                    <a:chExt cx="9144" cy="104468"/>
                  </a:xfrm>
                </p:grpSpPr>
                <p:sp>
                  <p:nvSpPr>
                    <p:cNvPr id="637" name="Oval 63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38" name="Oval 63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639" name="Oval 63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461" name="Group 460"/>
                <p:cNvGrpSpPr/>
                <p:nvPr/>
              </p:nvGrpSpPr>
              <p:grpSpPr>
                <a:xfrm>
                  <a:off x="3714597" y="2819789"/>
                  <a:ext cx="602145" cy="2194167"/>
                  <a:chOff x="1399378" y="3416710"/>
                  <a:chExt cx="625686" cy="2279949"/>
                </a:xfrm>
              </p:grpSpPr>
              <p:sp>
                <p:nvSpPr>
                  <p:cNvPr id="462" name="Oval 461"/>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63" name="Straight Arrow Connector 462"/>
                  <p:cNvCxnSpPr>
                    <a:stCxn id="462"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64" name="Oval 463"/>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65" name="Straight Arrow Connector 464"/>
                  <p:cNvCxnSpPr>
                    <a:stCxn id="464"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66" name="Oval 465"/>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67" name="Straight Arrow Connector 466"/>
                  <p:cNvCxnSpPr>
                    <a:stCxn id="466"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468" name="Group 467"/>
                  <p:cNvGrpSpPr/>
                  <p:nvPr/>
                </p:nvGrpSpPr>
                <p:grpSpPr>
                  <a:xfrm>
                    <a:off x="1746994" y="3472455"/>
                    <a:ext cx="123316" cy="8659"/>
                    <a:chOff x="857176" y="633704"/>
                    <a:chExt cx="130224" cy="9144"/>
                  </a:xfrm>
                </p:grpSpPr>
                <p:sp>
                  <p:nvSpPr>
                    <p:cNvPr id="569" name="Oval 56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70" name="Oval 56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71" name="Oval 57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469" name="Oval 468"/>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70" name="Straight Arrow Connector 469"/>
                  <p:cNvCxnSpPr>
                    <a:endCxn id="469"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71" name="Oval 470"/>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72" name="Straight Arrow Connector 471"/>
                  <p:cNvCxnSpPr>
                    <a:endCxn id="471"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73" name="Oval 472"/>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74" name="Straight Arrow Connector 473"/>
                  <p:cNvCxnSpPr>
                    <a:endCxn id="473"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75" name="Oval 474"/>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76" name="Straight Arrow Connector 475"/>
                  <p:cNvCxnSpPr>
                    <a:stCxn id="475"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77" name="Oval 476"/>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78" name="Straight Arrow Connector 477"/>
                  <p:cNvCxnSpPr>
                    <a:stCxn id="477"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79" name="Oval 478"/>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80" name="Straight Arrow Connector 479"/>
                  <p:cNvCxnSpPr>
                    <a:stCxn id="479"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81" name="Straight Arrow Connector 480"/>
                  <p:cNvCxnSpPr>
                    <a:stCxn id="469" idx="4"/>
                    <a:endCxn id="488"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82" name="Straight Arrow Connector 481"/>
                  <p:cNvCxnSpPr>
                    <a:stCxn id="488" idx="4"/>
                    <a:endCxn id="475"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83" name="Straight Arrow Connector 482"/>
                  <p:cNvCxnSpPr>
                    <a:stCxn id="488" idx="4"/>
                    <a:endCxn id="477"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84" name="Straight Arrow Connector 483"/>
                  <p:cNvCxnSpPr>
                    <a:stCxn id="488" idx="4"/>
                    <a:endCxn id="479"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85" name="Straight Arrow Connector 484"/>
                  <p:cNvCxnSpPr>
                    <a:stCxn id="471" idx="4"/>
                    <a:endCxn id="488"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86" name="Straight Arrow Connector 485"/>
                  <p:cNvCxnSpPr>
                    <a:stCxn id="473" idx="4"/>
                    <a:endCxn id="488"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487" name="Group 486"/>
                  <p:cNvGrpSpPr/>
                  <p:nvPr/>
                </p:nvGrpSpPr>
                <p:grpSpPr>
                  <a:xfrm>
                    <a:off x="1748304" y="4316706"/>
                    <a:ext cx="123316" cy="8659"/>
                    <a:chOff x="857176" y="633704"/>
                    <a:chExt cx="130224" cy="9144"/>
                  </a:xfrm>
                </p:grpSpPr>
                <p:sp>
                  <p:nvSpPr>
                    <p:cNvPr id="566" name="Oval 56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7" name="Oval 56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8" name="Oval 56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488" name="Oval 487"/>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489" name="Group 488"/>
                  <p:cNvGrpSpPr/>
                  <p:nvPr/>
                </p:nvGrpSpPr>
                <p:grpSpPr>
                  <a:xfrm>
                    <a:off x="1633141" y="3663076"/>
                    <a:ext cx="8659" cy="98927"/>
                    <a:chOff x="479640" y="725564"/>
                    <a:chExt cx="9144" cy="104468"/>
                  </a:xfrm>
                </p:grpSpPr>
                <p:sp>
                  <p:nvSpPr>
                    <p:cNvPr id="563" name="Oval 56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4" name="Oval 56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5" name="Oval 56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90" name="Group 489"/>
                  <p:cNvGrpSpPr/>
                  <p:nvPr/>
                </p:nvGrpSpPr>
                <p:grpSpPr>
                  <a:xfrm>
                    <a:off x="1969080" y="3663076"/>
                    <a:ext cx="8659" cy="98927"/>
                    <a:chOff x="479640" y="725564"/>
                    <a:chExt cx="9144" cy="104468"/>
                  </a:xfrm>
                </p:grpSpPr>
                <p:sp>
                  <p:nvSpPr>
                    <p:cNvPr id="560" name="Oval 55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1" name="Oval 56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62" name="Oval 56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91" name="Group 490"/>
                  <p:cNvGrpSpPr/>
                  <p:nvPr/>
                </p:nvGrpSpPr>
                <p:grpSpPr>
                  <a:xfrm>
                    <a:off x="1748304" y="3958108"/>
                    <a:ext cx="123316" cy="8659"/>
                    <a:chOff x="857176" y="633704"/>
                    <a:chExt cx="130224" cy="9144"/>
                  </a:xfrm>
                </p:grpSpPr>
                <p:sp>
                  <p:nvSpPr>
                    <p:cNvPr id="557" name="Oval 55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58" name="Oval 55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59" name="Oval 55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492" name="Oval 491"/>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93" name="Straight Arrow Connector 492"/>
                  <p:cNvCxnSpPr>
                    <a:endCxn id="492"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94" name="Oval 493"/>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95" name="Straight Arrow Connector 494"/>
                  <p:cNvCxnSpPr>
                    <a:endCxn id="494"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96" name="Oval 495"/>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97" name="Straight Arrow Connector 496"/>
                  <p:cNvCxnSpPr>
                    <a:endCxn id="496"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98" name="Oval 497"/>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99" name="Straight Arrow Connector 498"/>
                  <p:cNvCxnSpPr>
                    <a:stCxn id="498"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00" name="Oval 499"/>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01" name="Straight Arrow Connector 500"/>
                  <p:cNvCxnSpPr>
                    <a:stCxn id="500"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02" name="Oval 501"/>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03" name="Straight Arrow Connector 502"/>
                  <p:cNvCxnSpPr>
                    <a:stCxn id="502"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04" name="Straight Arrow Connector 503"/>
                  <p:cNvCxnSpPr>
                    <a:stCxn id="492" idx="4"/>
                    <a:endCxn id="511"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05" name="Straight Arrow Connector 504"/>
                  <p:cNvCxnSpPr>
                    <a:stCxn id="511" idx="4"/>
                    <a:endCxn id="498"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06" name="Straight Arrow Connector 505"/>
                  <p:cNvCxnSpPr>
                    <a:stCxn id="511" idx="4"/>
                    <a:endCxn id="500"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07" name="Straight Arrow Connector 506"/>
                  <p:cNvCxnSpPr>
                    <a:stCxn id="511" idx="4"/>
                    <a:endCxn id="502"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08" name="Straight Arrow Connector 507"/>
                  <p:cNvCxnSpPr>
                    <a:stCxn id="494" idx="4"/>
                    <a:endCxn id="511"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09" name="Straight Arrow Connector 508"/>
                  <p:cNvCxnSpPr>
                    <a:stCxn id="496" idx="4"/>
                    <a:endCxn id="511"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510" name="Group 509"/>
                  <p:cNvGrpSpPr/>
                  <p:nvPr/>
                </p:nvGrpSpPr>
                <p:grpSpPr>
                  <a:xfrm>
                    <a:off x="1745216" y="5160757"/>
                    <a:ext cx="123316" cy="8659"/>
                    <a:chOff x="857176" y="633704"/>
                    <a:chExt cx="130224" cy="9144"/>
                  </a:xfrm>
                </p:grpSpPr>
                <p:sp>
                  <p:nvSpPr>
                    <p:cNvPr id="554" name="Oval 55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55" name="Oval 55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56" name="Oval 55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511" name="Oval 510"/>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512" name="Group 511"/>
                  <p:cNvGrpSpPr/>
                  <p:nvPr/>
                </p:nvGrpSpPr>
                <p:grpSpPr>
                  <a:xfrm>
                    <a:off x="1630054" y="4499090"/>
                    <a:ext cx="8659" cy="98927"/>
                    <a:chOff x="479640" y="725564"/>
                    <a:chExt cx="9144" cy="104468"/>
                  </a:xfrm>
                </p:grpSpPr>
                <p:sp>
                  <p:nvSpPr>
                    <p:cNvPr id="551" name="Oval 55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52" name="Oval 55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53" name="Oval 55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13" name="Group 512"/>
                  <p:cNvGrpSpPr/>
                  <p:nvPr/>
                </p:nvGrpSpPr>
                <p:grpSpPr>
                  <a:xfrm>
                    <a:off x="1965993" y="4499090"/>
                    <a:ext cx="8659" cy="98927"/>
                    <a:chOff x="479640" y="725564"/>
                    <a:chExt cx="9144" cy="104468"/>
                  </a:xfrm>
                </p:grpSpPr>
                <p:sp>
                  <p:nvSpPr>
                    <p:cNvPr id="548" name="Oval 54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49" name="Oval 54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50" name="Oval 54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14" name="Group 513"/>
                  <p:cNvGrpSpPr/>
                  <p:nvPr/>
                </p:nvGrpSpPr>
                <p:grpSpPr>
                  <a:xfrm>
                    <a:off x="1745216" y="4796480"/>
                    <a:ext cx="123316" cy="8659"/>
                    <a:chOff x="857176" y="633704"/>
                    <a:chExt cx="130224" cy="9144"/>
                  </a:xfrm>
                </p:grpSpPr>
                <p:sp>
                  <p:nvSpPr>
                    <p:cNvPr id="545" name="Oval 54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46" name="Oval 54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47" name="Oval 54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515" name="Oval 514"/>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16" name="Straight Arrow Connector 515"/>
                  <p:cNvCxnSpPr>
                    <a:endCxn id="515"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17" name="Oval 516"/>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18" name="Straight Arrow Connector 517"/>
                  <p:cNvCxnSpPr>
                    <a:endCxn id="517"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19" name="Oval 518"/>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20" name="Straight Arrow Connector 519"/>
                  <p:cNvCxnSpPr>
                    <a:endCxn id="519"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521" name="Group 520"/>
                  <p:cNvGrpSpPr/>
                  <p:nvPr/>
                </p:nvGrpSpPr>
                <p:grpSpPr>
                  <a:xfrm>
                    <a:off x="1630054" y="5347114"/>
                    <a:ext cx="8659" cy="98927"/>
                    <a:chOff x="479640" y="725564"/>
                    <a:chExt cx="9144" cy="104468"/>
                  </a:xfrm>
                </p:grpSpPr>
                <p:sp>
                  <p:nvSpPr>
                    <p:cNvPr id="542" name="Oval 54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43" name="Oval 54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44" name="Oval 54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22" name="Group 521"/>
                  <p:cNvGrpSpPr/>
                  <p:nvPr/>
                </p:nvGrpSpPr>
                <p:grpSpPr>
                  <a:xfrm>
                    <a:off x="1965993" y="5347114"/>
                    <a:ext cx="8659" cy="98927"/>
                    <a:chOff x="479640" y="725564"/>
                    <a:chExt cx="9144" cy="104468"/>
                  </a:xfrm>
                </p:grpSpPr>
                <p:sp>
                  <p:nvSpPr>
                    <p:cNvPr id="539" name="Oval 53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40" name="Oval 53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41" name="Oval 54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23" name="Group 522"/>
                  <p:cNvGrpSpPr/>
                  <p:nvPr/>
                </p:nvGrpSpPr>
                <p:grpSpPr>
                  <a:xfrm>
                    <a:off x="1745216" y="5642824"/>
                    <a:ext cx="123316" cy="8659"/>
                    <a:chOff x="857176" y="633704"/>
                    <a:chExt cx="130224" cy="9144"/>
                  </a:xfrm>
                </p:grpSpPr>
                <p:sp>
                  <p:nvSpPr>
                    <p:cNvPr id="536" name="Oval 53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37" name="Oval 53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38" name="Oval 53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24" name="Group 523"/>
                  <p:cNvGrpSpPr/>
                  <p:nvPr/>
                </p:nvGrpSpPr>
                <p:grpSpPr>
                  <a:xfrm>
                    <a:off x="1453825" y="3667284"/>
                    <a:ext cx="8659" cy="98927"/>
                    <a:chOff x="479640" y="725564"/>
                    <a:chExt cx="9144" cy="104468"/>
                  </a:xfrm>
                </p:grpSpPr>
                <p:sp>
                  <p:nvSpPr>
                    <p:cNvPr id="533" name="Oval 53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34" name="Oval 53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35" name="Oval 53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25" name="Group 524"/>
                  <p:cNvGrpSpPr/>
                  <p:nvPr/>
                </p:nvGrpSpPr>
                <p:grpSpPr>
                  <a:xfrm>
                    <a:off x="1450738" y="4503298"/>
                    <a:ext cx="8659" cy="98927"/>
                    <a:chOff x="479640" y="725564"/>
                    <a:chExt cx="9144" cy="104468"/>
                  </a:xfrm>
                </p:grpSpPr>
                <p:sp>
                  <p:nvSpPr>
                    <p:cNvPr id="530" name="Oval 52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31" name="Oval 53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32" name="Oval 53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526" name="Group 525"/>
                  <p:cNvGrpSpPr/>
                  <p:nvPr/>
                </p:nvGrpSpPr>
                <p:grpSpPr>
                  <a:xfrm>
                    <a:off x="1450738" y="5351322"/>
                    <a:ext cx="8659" cy="98927"/>
                    <a:chOff x="479640" y="725564"/>
                    <a:chExt cx="9144" cy="104468"/>
                  </a:xfrm>
                </p:grpSpPr>
                <p:sp>
                  <p:nvSpPr>
                    <p:cNvPr id="527" name="Oval 52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28" name="Oval 52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529" name="Oval 52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grpSp>
        <p:grpSp>
          <p:nvGrpSpPr>
            <p:cNvPr id="7" name="Group 6"/>
            <p:cNvGrpSpPr/>
            <p:nvPr/>
          </p:nvGrpSpPr>
          <p:grpSpPr>
            <a:xfrm>
              <a:off x="4953000" y="3462475"/>
              <a:ext cx="1279982" cy="3183898"/>
              <a:chOff x="5181600" y="2819789"/>
              <a:chExt cx="1279982" cy="3183898"/>
            </a:xfrm>
          </p:grpSpPr>
          <p:sp>
            <p:nvSpPr>
              <p:cNvPr id="233" name="Rounded Rectangle 232"/>
              <p:cNvSpPr>
                <a:spLocks noChangeAspect="1"/>
              </p:cNvSpPr>
              <p:nvPr/>
            </p:nvSpPr>
            <p:spPr>
              <a:xfrm>
                <a:off x="5231026" y="5227998"/>
                <a:ext cx="1077308" cy="775689"/>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a:t>?</a:t>
                </a:r>
                <a:endParaRPr lang="en-US" sz="1800" b="1" dirty="0"/>
              </a:p>
            </p:txBody>
          </p:sp>
          <p:grpSp>
            <p:nvGrpSpPr>
              <p:cNvPr id="234" name="Group 233"/>
              <p:cNvGrpSpPr/>
              <p:nvPr/>
            </p:nvGrpSpPr>
            <p:grpSpPr>
              <a:xfrm>
                <a:off x="5181600" y="2819789"/>
                <a:ext cx="1279982" cy="2194167"/>
                <a:chOff x="4957611" y="2819789"/>
                <a:chExt cx="1279982" cy="2194167"/>
              </a:xfrm>
            </p:grpSpPr>
            <p:grpSp>
              <p:nvGrpSpPr>
                <p:cNvPr id="235" name="Group 234"/>
                <p:cNvGrpSpPr/>
                <p:nvPr/>
              </p:nvGrpSpPr>
              <p:grpSpPr>
                <a:xfrm>
                  <a:off x="4957611" y="2819789"/>
                  <a:ext cx="602145" cy="2194167"/>
                  <a:chOff x="1399378" y="3416710"/>
                  <a:chExt cx="625686" cy="2279949"/>
                </a:xfrm>
              </p:grpSpPr>
              <p:sp>
                <p:nvSpPr>
                  <p:cNvPr id="347" name="Oval 346"/>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48" name="Straight Arrow Connector 347"/>
                  <p:cNvCxnSpPr>
                    <a:stCxn id="347"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49" name="Oval 348"/>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50" name="Straight Arrow Connector 349"/>
                  <p:cNvCxnSpPr>
                    <a:stCxn id="349"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51" name="Oval 350"/>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52" name="Straight Arrow Connector 351"/>
                  <p:cNvCxnSpPr>
                    <a:stCxn id="351"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353" name="Group 352"/>
                  <p:cNvGrpSpPr/>
                  <p:nvPr/>
                </p:nvGrpSpPr>
                <p:grpSpPr>
                  <a:xfrm>
                    <a:off x="1746994" y="3472455"/>
                    <a:ext cx="123316" cy="8659"/>
                    <a:chOff x="857176" y="633704"/>
                    <a:chExt cx="130224" cy="9144"/>
                  </a:xfrm>
                </p:grpSpPr>
                <p:sp>
                  <p:nvSpPr>
                    <p:cNvPr id="454" name="Oval 45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5" name="Oval 45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6" name="Oval 45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354" name="Oval 353"/>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55" name="Straight Arrow Connector 354"/>
                  <p:cNvCxnSpPr>
                    <a:endCxn id="354"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56" name="Oval 355"/>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57" name="Straight Arrow Connector 356"/>
                  <p:cNvCxnSpPr>
                    <a:endCxn id="356"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58" name="Oval 357"/>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59" name="Straight Arrow Connector 358"/>
                  <p:cNvCxnSpPr>
                    <a:endCxn id="358"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60" name="Oval 359"/>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61" name="Straight Arrow Connector 360"/>
                  <p:cNvCxnSpPr>
                    <a:stCxn id="360"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62" name="Oval 361"/>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63" name="Straight Arrow Connector 362"/>
                  <p:cNvCxnSpPr>
                    <a:stCxn id="362"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64" name="Oval 363"/>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65" name="Straight Arrow Connector 364"/>
                  <p:cNvCxnSpPr>
                    <a:stCxn id="364"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66" name="Straight Arrow Connector 365"/>
                  <p:cNvCxnSpPr>
                    <a:stCxn id="354" idx="4"/>
                    <a:endCxn id="373"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67" name="Straight Arrow Connector 366"/>
                  <p:cNvCxnSpPr>
                    <a:stCxn id="373" idx="4"/>
                    <a:endCxn id="360"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68" name="Straight Arrow Connector 367"/>
                  <p:cNvCxnSpPr>
                    <a:stCxn id="373" idx="4"/>
                    <a:endCxn id="362"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69" name="Straight Arrow Connector 368"/>
                  <p:cNvCxnSpPr>
                    <a:stCxn id="373" idx="4"/>
                    <a:endCxn id="364"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70" name="Straight Arrow Connector 369"/>
                  <p:cNvCxnSpPr>
                    <a:stCxn id="356" idx="4"/>
                    <a:endCxn id="373"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71" name="Straight Arrow Connector 370"/>
                  <p:cNvCxnSpPr>
                    <a:stCxn id="358" idx="4"/>
                    <a:endCxn id="373"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372" name="Group 371"/>
                  <p:cNvGrpSpPr/>
                  <p:nvPr/>
                </p:nvGrpSpPr>
                <p:grpSpPr>
                  <a:xfrm>
                    <a:off x="1748304" y="4316706"/>
                    <a:ext cx="123316" cy="8659"/>
                    <a:chOff x="857176" y="633704"/>
                    <a:chExt cx="130224" cy="9144"/>
                  </a:xfrm>
                </p:grpSpPr>
                <p:sp>
                  <p:nvSpPr>
                    <p:cNvPr id="451" name="Oval 45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2" name="Oval 45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3" name="Oval 45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373" name="Oval 372"/>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374" name="Group 373"/>
                  <p:cNvGrpSpPr/>
                  <p:nvPr/>
                </p:nvGrpSpPr>
                <p:grpSpPr>
                  <a:xfrm>
                    <a:off x="1633141" y="3663076"/>
                    <a:ext cx="8659" cy="98927"/>
                    <a:chOff x="479640" y="725564"/>
                    <a:chExt cx="9144" cy="104468"/>
                  </a:xfrm>
                </p:grpSpPr>
                <p:sp>
                  <p:nvSpPr>
                    <p:cNvPr id="448" name="Oval 44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49" name="Oval 44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50" name="Oval 44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75" name="Group 374"/>
                  <p:cNvGrpSpPr/>
                  <p:nvPr/>
                </p:nvGrpSpPr>
                <p:grpSpPr>
                  <a:xfrm>
                    <a:off x="1969080" y="3663076"/>
                    <a:ext cx="8659" cy="98927"/>
                    <a:chOff x="479640" y="725564"/>
                    <a:chExt cx="9144" cy="104468"/>
                  </a:xfrm>
                </p:grpSpPr>
                <p:sp>
                  <p:nvSpPr>
                    <p:cNvPr id="445" name="Oval 44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46" name="Oval 44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47" name="Oval 44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76" name="Group 375"/>
                  <p:cNvGrpSpPr/>
                  <p:nvPr/>
                </p:nvGrpSpPr>
                <p:grpSpPr>
                  <a:xfrm>
                    <a:off x="1748304" y="3958108"/>
                    <a:ext cx="123316" cy="8659"/>
                    <a:chOff x="857176" y="633704"/>
                    <a:chExt cx="130224" cy="9144"/>
                  </a:xfrm>
                </p:grpSpPr>
                <p:sp>
                  <p:nvSpPr>
                    <p:cNvPr id="442" name="Oval 441"/>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43" name="Oval 442"/>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44" name="Oval 443"/>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377" name="Oval 376"/>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78" name="Straight Arrow Connector 377"/>
                  <p:cNvCxnSpPr>
                    <a:endCxn id="377"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79" name="Oval 378"/>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80" name="Straight Arrow Connector 379"/>
                  <p:cNvCxnSpPr>
                    <a:endCxn id="379"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81" name="Oval 380"/>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82" name="Straight Arrow Connector 381"/>
                  <p:cNvCxnSpPr>
                    <a:endCxn id="381"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83" name="Oval 382"/>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84" name="Straight Arrow Connector 383"/>
                  <p:cNvCxnSpPr>
                    <a:stCxn id="383"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85" name="Oval 384"/>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86" name="Straight Arrow Connector 385"/>
                  <p:cNvCxnSpPr>
                    <a:stCxn id="385"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87" name="Oval 386"/>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88" name="Straight Arrow Connector 387"/>
                  <p:cNvCxnSpPr>
                    <a:stCxn id="387"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89" name="Straight Arrow Connector 388"/>
                  <p:cNvCxnSpPr>
                    <a:stCxn id="377" idx="4"/>
                    <a:endCxn id="396"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90" name="Straight Arrow Connector 389"/>
                  <p:cNvCxnSpPr>
                    <a:stCxn id="396" idx="4"/>
                    <a:endCxn id="383"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91" name="Straight Arrow Connector 390"/>
                  <p:cNvCxnSpPr>
                    <a:stCxn id="396" idx="4"/>
                    <a:endCxn id="385"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92" name="Straight Arrow Connector 391"/>
                  <p:cNvCxnSpPr>
                    <a:stCxn id="396" idx="4"/>
                    <a:endCxn id="387"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93" name="Straight Arrow Connector 392"/>
                  <p:cNvCxnSpPr>
                    <a:stCxn id="379" idx="4"/>
                    <a:endCxn id="396"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94" name="Straight Arrow Connector 393"/>
                  <p:cNvCxnSpPr>
                    <a:stCxn id="381" idx="4"/>
                    <a:endCxn id="396"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395" name="Group 394"/>
                  <p:cNvGrpSpPr/>
                  <p:nvPr/>
                </p:nvGrpSpPr>
                <p:grpSpPr>
                  <a:xfrm>
                    <a:off x="1745216" y="5160757"/>
                    <a:ext cx="123316" cy="8659"/>
                    <a:chOff x="857176" y="633704"/>
                    <a:chExt cx="130224" cy="9144"/>
                  </a:xfrm>
                </p:grpSpPr>
                <p:sp>
                  <p:nvSpPr>
                    <p:cNvPr id="439" name="Oval 43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40" name="Oval 43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41" name="Oval 44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396" name="Oval 395"/>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397" name="Group 396"/>
                  <p:cNvGrpSpPr/>
                  <p:nvPr/>
                </p:nvGrpSpPr>
                <p:grpSpPr>
                  <a:xfrm>
                    <a:off x="1630054" y="4499090"/>
                    <a:ext cx="8659" cy="98927"/>
                    <a:chOff x="479640" y="725564"/>
                    <a:chExt cx="9144" cy="104468"/>
                  </a:xfrm>
                </p:grpSpPr>
                <p:sp>
                  <p:nvSpPr>
                    <p:cNvPr id="436" name="Oval 43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37" name="Oval 43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38" name="Oval 43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98" name="Group 397"/>
                  <p:cNvGrpSpPr/>
                  <p:nvPr/>
                </p:nvGrpSpPr>
                <p:grpSpPr>
                  <a:xfrm>
                    <a:off x="1965993" y="4499090"/>
                    <a:ext cx="8659" cy="98927"/>
                    <a:chOff x="479640" y="725564"/>
                    <a:chExt cx="9144" cy="104468"/>
                  </a:xfrm>
                </p:grpSpPr>
                <p:sp>
                  <p:nvSpPr>
                    <p:cNvPr id="433" name="Oval 43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34" name="Oval 43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35" name="Oval 43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99" name="Group 398"/>
                  <p:cNvGrpSpPr/>
                  <p:nvPr/>
                </p:nvGrpSpPr>
                <p:grpSpPr>
                  <a:xfrm>
                    <a:off x="1745216" y="4796480"/>
                    <a:ext cx="123316" cy="8659"/>
                    <a:chOff x="857176" y="633704"/>
                    <a:chExt cx="130224" cy="9144"/>
                  </a:xfrm>
                </p:grpSpPr>
                <p:sp>
                  <p:nvSpPr>
                    <p:cNvPr id="430" name="Oval 42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31" name="Oval 43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32" name="Oval 43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400" name="Oval 399"/>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01" name="Straight Arrow Connector 400"/>
                  <p:cNvCxnSpPr>
                    <a:endCxn id="400"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02" name="Oval 401"/>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03" name="Straight Arrow Connector 402"/>
                  <p:cNvCxnSpPr>
                    <a:endCxn id="402"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04" name="Oval 403"/>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05" name="Straight Arrow Connector 404"/>
                  <p:cNvCxnSpPr>
                    <a:endCxn id="404"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406" name="Group 405"/>
                  <p:cNvGrpSpPr/>
                  <p:nvPr/>
                </p:nvGrpSpPr>
                <p:grpSpPr>
                  <a:xfrm>
                    <a:off x="1630054" y="5347114"/>
                    <a:ext cx="8659" cy="98927"/>
                    <a:chOff x="479640" y="725564"/>
                    <a:chExt cx="9144" cy="104468"/>
                  </a:xfrm>
                </p:grpSpPr>
                <p:sp>
                  <p:nvSpPr>
                    <p:cNvPr id="427" name="Oval 42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28" name="Oval 42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29" name="Oval 42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07" name="Group 406"/>
                  <p:cNvGrpSpPr/>
                  <p:nvPr/>
                </p:nvGrpSpPr>
                <p:grpSpPr>
                  <a:xfrm>
                    <a:off x="1965993" y="5347114"/>
                    <a:ext cx="8659" cy="98927"/>
                    <a:chOff x="479640" y="725564"/>
                    <a:chExt cx="9144" cy="104468"/>
                  </a:xfrm>
                </p:grpSpPr>
                <p:sp>
                  <p:nvSpPr>
                    <p:cNvPr id="424" name="Oval 42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25" name="Oval 42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26" name="Oval 42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08" name="Group 407"/>
                  <p:cNvGrpSpPr/>
                  <p:nvPr/>
                </p:nvGrpSpPr>
                <p:grpSpPr>
                  <a:xfrm>
                    <a:off x="1745216" y="5642824"/>
                    <a:ext cx="123316" cy="8659"/>
                    <a:chOff x="857176" y="633704"/>
                    <a:chExt cx="130224" cy="9144"/>
                  </a:xfrm>
                </p:grpSpPr>
                <p:sp>
                  <p:nvSpPr>
                    <p:cNvPr id="421" name="Oval 42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22" name="Oval 42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23" name="Oval 42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09" name="Group 408"/>
                  <p:cNvGrpSpPr/>
                  <p:nvPr/>
                </p:nvGrpSpPr>
                <p:grpSpPr>
                  <a:xfrm>
                    <a:off x="1453825" y="3667284"/>
                    <a:ext cx="8659" cy="98927"/>
                    <a:chOff x="479640" y="725564"/>
                    <a:chExt cx="9144" cy="104468"/>
                  </a:xfrm>
                </p:grpSpPr>
                <p:sp>
                  <p:nvSpPr>
                    <p:cNvPr id="418" name="Oval 41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19" name="Oval 41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20" name="Oval 41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10" name="Group 409"/>
                  <p:cNvGrpSpPr/>
                  <p:nvPr/>
                </p:nvGrpSpPr>
                <p:grpSpPr>
                  <a:xfrm>
                    <a:off x="1450738" y="4503298"/>
                    <a:ext cx="8659" cy="98927"/>
                    <a:chOff x="479640" y="725564"/>
                    <a:chExt cx="9144" cy="104468"/>
                  </a:xfrm>
                </p:grpSpPr>
                <p:sp>
                  <p:nvSpPr>
                    <p:cNvPr id="415" name="Oval 41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16" name="Oval 41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17" name="Oval 41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11" name="Group 410"/>
                  <p:cNvGrpSpPr/>
                  <p:nvPr/>
                </p:nvGrpSpPr>
                <p:grpSpPr>
                  <a:xfrm>
                    <a:off x="1450738" y="5351322"/>
                    <a:ext cx="8659" cy="98927"/>
                    <a:chOff x="479640" y="725564"/>
                    <a:chExt cx="9144" cy="104468"/>
                  </a:xfrm>
                </p:grpSpPr>
                <p:sp>
                  <p:nvSpPr>
                    <p:cNvPr id="412" name="Oval 41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13" name="Oval 41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414" name="Oval 41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236" name="Group 235"/>
                <p:cNvGrpSpPr/>
                <p:nvPr/>
              </p:nvGrpSpPr>
              <p:grpSpPr>
                <a:xfrm>
                  <a:off x="5635448" y="2819789"/>
                  <a:ext cx="602145" cy="2194167"/>
                  <a:chOff x="1399378" y="3416710"/>
                  <a:chExt cx="625686" cy="2279949"/>
                </a:xfrm>
              </p:grpSpPr>
              <p:sp>
                <p:nvSpPr>
                  <p:cNvPr id="237" name="Oval 236"/>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38" name="Straight Arrow Connector 237"/>
                  <p:cNvCxnSpPr>
                    <a:stCxn id="237"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39" name="Oval 238"/>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40" name="Straight Arrow Connector 239"/>
                  <p:cNvCxnSpPr>
                    <a:stCxn id="239"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41" name="Oval 240"/>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42" name="Straight Arrow Connector 241"/>
                  <p:cNvCxnSpPr>
                    <a:stCxn id="241"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243" name="Group 242"/>
                  <p:cNvGrpSpPr/>
                  <p:nvPr/>
                </p:nvGrpSpPr>
                <p:grpSpPr>
                  <a:xfrm>
                    <a:off x="1746994" y="3472455"/>
                    <a:ext cx="123316" cy="8659"/>
                    <a:chOff x="857176" y="633704"/>
                    <a:chExt cx="130224" cy="9144"/>
                  </a:xfrm>
                </p:grpSpPr>
                <p:sp>
                  <p:nvSpPr>
                    <p:cNvPr id="344" name="Oval 343"/>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5" name="Oval 344"/>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6" name="Oval 345"/>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244" name="Oval 243"/>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45" name="Straight Arrow Connector 244"/>
                  <p:cNvCxnSpPr>
                    <a:endCxn id="244"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46" name="Oval 245"/>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47" name="Straight Arrow Connector 246"/>
                  <p:cNvCxnSpPr>
                    <a:endCxn id="246"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48" name="Oval 247"/>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49" name="Straight Arrow Connector 248"/>
                  <p:cNvCxnSpPr>
                    <a:endCxn id="248"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50" name="Oval 249"/>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51" name="Straight Arrow Connector 250"/>
                  <p:cNvCxnSpPr>
                    <a:stCxn id="250"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52" name="Oval 251"/>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53" name="Straight Arrow Connector 252"/>
                  <p:cNvCxnSpPr>
                    <a:stCxn id="252"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54" name="Oval 253"/>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55" name="Straight Arrow Connector 254"/>
                  <p:cNvCxnSpPr>
                    <a:stCxn id="254"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56" name="Straight Arrow Connector 255"/>
                  <p:cNvCxnSpPr>
                    <a:stCxn id="244" idx="4"/>
                    <a:endCxn id="263"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57" name="Straight Arrow Connector 256"/>
                  <p:cNvCxnSpPr>
                    <a:stCxn id="263" idx="4"/>
                    <a:endCxn id="250"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58" name="Straight Arrow Connector 257"/>
                  <p:cNvCxnSpPr>
                    <a:stCxn id="263" idx="4"/>
                    <a:endCxn id="252"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59" name="Straight Arrow Connector 258"/>
                  <p:cNvCxnSpPr>
                    <a:stCxn id="263" idx="4"/>
                    <a:endCxn id="254"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a:stCxn id="246" idx="4"/>
                    <a:endCxn id="263"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61" name="Straight Arrow Connector 260"/>
                  <p:cNvCxnSpPr>
                    <a:stCxn id="248" idx="4"/>
                    <a:endCxn id="263"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262" name="Group 261"/>
                  <p:cNvGrpSpPr/>
                  <p:nvPr/>
                </p:nvGrpSpPr>
                <p:grpSpPr>
                  <a:xfrm>
                    <a:off x="1748304" y="4316706"/>
                    <a:ext cx="123316" cy="8659"/>
                    <a:chOff x="857176" y="633704"/>
                    <a:chExt cx="130224" cy="9144"/>
                  </a:xfrm>
                </p:grpSpPr>
                <p:sp>
                  <p:nvSpPr>
                    <p:cNvPr id="341" name="Oval 34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2" name="Oval 34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3" name="Oval 34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263" name="Oval 262"/>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264" name="Group 263"/>
                  <p:cNvGrpSpPr/>
                  <p:nvPr/>
                </p:nvGrpSpPr>
                <p:grpSpPr>
                  <a:xfrm>
                    <a:off x="1633141" y="3663076"/>
                    <a:ext cx="8659" cy="98927"/>
                    <a:chOff x="479640" y="725564"/>
                    <a:chExt cx="9144" cy="104468"/>
                  </a:xfrm>
                </p:grpSpPr>
                <p:sp>
                  <p:nvSpPr>
                    <p:cNvPr id="338" name="Oval 33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39" name="Oval 33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40" name="Oval 33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265" name="Group 264"/>
                  <p:cNvGrpSpPr/>
                  <p:nvPr/>
                </p:nvGrpSpPr>
                <p:grpSpPr>
                  <a:xfrm>
                    <a:off x="1969080" y="3663076"/>
                    <a:ext cx="8659" cy="98927"/>
                    <a:chOff x="479640" y="725564"/>
                    <a:chExt cx="9144" cy="104468"/>
                  </a:xfrm>
                </p:grpSpPr>
                <p:sp>
                  <p:nvSpPr>
                    <p:cNvPr id="335" name="Oval 33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36" name="Oval 33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37" name="Oval 33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266" name="Group 265"/>
                  <p:cNvGrpSpPr/>
                  <p:nvPr/>
                </p:nvGrpSpPr>
                <p:grpSpPr>
                  <a:xfrm>
                    <a:off x="1748304" y="3958108"/>
                    <a:ext cx="123316" cy="8659"/>
                    <a:chOff x="857176" y="633704"/>
                    <a:chExt cx="130224" cy="9144"/>
                  </a:xfrm>
                </p:grpSpPr>
                <p:sp>
                  <p:nvSpPr>
                    <p:cNvPr id="332" name="Oval 331"/>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33" name="Oval 332"/>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34" name="Oval 333"/>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267" name="Oval 266"/>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68" name="Straight Arrow Connector 267"/>
                  <p:cNvCxnSpPr>
                    <a:endCxn id="267"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69" name="Oval 268"/>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70" name="Straight Arrow Connector 269"/>
                  <p:cNvCxnSpPr>
                    <a:endCxn id="269"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71" name="Oval 270"/>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72" name="Straight Arrow Connector 271"/>
                  <p:cNvCxnSpPr>
                    <a:endCxn id="271"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73" name="Oval 272"/>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74" name="Straight Arrow Connector 273"/>
                  <p:cNvCxnSpPr>
                    <a:stCxn id="273"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75" name="Oval 274"/>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76" name="Straight Arrow Connector 275"/>
                  <p:cNvCxnSpPr>
                    <a:stCxn id="275"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77" name="Oval 276"/>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78" name="Straight Arrow Connector 277"/>
                  <p:cNvCxnSpPr>
                    <a:stCxn id="277"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79" name="Straight Arrow Connector 278"/>
                  <p:cNvCxnSpPr>
                    <a:stCxn id="267" idx="4"/>
                    <a:endCxn id="286"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80" name="Straight Arrow Connector 279"/>
                  <p:cNvCxnSpPr>
                    <a:stCxn id="286" idx="4"/>
                    <a:endCxn id="273"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81" name="Straight Arrow Connector 280"/>
                  <p:cNvCxnSpPr>
                    <a:stCxn id="286" idx="4"/>
                    <a:endCxn id="275"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82" name="Straight Arrow Connector 281"/>
                  <p:cNvCxnSpPr>
                    <a:stCxn id="286" idx="4"/>
                    <a:endCxn id="277"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83" name="Straight Arrow Connector 282"/>
                  <p:cNvCxnSpPr>
                    <a:stCxn id="269" idx="4"/>
                    <a:endCxn id="286"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84" name="Straight Arrow Connector 283"/>
                  <p:cNvCxnSpPr>
                    <a:stCxn id="271" idx="4"/>
                    <a:endCxn id="286"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285" name="Group 284"/>
                  <p:cNvGrpSpPr/>
                  <p:nvPr/>
                </p:nvGrpSpPr>
                <p:grpSpPr>
                  <a:xfrm>
                    <a:off x="1745216" y="5160757"/>
                    <a:ext cx="123316" cy="8659"/>
                    <a:chOff x="857176" y="633704"/>
                    <a:chExt cx="130224" cy="9144"/>
                  </a:xfrm>
                </p:grpSpPr>
                <p:sp>
                  <p:nvSpPr>
                    <p:cNvPr id="329" name="Oval 328"/>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30" name="Oval 329"/>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31" name="Oval 330"/>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286" name="Oval 285"/>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287" name="Group 286"/>
                  <p:cNvGrpSpPr/>
                  <p:nvPr/>
                </p:nvGrpSpPr>
                <p:grpSpPr>
                  <a:xfrm>
                    <a:off x="1630054" y="4499090"/>
                    <a:ext cx="8659" cy="98927"/>
                    <a:chOff x="479640" y="725564"/>
                    <a:chExt cx="9144" cy="104468"/>
                  </a:xfrm>
                </p:grpSpPr>
                <p:sp>
                  <p:nvSpPr>
                    <p:cNvPr id="326" name="Oval 325"/>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27" name="Oval 326"/>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28" name="Oval 327"/>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288" name="Group 287"/>
                  <p:cNvGrpSpPr/>
                  <p:nvPr/>
                </p:nvGrpSpPr>
                <p:grpSpPr>
                  <a:xfrm>
                    <a:off x="1965993" y="4499090"/>
                    <a:ext cx="8659" cy="98927"/>
                    <a:chOff x="479640" y="725564"/>
                    <a:chExt cx="9144" cy="104468"/>
                  </a:xfrm>
                </p:grpSpPr>
                <p:sp>
                  <p:nvSpPr>
                    <p:cNvPr id="323" name="Oval 32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24" name="Oval 32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25" name="Oval 32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289" name="Group 288"/>
                  <p:cNvGrpSpPr/>
                  <p:nvPr/>
                </p:nvGrpSpPr>
                <p:grpSpPr>
                  <a:xfrm>
                    <a:off x="1745216" y="4796480"/>
                    <a:ext cx="123316" cy="8659"/>
                    <a:chOff x="857176" y="633704"/>
                    <a:chExt cx="130224" cy="9144"/>
                  </a:xfrm>
                </p:grpSpPr>
                <p:sp>
                  <p:nvSpPr>
                    <p:cNvPr id="320" name="Oval 31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21" name="Oval 32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22" name="Oval 32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290" name="Oval 289"/>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91" name="Straight Arrow Connector 290"/>
                  <p:cNvCxnSpPr>
                    <a:endCxn id="290"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92" name="Oval 291"/>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93" name="Straight Arrow Connector 292"/>
                  <p:cNvCxnSpPr>
                    <a:endCxn id="292"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94" name="Oval 293"/>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95" name="Straight Arrow Connector 294"/>
                  <p:cNvCxnSpPr>
                    <a:endCxn id="294"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296" name="Group 295"/>
                  <p:cNvGrpSpPr/>
                  <p:nvPr/>
                </p:nvGrpSpPr>
                <p:grpSpPr>
                  <a:xfrm>
                    <a:off x="1630054" y="5347114"/>
                    <a:ext cx="8659" cy="98927"/>
                    <a:chOff x="479640" y="725564"/>
                    <a:chExt cx="9144" cy="104468"/>
                  </a:xfrm>
                </p:grpSpPr>
                <p:sp>
                  <p:nvSpPr>
                    <p:cNvPr id="317" name="Oval 316"/>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18" name="Oval 317"/>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19" name="Oval 318"/>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297" name="Group 296"/>
                  <p:cNvGrpSpPr/>
                  <p:nvPr/>
                </p:nvGrpSpPr>
                <p:grpSpPr>
                  <a:xfrm>
                    <a:off x="1965993" y="5347114"/>
                    <a:ext cx="8659" cy="98927"/>
                    <a:chOff x="479640" y="725564"/>
                    <a:chExt cx="9144" cy="104468"/>
                  </a:xfrm>
                </p:grpSpPr>
                <p:sp>
                  <p:nvSpPr>
                    <p:cNvPr id="314" name="Oval 31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15" name="Oval 31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16" name="Oval 31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298" name="Group 297"/>
                  <p:cNvGrpSpPr/>
                  <p:nvPr/>
                </p:nvGrpSpPr>
                <p:grpSpPr>
                  <a:xfrm>
                    <a:off x="1745216" y="5642824"/>
                    <a:ext cx="123316" cy="8659"/>
                    <a:chOff x="857176" y="633704"/>
                    <a:chExt cx="130224" cy="9144"/>
                  </a:xfrm>
                </p:grpSpPr>
                <p:sp>
                  <p:nvSpPr>
                    <p:cNvPr id="311" name="Oval 310"/>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12" name="Oval 311"/>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13" name="Oval 312"/>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299" name="Group 298"/>
                  <p:cNvGrpSpPr/>
                  <p:nvPr/>
                </p:nvGrpSpPr>
                <p:grpSpPr>
                  <a:xfrm>
                    <a:off x="1453825" y="3667284"/>
                    <a:ext cx="8659" cy="98927"/>
                    <a:chOff x="479640" y="725564"/>
                    <a:chExt cx="9144" cy="104468"/>
                  </a:xfrm>
                </p:grpSpPr>
                <p:sp>
                  <p:nvSpPr>
                    <p:cNvPr id="308" name="Oval 30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09" name="Oval 30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10" name="Oval 30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00" name="Group 299"/>
                  <p:cNvGrpSpPr/>
                  <p:nvPr/>
                </p:nvGrpSpPr>
                <p:grpSpPr>
                  <a:xfrm>
                    <a:off x="1450738" y="4503298"/>
                    <a:ext cx="8659" cy="98927"/>
                    <a:chOff x="479640" y="725564"/>
                    <a:chExt cx="9144" cy="104468"/>
                  </a:xfrm>
                </p:grpSpPr>
                <p:sp>
                  <p:nvSpPr>
                    <p:cNvPr id="305" name="Oval 304"/>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06" name="Oval 305"/>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07" name="Oval 306"/>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301" name="Group 300"/>
                  <p:cNvGrpSpPr/>
                  <p:nvPr/>
                </p:nvGrpSpPr>
                <p:grpSpPr>
                  <a:xfrm>
                    <a:off x="1450738" y="5351322"/>
                    <a:ext cx="8659" cy="98927"/>
                    <a:chOff x="479640" y="725564"/>
                    <a:chExt cx="9144" cy="104468"/>
                  </a:xfrm>
                </p:grpSpPr>
                <p:sp>
                  <p:nvSpPr>
                    <p:cNvPr id="302" name="Oval 30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03" name="Oval 30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304" name="Oval 30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grpSp>
        <p:grpSp>
          <p:nvGrpSpPr>
            <p:cNvPr id="8" name="Group 7"/>
            <p:cNvGrpSpPr/>
            <p:nvPr/>
          </p:nvGrpSpPr>
          <p:grpSpPr>
            <a:xfrm>
              <a:off x="7162800" y="3462475"/>
              <a:ext cx="1279980" cy="3182384"/>
              <a:chOff x="7559220" y="2819789"/>
              <a:chExt cx="1279980" cy="3182384"/>
            </a:xfrm>
          </p:grpSpPr>
          <p:grpSp>
            <p:nvGrpSpPr>
              <p:cNvPr id="9" name="Group 8"/>
              <p:cNvGrpSpPr/>
              <p:nvPr/>
            </p:nvGrpSpPr>
            <p:grpSpPr>
              <a:xfrm>
                <a:off x="7559220" y="2819789"/>
                <a:ext cx="1279980" cy="2194169"/>
                <a:chOff x="7230934" y="2819789"/>
                <a:chExt cx="1279980" cy="2194169"/>
              </a:xfrm>
            </p:grpSpPr>
            <p:grpSp>
              <p:nvGrpSpPr>
                <p:cNvPr id="11" name="Group 10"/>
                <p:cNvGrpSpPr/>
                <p:nvPr/>
              </p:nvGrpSpPr>
              <p:grpSpPr>
                <a:xfrm>
                  <a:off x="7230934" y="2819789"/>
                  <a:ext cx="602145" cy="2194167"/>
                  <a:chOff x="1399378" y="3416710"/>
                  <a:chExt cx="625686" cy="2279949"/>
                </a:xfrm>
              </p:grpSpPr>
              <p:sp>
                <p:nvSpPr>
                  <p:cNvPr id="123" name="Oval 122"/>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4" name="Straight Arrow Connector 123"/>
                  <p:cNvCxnSpPr>
                    <a:stCxn id="123"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5" name="Oval 124"/>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6" name="Straight Arrow Connector 125"/>
                  <p:cNvCxnSpPr>
                    <a:stCxn id="125"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27" name="Oval 126"/>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28" name="Straight Arrow Connector 127"/>
                  <p:cNvCxnSpPr>
                    <a:stCxn id="127"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29" name="Group 128"/>
                  <p:cNvGrpSpPr/>
                  <p:nvPr/>
                </p:nvGrpSpPr>
                <p:grpSpPr>
                  <a:xfrm>
                    <a:off x="1746994" y="3472455"/>
                    <a:ext cx="123316" cy="8659"/>
                    <a:chOff x="857176" y="633704"/>
                    <a:chExt cx="130224" cy="9144"/>
                  </a:xfrm>
                </p:grpSpPr>
                <p:sp>
                  <p:nvSpPr>
                    <p:cNvPr id="230" name="Oval 22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31" name="Oval 23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32" name="Oval 23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30" name="Oval 129"/>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1" name="Straight Arrow Connector 130"/>
                  <p:cNvCxnSpPr>
                    <a:endCxn id="130"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2" name="Oval 131"/>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3" name="Straight Arrow Connector 132"/>
                  <p:cNvCxnSpPr>
                    <a:endCxn id="132"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4" name="Oval 133"/>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5" name="Straight Arrow Connector 134"/>
                  <p:cNvCxnSpPr>
                    <a:endCxn id="134"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6" name="Oval 135"/>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7" name="Straight Arrow Connector 136"/>
                  <p:cNvCxnSpPr>
                    <a:stCxn id="136"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38" name="Oval 137"/>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39" name="Straight Arrow Connector 138"/>
                  <p:cNvCxnSpPr>
                    <a:stCxn id="138"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40" name="Oval 139"/>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41" name="Straight Arrow Connector 140"/>
                  <p:cNvCxnSpPr>
                    <a:stCxn id="140"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a:stCxn id="130" idx="4"/>
                    <a:endCxn id="149"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a:stCxn id="149" idx="4"/>
                    <a:endCxn id="136"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a:stCxn id="149" idx="4"/>
                    <a:endCxn id="138"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45" name="Straight Arrow Connector 144"/>
                  <p:cNvCxnSpPr>
                    <a:stCxn id="149" idx="4"/>
                    <a:endCxn id="140"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a:stCxn id="132" idx="4"/>
                    <a:endCxn id="149"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a:stCxn id="134" idx="4"/>
                    <a:endCxn id="149"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48" name="Group 147"/>
                  <p:cNvGrpSpPr/>
                  <p:nvPr/>
                </p:nvGrpSpPr>
                <p:grpSpPr>
                  <a:xfrm>
                    <a:off x="1748304" y="4316706"/>
                    <a:ext cx="123316" cy="8659"/>
                    <a:chOff x="857176" y="633704"/>
                    <a:chExt cx="130224" cy="9144"/>
                  </a:xfrm>
                </p:grpSpPr>
                <p:sp>
                  <p:nvSpPr>
                    <p:cNvPr id="227" name="Oval 22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28" name="Oval 22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29" name="Oval 22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49" name="Oval 148"/>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50" name="Group 149"/>
                  <p:cNvGrpSpPr/>
                  <p:nvPr/>
                </p:nvGrpSpPr>
                <p:grpSpPr>
                  <a:xfrm>
                    <a:off x="1633141" y="3663076"/>
                    <a:ext cx="8659" cy="98927"/>
                    <a:chOff x="479640" y="725564"/>
                    <a:chExt cx="9144" cy="104468"/>
                  </a:xfrm>
                </p:grpSpPr>
                <p:sp>
                  <p:nvSpPr>
                    <p:cNvPr id="224" name="Oval 22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25" name="Oval 22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26" name="Oval 22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51" name="Group 150"/>
                  <p:cNvGrpSpPr/>
                  <p:nvPr/>
                </p:nvGrpSpPr>
                <p:grpSpPr>
                  <a:xfrm>
                    <a:off x="1969080" y="3663076"/>
                    <a:ext cx="8659" cy="98927"/>
                    <a:chOff x="479640" y="725564"/>
                    <a:chExt cx="9144" cy="104468"/>
                  </a:xfrm>
                </p:grpSpPr>
                <p:sp>
                  <p:nvSpPr>
                    <p:cNvPr id="221" name="Oval 22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22" name="Oval 22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23" name="Oval 22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52" name="Group 151"/>
                  <p:cNvGrpSpPr/>
                  <p:nvPr/>
                </p:nvGrpSpPr>
                <p:grpSpPr>
                  <a:xfrm>
                    <a:off x="1748304" y="3958108"/>
                    <a:ext cx="123316" cy="8659"/>
                    <a:chOff x="857176" y="633704"/>
                    <a:chExt cx="130224" cy="9144"/>
                  </a:xfrm>
                </p:grpSpPr>
                <p:sp>
                  <p:nvSpPr>
                    <p:cNvPr id="218" name="Oval 21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19" name="Oval 21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20" name="Oval 21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53" name="Oval 152"/>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54" name="Straight Arrow Connector 153"/>
                  <p:cNvCxnSpPr>
                    <a:endCxn id="153"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5" name="Oval 154"/>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56" name="Straight Arrow Connector 155"/>
                  <p:cNvCxnSpPr>
                    <a:endCxn id="155"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7" name="Oval 156"/>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58" name="Straight Arrow Connector 157"/>
                  <p:cNvCxnSpPr>
                    <a:endCxn id="157"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9" name="Oval 158"/>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60" name="Straight Arrow Connector 159"/>
                  <p:cNvCxnSpPr>
                    <a:stCxn id="159"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1" name="Oval 160"/>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62" name="Straight Arrow Connector 161"/>
                  <p:cNvCxnSpPr>
                    <a:stCxn id="161"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64" name="Straight Arrow Connector 163"/>
                  <p:cNvCxnSpPr>
                    <a:stCxn id="163"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a:stCxn id="153" idx="4"/>
                    <a:endCxn id="172"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a:stCxn id="172" idx="4"/>
                    <a:endCxn id="159"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a:stCxn id="172" idx="4"/>
                    <a:endCxn id="161"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a:stCxn id="172" idx="4"/>
                    <a:endCxn id="163"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a:stCxn id="155" idx="4"/>
                    <a:endCxn id="172"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70" name="Straight Arrow Connector 169"/>
                  <p:cNvCxnSpPr>
                    <a:stCxn id="157" idx="4"/>
                    <a:endCxn id="172"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71" name="Group 170"/>
                  <p:cNvGrpSpPr/>
                  <p:nvPr/>
                </p:nvGrpSpPr>
                <p:grpSpPr>
                  <a:xfrm>
                    <a:off x="1745216" y="5160757"/>
                    <a:ext cx="123316" cy="8659"/>
                    <a:chOff x="857176" y="633704"/>
                    <a:chExt cx="130224" cy="9144"/>
                  </a:xfrm>
                </p:grpSpPr>
                <p:sp>
                  <p:nvSpPr>
                    <p:cNvPr id="215" name="Oval 21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16" name="Oval 21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17" name="Oval 21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72" name="Oval 171"/>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173" name="Group 172"/>
                  <p:cNvGrpSpPr/>
                  <p:nvPr/>
                </p:nvGrpSpPr>
                <p:grpSpPr>
                  <a:xfrm>
                    <a:off x="1630054" y="4499090"/>
                    <a:ext cx="8659" cy="98927"/>
                    <a:chOff x="479640" y="725564"/>
                    <a:chExt cx="9144" cy="104468"/>
                  </a:xfrm>
                </p:grpSpPr>
                <p:sp>
                  <p:nvSpPr>
                    <p:cNvPr id="212" name="Oval 21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13" name="Oval 21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14" name="Oval 21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74" name="Group 173"/>
                  <p:cNvGrpSpPr/>
                  <p:nvPr/>
                </p:nvGrpSpPr>
                <p:grpSpPr>
                  <a:xfrm>
                    <a:off x="1965993" y="4499090"/>
                    <a:ext cx="8659" cy="98927"/>
                    <a:chOff x="479640" y="725564"/>
                    <a:chExt cx="9144" cy="104468"/>
                  </a:xfrm>
                </p:grpSpPr>
                <p:sp>
                  <p:nvSpPr>
                    <p:cNvPr id="209" name="Oval 20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10" name="Oval 20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11" name="Oval 21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75" name="Group 174"/>
                  <p:cNvGrpSpPr/>
                  <p:nvPr/>
                </p:nvGrpSpPr>
                <p:grpSpPr>
                  <a:xfrm>
                    <a:off x="1745216" y="4796480"/>
                    <a:ext cx="123316" cy="8659"/>
                    <a:chOff x="857176" y="633704"/>
                    <a:chExt cx="130224" cy="9144"/>
                  </a:xfrm>
                </p:grpSpPr>
                <p:sp>
                  <p:nvSpPr>
                    <p:cNvPr id="206" name="Oval 20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07" name="Oval 20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08" name="Oval 20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176" name="Oval 175"/>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77" name="Straight Arrow Connector 176"/>
                  <p:cNvCxnSpPr>
                    <a:endCxn id="176"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78" name="Oval 177"/>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79" name="Straight Arrow Connector 178"/>
                  <p:cNvCxnSpPr>
                    <a:endCxn id="178"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80" name="Oval 179"/>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81" name="Straight Arrow Connector 180"/>
                  <p:cNvCxnSpPr>
                    <a:endCxn id="180"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82" name="Group 181"/>
                  <p:cNvGrpSpPr/>
                  <p:nvPr/>
                </p:nvGrpSpPr>
                <p:grpSpPr>
                  <a:xfrm>
                    <a:off x="1630054" y="5347114"/>
                    <a:ext cx="8659" cy="98927"/>
                    <a:chOff x="479640" y="725564"/>
                    <a:chExt cx="9144" cy="104468"/>
                  </a:xfrm>
                </p:grpSpPr>
                <p:sp>
                  <p:nvSpPr>
                    <p:cNvPr id="203" name="Oval 20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04" name="Oval 20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05" name="Oval 20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83" name="Group 182"/>
                  <p:cNvGrpSpPr/>
                  <p:nvPr/>
                </p:nvGrpSpPr>
                <p:grpSpPr>
                  <a:xfrm>
                    <a:off x="1965993" y="5347114"/>
                    <a:ext cx="8659" cy="98927"/>
                    <a:chOff x="479640" y="725564"/>
                    <a:chExt cx="9144" cy="104468"/>
                  </a:xfrm>
                </p:grpSpPr>
                <p:sp>
                  <p:nvSpPr>
                    <p:cNvPr id="200" name="Oval 19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01" name="Oval 20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202" name="Oval 20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84" name="Group 183"/>
                  <p:cNvGrpSpPr/>
                  <p:nvPr/>
                </p:nvGrpSpPr>
                <p:grpSpPr>
                  <a:xfrm>
                    <a:off x="1745216" y="5642824"/>
                    <a:ext cx="123316" cy="8659"/>
                    <a:chOff x="857176" y="633704"/>
                    <a:chExt cx="130224" cy="9144"/>
                  </a:xfrm>
                </p:grpSpPr>
                <p:sp>
                  <p:nvSpPr>
                    <p:cNvPr id="197" name="Oval 19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98" name="Oval 19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99" name="Oval 19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85" name="Group 184"/>
                  <p:cNvGrpSpPr/>
                  <p:nvPr/>
                </p:nvGrpSpPr>
                <p:grpSpPr>
                  <a:xfrm>
                    <a:off x="1453825" y="3667284"/>
                    <a:ext cx="8659" cy="98927"/>
                    <a:chOff x="479640" y="725564"/>
                    <a:chExt cx="9144" cy="104468"/>
                  </a:xfrm>
                </p:grpSpPr>
                <p:sp>
                  <p:nvSpPr>
                    <p:cNvPr id="194" name="Oval 19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95" name="Oval 19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96" name="Oval 19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86" name="Group 185"/>
                  <p:cNvGrpSpPr/>
                  <p:nvPr/>
                </p:nvGrpSpPr>
                <p:grpSpPr>
                  <a:xfrm>
                    <a:off x="1450738" y="4503298"/>
                    <a:ext cx="8659" cy="98927"/>
                    <a:chOff x="479640" y="725564"/>
                    <a:chExt cx="9144" cy="104468"/>
                  </a:xfrm>
                </p:grpSpPr>
                <p:sp>
                  <p:nvSpPr>
                    <p:cNvPr id="191" name="Oval 19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92" name="Oval 19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93" name="Oval 19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187" name="Group 186"/>
                  <p:cNvGrpSpPr/>
                  <p:nvPr/>
                </p:nvGrpSpPr>
                <p:grpSpPr>
                  <a:xfrm>
                    <a:off x="1450738" y="5351322"/>
                    <a:ext cx="8659" cy="98927"/>
                    <a:chOff x="479640" y="725564"/>
                    <a:chExt cx="9144" cy="104468"/>
                  </a:xfrm>
                </p:grpSpPr>
                <p:sp>
                  <p:nvSpPr>
                    <p:cNvPr id="188" name="Oval 18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89" name="Oval 18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90" name="Oval 18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nvGrpSpPr>
                <p:cNvPr id="12" name="Group 11"/>
                <p:cNvGrpSpPr/>
                <p:nvPr/>
              </p:nvGrpSpPr>
              <p:grpSpPr>
                <a:xfrm>
                  <a:off x="7908769" y="2819791"/>
                  <a:ext cx="602145" cy="2194167"/>
                  <a:chOff x="1399378" y="3416710"/>
                  <a:chExt cx="625686" cy="2279949"/>
                </a:xfrm>
              </p:grpSpPr>
              <p:sp>
                <p:nvSpPr>
                  <p:cNvPr id="13" name="Oval 12"/>
                  <p:cNvSpPr/>
                  <p:nvPr/>
                </p:nvSpPr>
                <p:spPr>
                  <a:xfrm>
                    <a:off x="1401156"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4" name="Straight Arrow Connector 13"/>
                  <p:cNvCxnSpPr>
                    <a:stCxn id="13" idx="4"/>
                  </p:cNvCxnSpPr>
                  <p:nvPr/>
                </p:nvCxnSpPr>
                <p:spPr>
                  <a:xfrm>
                    <a:off x="1455274"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581551"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6" name="Straight Arrow Connector 15"/>
                  <p:cNvCxnSpPr>
                    <a:stCxn id="15" idx="4"/>
                  </p:cNvCxnSpPr>
                  <p:nvPr/>
                </p:nvCxnSpPr>
                <p:spPr>
                  <a:xfrm>
                    <a:off x="1635670"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1915517" y="3416710"/>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18" name="Straight Arrow Connector 17"/>
                  <p:cNvCxnSpPr>
                    <a:stCxn id="17" idx="4"/>
                  </p:cNvCxnSpPr>
                  <p:nvPr/>
                </p:nvCxnSpPr>
                <p:spPr>
                  <a:xfrm>
                    <a:off x="1969636" y="3524947"/>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746994" y="3472455"/>
                    <a:ext cx="123316" cy="8659"/>
                    <a:chOff x="857176" y="633704"/>
                    <a:chExt cx="130224" cy="9144"/>
                  </a:xfrm>
                </p:grpSpPr>
                <p:sp>
                  <p:nvSpPr>
                    <p:cNvPr id="120" name="Oval 119"/>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1" name="Oval 120"/>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22" name="Oval 121"/>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20" name="Oval 19"/>
                  <p:cNvSpPr/>
                  <p:nvPr/>
                </p:nvSpPr>
                <p:spPr>
                  <a:xfrm>
                    <a:off x="1402466"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1" name="Straight Arrow Connector 20"/>
                  <p:cNvCxnSpPr>
                    <a:endCxn id="20" idx="0"/>
                  </p:cNvCxnSpPr>
                  <p:nvPr/>
                </p:nvCxnSpPr>
                <p:spPr>
                  <a:xfrm>
                    <a:off x="1456584"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582861"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3" name="Straight Arrow Connector 22"/>
                  <p:cNvCxnSpPr>
                    <a:endCxn id="22" idx="0"/>
                  </p:cNvCxnSpPr>
                  <p:nvPr/>
                </p:nvCxnSpPr>
                <p:spPr>
                  <a:xfrm>
                    <a:off x="1636979"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1916827" y="390438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5" name="Straight Arrow Connector 24"/>
                  <p:cNvCxnSpPr>
                    <a:endCxn id="24" idx="0"/>
                  </p:cNvCxnSpPr>
                  <p:nvPr/>
                </p:nvCxnSpPr>
                <p:spPr>
                  <a:xfrm>
                    <a:off x="1970945" y="3796146"/>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1402466"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7" name="Straight Arrow Connector 26"/>
                  <p:cNvCxnSpPr>
                    <a:stCxn id="26" idx="4"/>
                  </p:cNvCxnSpPr>
                  <p:nvPr/>
                </p:nvCxnSpPr>
                <p:spPr>
                  <a:xfrm>
                    <a:off x="1456584"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1582861"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29" name="Straight Arrow Connector 28"/>
                  <p:cNvCxnSpPr>
                    <a:stCxn id="28" idx="4"/>
                  </p:cNvCxnSpPr>
                  <p:nvPr/>
                </p:nvCxnSpPr>
                <p:spPr>
                  <a:xfrm>
                    <a:off x="1636979"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1916827" y="4265174"/>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31" name="Straight Arrow Connector 30"/>
                  <p:cNvCxnSpPr>
                    <a:stCxn id="30" idx="4"/>
                  </p:cNvCxnSpPr>
                  <p:nvPr/>
                </p:nvCxnSpPr>
                <p:spPr>
                  <a:xfrm>
                    <a:off x="1970945" y="4373411"/>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0" idx="4"/>
                    <a:endCxn id="39" idx="0"/>
                  </p:cNvCxnSpPr>
                  <p:nvPr/>
                </p:nvCxnSpPr>
                <p:spPr>
                  <a:xfrm>
                    <a:off x="1456584" y="4012621"/>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39" idx="4"/>
                    <a:endCxn id="26" idx="0"/>
                  </p:cNvCxnSpPr>
                  <p:nvPr/>
                </p:nvCxnSpPr>
                <p:spPr>
                  <a:xfrm flipH="1">
                    <a:off x="1456584" y="4193016"/>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9" idx="4"/>
                    <a:endCxn id="28" idx="0"/>
                  </p:cNvCxnSpPr>
                  <p:nvPr/>
                </p:nvCxnSpPr>
                <p:spPr>
                  <a:xfrm flipH="1">
                    <a:off x="1636979" y="4193016"/>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39" idx="4"/>
                    <a:endCxn id="30" idx="0"/>
                  </p:cNvCxnSpPr>
                  <p:nvPr/>
                </p:nvCxnSpPr>
                <p:spPr>
                  <a:xfrm>
                    <a:off x="1730264" y="4193016"/>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2" idx="4"/>
                    <a:endCxn id="39" idx="0"/>
                  </p:cNvCxnSpPr>
                  <p:nvPr/>
                </p:nvCxnSpPr>
                <p:spPr>
                  <a:xfrm>
                    <a:off x="1636979" y="4012621"/>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4" idx="4"/>
                    <a:endCxn id="39" idx="0"/>
                  </p:cNvCxnSpPr>
                  <p:nvPr/>
                </p:nvCxnSpPr>
                <p:spPr>
                  <a:xfrm flipH="1">
                    <a:off x="1730264" y="4012621"/>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1748304" y="4316706"/>
                    <a:ext cx="123316" cy="8659"/>
                    <a:chOff x="857176" y="633704"/>
                    <a:chExt cx="130224" cy="9144"/>
                  </a:xfrm>
                </p:grpSpPr>
                <p:sp>
                  <p:nvSpPr>
                    <p:cNvPr id="117" name="Oval 11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8" name="Oval 11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9" name="Oval 11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39" name="Oval 38"/>
                  <p:cNvSpPr/>
                  <p:nvPr/>
                </p:nvSpPr>
                <p:spPr>
                  <a:xfrm>
                    <a:off x="1676145" y="4084779"/>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40" name="Group 39"/>
                  <p:cNvGrpSpPr/>
                  <p:nvPr/>
                </p:nvGrpSpPr>
                <p:grpSpPr>
                  <a:xfrm>
                    <a:off x="1633141" y="3663076"/>
                    <a:ext cx="8659" cy="98927"/>
                    <a:chOff x="479640" y="725564"/>
                    <a:chExt cx="9144" cy="104468"/>
                  </a:xfrm>
                </p:grpSpPr>
                <p:sp>
                  <p:nvSpPr>
                    <p:cNvPr id="114" name="Oval 11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5" name="Oval 11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6" name="Oval 11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1" name="Group 40"/>
                  <p:cNvGrpSpPr/>
                  <p:nvPr/>
                </p:nvGrpSpPr>
                <p:grpSpPr>
                  <a:xfrm>
                    <a:off x="1969080" y="3663076"/>
                    <a:ext cx="8659" cy="98927"/>
                    <a:chOff x="479640" y="725564"/>
                    <a:chExt cx="9144" cy="104468"/>
                  </a:xfrm>
                </p:grpSpPr>
                <p:sp>
                  <p:nvSpPr>
                    <p:cNvPr id="111" name="Oval 11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2" name="Oval 11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3" name="Oval 11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42" name="Group 41"/>
                  <p:cNvGrpSpPr/>
                  <p:nvPr/>
                </p:nvGrpSpPr>
                <p:grpSpPr>
                  <a:xfrm>
                    <a:off x="1748304" y="3958108"/>
                    <a:ext cx="123316" cy="8659"/>
                    <a:chOff x="857176" y="633704"/>
                    <a:chExt cx="130224" cy="9144"/>
                  </a:xfrm>
                </p:grpSpPr>
                <p:sp>
                  <p:nvSpPr>
                    <p:cNvPr id="108" name="Oval 107"/>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9" name="Oval 108"/>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10" name="Oval 109"/>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43" name="Oval 42"/>
                  <p:cNvSpPr/>
                  <p:nvPr/>
                </p:nvSpPr>
                <p:spPr>
                  <a:xfrm>
                    <a:off x="1399378"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4" name="Straight Arrow Connector 43"/>
                  <p:cNvCxnSpPr>
                    <a:endCxn id="43" idx="0"/>
                  </p:cNvCxnSpPr>
                  <p:nvPr/>
                </p:nvCxnSpPr>
                <p:spPr>
                  <a:xfrm>
                    <a:off x="1453497"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1579774"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6" name="Straight Arrow Connector 45"/>
                  <p:cNvCxnSpPr>
                    <a:endCxn id="45" idx="0"/>
                  </p:cNvCxnSpPr>
                  <p:nvPr/>
                </p:nvCxnSpPr>
                <p:spPr>
                  <a:xfrm>
                    <a:off x="1633892"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1913740" y="4740397"/>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48" name="Straight Arrow Connector 47"/>
                  <p:cNvCxnSpPr>
                    <a:endCxn id="47" idx="0"/>
                  </p:cNvCxnSpPr>
                  <p:nvPr/>
                </p:nvCxnSpPr>
                <p:spPr>
                  <a:xfrm>
                    <a:off x="1967858" y="4632160"/>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1399378"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0" name="Straight Arrow Connector 49"/>
                  <p:cNvCxnSpPr>
                    <a:stCxn id="49" idx="4"/>
                  </p:cNvCxnSpPr>
                  <p:nvPr/>
                </p:nvCxnSpPr>
                <p:spPr>
                  <a:xfrm>
                    <a:off x="1453497"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1579774"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2" name="Straight Arrow Connector 51"/>
                  <p:cNvCxnSpPr>
                    <a:stCxn id="51" idx="4"/>
                  </p:cNvCxnSpPr>
                  <p:nvPr/>
                </p:nvCxnSpPr>
                <p:spPr>
                  <a:xfrm>
                    <a:off x="1633892"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53" name="Oval 52"/>
                  <p:cNvSpPr/>
                  <p:nvPr/>
                </p:nvSpPr>
                <p:spPr>
                  <a:xfrm>
                    <a:off x="1913740" y="5101188"/>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54" name="Straight Arrow Connector 53"/>
                  <p:cNvCxnSpPr>
                    <a:stCxn id="53" idx="4"/>
                  </p:cNvCxnSpPr>
                  <p:nvPr/>
                </p:nvCxnSpPr>
                <p:spPr>
                  <a:xfrm>
                    <a:off x="1967858" y="5209425"/>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43" idx="4"/>
                    <a:endCxn id="62" idx="0"/>
                  </p:cNvCxnSpPr>
                  <p:nvPr/>
                </p:nvCxnSpPr>
                <p:spPr>
                  <a:xfrm>
                    <a:off x="1453497" y="4848635"/>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62" idx="4"/>
                    <a:endCxn id="49" idx="0"/>
                  </p:cNvCxnSpPr>
                  <p:nvPr/>
                </p:nvCxnSpPr>
                <p:spPr>
                  <a:xfrm flipH="1">
                    <a:off x="1453497" y="5029030"/>
                    <a:ext cx="273680"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62" idx="4"/>
                    <a:endCxn id="51" idx="0"/>
                  </p:cNvCxnSpPr>
                  <p:nvPr/>
                </p:nvCxnSpPr>
                <p:spPr>
                  <a:xfrm flipH="1">
                    <a:off x="1633892" y="5029030"/>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62" idx="4"/>
                    <a:endCxn id="53" idx="0"/>
                  </p:cNvCxnSpPr>
                  <p:nvPr/>
                </p:nvCxnSpPr>
                <p:spPr>
                  <a:xfrm>
                    <a:off x="1727177" y="5029030"/>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45" idx="4"/>
                    <a:endCxn id="62" idx="0"/>
                  </p:cNvCxnSpPr>
                  <p:nvPr/>
                </p:nvCxnSpPr>
                <p:spPr>
                  <a:xfrm>
                    <a:off x="1633892" y="4848635"/>
                    <a:ext cx="93285"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47" idx="4"/>
                    <a:endCxn id="62" idx="0"/>
                  </p:cNvCxnSpPr>
                  <p:nvPr/>
                </p:nvCxnSpPr>
                <p:spPr>
                  <a:xfrm flipH="1">
                    <a:off x="1727177" y="4848635"/>
                    <a:ext cx="240681" cy="72158"/>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61" name="Group 60"/>
                  <p:cNvGrpSpPr/>
                  <p:nvPr/>
                </p:nvGrpSpPr>
                <p:grpSpPr>
                  <a:xfrm>
                    <a:off x="1745216" y="5160757"/>
                    <a:ext cx="123316" cy="8659"/>
                    <a:chOff x="857176" y="633704"/>
                    <a:chExt cx="130224" cy="9144"/>
                  </a:xfrm>
                </p:grpSpPr>
                <p:sp>
                  <p:nvSpPr>
                    <p:cNvPr id="105" name="Oval 104"/>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6" name="Oval 105"/>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7" name="Oval 106"/>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2" name="Oval 61"/>
                  <p:cNvSpPr/>
                  <p:nvPr/>
                </p:nvSpPr>
                <p:spPr>
                  <a:xfrm>
                    <a:off x="1673058" y="4920793"/>
                    <a:ext cx="108237" cy="108237"/>
                  </a:xfrm>
                  <a:prstGeom prst="ellipse">
                    <a:avLst/>
                  </a:prstGeom>
                  <a:solidFill>
                    <a:schemeClr val="bg1">
                      <a:lumMod val="65000"/>
                    </a:schemeClr>
                  </a:solidFill>
                  <a:ln w="127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nvGrpSpPr>
                  <p:cNvPr id="63" name="Group 62"/>
                  <p:cNvGrpSpPr/>
                  <p:nvPr/>
                </p:nvGrpSpPr>
                <p:grpSpPr>
                  <a:xfrm>
                    <a:off x="1630054" y="4499090"/>
                    <a:ext cx="8659" cy="98927"/>
                    <a:chOff x="479640" y="725564"/>
                    <a:chExt cx="9144" cy="104468"/>
                  </a:xfrm>
                </p:grpSpPr>
                <p:sp>
                  <p:nvSpPr>
                    <p:cNvPr id="102" name="Oval 101"/>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3" name="Oval 102"/>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4" name="Oval 103"/>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4" name="Group 63"/>
                  <p:cNvGrpSpPr/>
                  <p:nvPr/>
                </p:nvGrpSpPr>
                <p:grpSpPr>
                  <a:xfrm>
                    <a:off x="1965993" y="4499090"/>
                    <a:ext cx="8659" cy="98927"/>
                    <a:chOff x="479640" y="725564"/>
                    <a:chExt cx="9144" cy="104468"/>
                  </a:xfrm>
                </p:grpSpPr>
                <p:sp>
                  <p:nvSpPr>
                    <p:cNvPr id="99" name="Oval 98"/>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0" name="Oval 99"/>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101" name="Oval 100"/>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65" name="Group 64"/>
                  <p:cNvGrpSpPr/>
                  <p:nvPr/>
                </p:nvGrpSpPr>
                <p:grpSpPr>
                  <a:xfrm>
                    <a:off x="1745216" y="4796480"/>
                    <a:ext cx="123316" cy="8659"/>
                    <a:chOff x="857176" y="633704"/>
                    <a:chExt cx="130224" cy="9144"/>
                  </a:xfrm>
                </p:grpSpPr>
                <p:sp>
                  <p:nvSpPr>
                    <p:cNvPr id="96" name="Oval 95"/>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7" name="Oval 96"/>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8" name="Oval 97"/>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sp>
                <p:nvSpPr>
                  <p:cNvPr id="66" name="Oval 65"/>
                  <p:cNvSpPr/>
                  <p:nvPr/>
                </p:nvSpPr>
                <p:spPr>
                  <a:xfrm>
                    <a:off x="1399378"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7" name="Straight Arrow Connector 66"/>
                  <p:cNvCxnSpPr>
                    <a:endCxn id="66" idx="0"/>
                  </p:cNvCxnSpPr>
                  <p:nvPr/>
                </p:nvCxnSpPr>
                <p:spPr>
                  <a:xfrm>
                    <a:off x="1453497"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68" name="Oval 67"/>
                  <p:cNvSpPr/>
                  <p:nvPr/>
                </p:nvSpPr>
                <p:spPr>
                  <a:xfrm>
                    <a:off x="1579774"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69" name="Straight Arrow Connector 68"/>
                  <p:cNvCxnSpPr>
                    <a:endCxn id="68" idx="0"/>
                  </p:cNvCxnSpPr>
                  <p:nvPr/>
                </p:nvCxnSpPr>
                <p:spPr>
                  <a:xfrm>
                    <a:off x="1633892"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1913740" y="5588422"/>
                    <a:ext cx="108237" cy="10823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cxnSp>
                <p:nvCxnSpPr>
                  <p:cNvPr id="71" name="Straight Arrow Connector 70"/>
                  <p:cNvCxnSpPr>
                    <a:endCxn id="70" idx="0"/>
                  </p:cNvCxnSpPr>
                  <p:nvPr/>
                </p:nvCxnSpPr>
                <p:spPr>
                  <a:xfrm>
                    <a:off x="1967858" y="5480184"/>
                    <a:ext cx="0" cy="108237"/>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grpSp>
                <p:nvGrpSpPr>
                  <p:cNvPr id="72" name="Group 71"/>
                  <p:cNvGrpSpPr/>
                  <p:nvPr/>
                </p:nvGrpSpPr>
                <p:grpSpPr>
                  <a:xfrm>
                    <a:off x="1630054" y="5347114"/>
                    <a:ext cx="8659" cy="98927"/>
                    <a:chOff x="479640" y="725564"/>
                    <a:chExt cx="9144" cy="104468"/>
                  </a:xfrm>
                </p:grpSpPr>
                <p:sp>
                  <p:nvSpPr>
                    <p:cNvPr id="93" name="Oval 92"/>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4" name="Oval 93"/>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5" name="Oval 94"/>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3" name="Group 72"/>
                  <p:cNvGrpSpPr/>
                  <p:nvPr/>
                </p:nvGrpSpPr>
                <p:grpSpPr>
                  <a:xfrm>
                    <a:off x="1965993" y="5347114"/>
                    <a:ext cx="8659" cy="98927"/>
                    <a:chOff x="479640" y="725564"/>
                    <a:chExt cx="9144" cy="104468"/>
                  </a:xfrm>
                </p:grpSpPr>
                <p:sp>
                  <p:nvSpPr>
                    <p:cNvPr id="90" name="Oval 89"/>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1" name="Oval 90"/>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92" name="Oval 91"/>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4" name="Group 73"/>
                  <p:cNvGrpSpPr/>
                  <p:nvPr/>
                </p:nvGrpSpPr>
                <p:grpSpPr>
                  <a:xfrm>
                    <a:off x="1745216" y="5642824"/>
                    <a:ext cx="123316" cy="8659"/>
                    <a:chOff x="857176" y="633704"/>
                    <a:chExt cx="130224" cy="9144"/>
                  </a:xfrm>
                </p:grpSpPr>
                <p:sp>
                  <p:nvSpPr>
                    <p:cNvPr id="87" name="Oval 86"/>
                    <p:cNvSpPr/>
                    <p:nvPr/>
                  </p:nvSpPr>
                  <p:spPr>
                    <a:xfrm>
                      <a:off x="91771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8" name="Oval 87"/>
                    <p:cNvSpPr/>
                    <p:nvPr/>
                  </p:nvSpPr>
                  <p:spPr>
                    <a:xfrm>
                      <a:off x="85717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9" name="Oval 88"/>
                    <p:cNvSpPr/>
                    <p:nvPr/>
                  </p:nvSpPr>
                  <p:spPr>
                    <a:xfrm>
                      <a:off x="978256" y="63370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5" name="Group 74"/>
                  <p:cNvGrpSpPr/>
                  <p:nvPr/>
                </p:nvGrpSpPr>
                <p:grpSpPr>
                  <a:xfrm>
                    <a:off x="1453825" y="3667284"/>
                    <a:ext cx="8659" cy="98927"/>
                    <a:chOff x="479640" y="725564"/>
                    <a:chExt cx="9144" cy="104468"/>
                  </a:xfrm>
                </p:grpSpPr>
                <p:sp>
                  <p:nvSpPr>
                    <p:cNvPr id="84" name="Oval 83"/>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5" name="Oval 84"/>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6" name="Oval 85"/>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6" name="Group 75"/>
                  <p:cNvGrpSpPr/>
                  <p:nvPr/>
                </p:nvGrpSpPr>
                <p:grpSpPr>
                  <a:xfrm>
                    <a:off x="1450738" y="4503298"/>
                    <a:ext cx="8659" cy="98927"/>
                    <a:chOff x="479640" y="725564"/>
                    <a:chExt cx="9144" cy="104468"/>
                  </a:xfrm>
                </p:grpSpPr>
                <p:sp>
                  <p:nvSpPr>
                    <p:cNvPr id="81" name="Oval 80"/>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2" name="Oval 81"/>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3" name="Oval 82"/>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nvGrpSpPr>
                  <p:cNvPr id="77" name="Group 76"/>
                  <p:cNvGrpSpPr/>
                  <p:nvPr/>
                </p:nvGrpSpPr>
                <p:grpSpPr>
                  <a:xfrm>
                    <a:off x="1450738" y="5351322"/>
                    <a:ext cx="8659" cy="98927"/>
                    <a:chOff x="479640" y="725564"/>
                    <a:chExt cx="9144" cy="104468"/>
                  </a:xfrm>
                </p:grpSpPr>
                <p:sp>
                  <p:nvSpPr>
                    <p:cNvPr id="78" name="Oval 77"/>
                    <p:cNvSpPr/>
                    <p:nvPr/>
                  </p:nvSpPr>
                  <p:spPr>
                    <a:xfrm rot="5400000">
                      <a:off x="479640" y="773226"/>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79" name="Oval 78"/>
                    <p:cNvSpPr/>
                    <p:nvPr/>
                  </p:nvSpPr>
                  <p:spPr>
                    <a:xfrm rot="5400000">
                      <a:off x="479640" y="725564"/>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sp>
                  <p:nvSpPr>
                    <p:cNvPr id="80" name="Oval 79"/>
                    <p:cNvSpPr/>
                    <p:nvPr/>
                  </p:nvSpPr>
                  <p:spPr>
                    <a:xfrm rot="5400000">
                      <a:off x="479640" y="820888"/>
                      <a:ext cx="9144" cy="914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a:latin typeface="Times New Roman" pitchFamily="18" charset="0"/>
                        <a:cs typeface="Times New Roman" pitchFamily="18" charset="0"/>
                      </a:endParaRPr>
                    </a:p>
                  </p:txBody>
                </p:sp>
              </p:grpSp>
            </p:grpSp>
          </p:grpSp>
          <p:sp>
            <p:nvSpPr>
              <p:cNvPr id="10" name="Rounded Rectangle 9"/>
              <p:cNvSpPr>
                <a:spLocks noChangeAspect="1"/>
              </p:cNvSpPr>
              <p:nvPr/>
            </p:nvSpPr>
            <p:spPr>
              <a:xfrm>
                <a:off x="7687637" y="5226484"/>
                <a:ext cx="1077309" cy="775689"/>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a:t>?</a:t>
                </a:r>
                <a:endParaRPr lang="en-US" sz="1800" b="1" dirty="0"/>
              </a:p>
            </p:txBody>
          </p:sp>
        </p:grpSp>
      </p:grpSp>
      <p:sp>
        <p:nvSpPr>
          <p:cNvPr id="1127" name="TextBox 1126"/>
          <p:cNvSpPr txBox="1"/>
          <p:nvPr/>
        </p:nvSpPr>
        <p:spPr>
          <a:xfrm>
            <a:off x="273628" y="4556217"/>
            <a:ext cx="1479379" cy="369332"/>
          </a:xfrm>
          <a:prstGeom prst="rect">
            <a:avLst/>
          </a:prstGeom>
          <a:noFill/>
        </p:spPr>
        <p:txBody>
          <a:bodyPr wrap="none" rtlCol="0">
            <a:spAutoFit/>
          </a:bodyPr>
          <a:lstStyle/>
          <a:p>
            <a:r>
              <a:rPr lang="en-US" dirty="0" smtClean="0"/>
              <a:t>XPACC serv-2:</a:t>
            </a:r>
            <a:endParaRPr lang="en-US" dirty="0"/>
          </a:p>
        </p:txBody>
      </p:sp>
      <p:sp>
        <p:nvSpPr>
          <p:cNvPr id="1128" name="Rounded Rectangle 1127"/>
          <p:cNvSpPr>
            <a:spLocks noChangeAspect="1"/>
          </p:cNvSpPr>
          <p:nvPr/>
        </p:nvSpPr>
        <p:spPr>
          <a:xfrm>
            <a:off x="2073758" y="4423092"/>
            <a:ext cx="705098" cy="523073"/>
          </a:xfrm>
          <a:prstGeom prst="roundRect">
            <a:avLst/>
          </a:prstGeom>
          <a:solidFill>
            <a:srgbClr val="92D050"/>
          </a:solidFill>
          <a:ln>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GPU</a:t>
            </a:r>
          </a:p>
          <a:p>
            <a:pPr algn="ctr" defTabSz="1018824">
              <a:defRPr/>
            </a:pPr>
            <a:r>
              <a:rPr lang="en-US" b="1" dirty="0" smtClean="0"/>
              <a:t>K40m</a:t>
            </a:r>
            <a:endParaRPr lang="en-US" sz="1800" b="1" dirty="0"/>
          </a:p>
        </p:txBody>
      </p:sp>
      <p:sp>
        <p:nvSpPr>
          <p:cNvPr id="1129" name="Rounded Rectangle 1128"/>
          <p:cNvSpPr>
            <a:spLocks noChangeAspect="1"/>
          </p:cNvSpPr>
          <p:nvPr/>
        </p:nvSpPr>
        <p:spPr>
          <a:xfrm>
            <a:off x="3492985" y="4425017"/>
            <a:ext cx="705097" cy="523074"/>
          </a:xfrm>
          <a:prstGeom prst="roundRect">
            <a:avLst/>
          </a:prstGeom>
          <a:solidFill>
            <a:srgbClr val="92D050"/>
          </a:solidFill>
          <a:ln>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GPU</a:t>
            </a:r>
          </a:p>
          <a:p>
            <a:pPr algn="ctr" defTabSz="1018824">
              <a:defRPr/>
            </a:pPr>
            <a:r>
              <a:rPr lang="en-US" sz="1800" b="1" dirty="0" smtClean="0"/>
              <a:t>K40m</a:t>
            </a:r>
            <a:endParaRPr lang="en-US" sz="1800" b="1" dirty="0"/>
          </a:p>
        </p:txBody>
      </p:sp>
      <p:sp>
        <p:nvSpPr>
          <p:cNvPr id="1130" name="TextBox 1129"/>
          <p:cNvSpPr txBox="1"/>
          <p:nvPr/>
        </p:nvSpPr>
        <p:spPr>
          <a:xfrm>
            <a:off x="273627" y="5368339"/>
            <a:ext cx="980846" cy="369332"/>
          </a:xfrm>
          <a:prstGeom prst="rect">
            <a:avLst/>
          </a:prstGeom>
          <a:noFill/>
        </p:spPr>
        <p:txBody>
          <a:bodyPr wrap="none" rtlCol="0">
            <a:spAutoFit/>
          </a:bodyPr>
          <a:lstStyle/>
          <a:p>
            <a:r>
              <a:rPr lang="en-US" dirty="0" smtClean="0"/>
              <a:t>Quartet:</a:t>
            </a:r>
            <a:endParaRPr lang="en-US" dirty="0"/>
          </a:p>
        </p:txBody>
      </p:sp>
      <p:sp>
        <p:nvSpPr>
          <p:cNvPr id="1131" name="Rounded Rectangle 1130"/>
          <p:cNvSpPr>
            <a:spLocks noChangeAspect="1"/>
          </p:cNvSpPr>
          <p:nvPr/>
        </p:nvSpPr>
        <p:spPr>
          <a:xfrm>
            <a:off x="5585728" y="4386200"/>
            <a:ext cx="1195645" cy="709365"/>
          </a:xfrm>
          <a:prstGeom prst="roundRect">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Intel Xeon</a:t>
            </a:r>
          </a:p>
          <a:p>
            <a:pPr algn="ctr" defTabSz="1018824">
              <a:defRPr/>
            </a:pPr>
            <a:r>
              <a:rPr lang="en-US" b="1" dirty="0" smtClean="0"/>
              <a:t>E5-2680V2 </a:t>
            </a:r>
            <a:endParaRPr lang="en-US" sz="1800" b="1" dirty="0"/>
          </a:p>
        </p:txBody>
      </p:sp>
      <p:sp>
        <p:nvSpPr>
          <p:cNvPr id="1133" name="TextBox 1132"/>
          <p:cNvSpPr txBox="1"/>
          <p:nvPr/>
        </p:nvSpPr>
        <p:spPr>
          <a:xfrm>
            <a:off x="273628" y="6126562"/>
            <a:ext cx="1376724" cy="369332"/>
          </a:xfrm>
          <a:prstGeom prst="rect">
            <a:avLst/>
          </a:prstGeom>
          <a:noFill/>
        </p:spPr>
        <p:txBody>
          <a:bodyPr wrap="none" rtlCol="0">
            <a:spAutoFit/>
          </a:bodyPr>
          <a:lstStyle/>
          <a:p>
            <a:r>
              <a:rPr lang="en-US" dirty="0" smtClean="0"/>
              <a:t>Blue Waters:</a:t>
            </a:r>
            <a:endParaRPr lang="en-US" dirty="0"/>
          </a:p>
        </p:txBody>
      </p:sp>
      <p:sp>
        <p:nvSpPr>
          <p:cNvPr id="1134" name="Rounded Rectangle 1133"/>
          <p:cNvSpPr>
            <a:spLocks noChangeAspect="1"/>
          </p:cNvSpPr>
          <p:nvPr/>
        </p:nvSpPr>
        <p:spPr>
          <a:xfrm>
            <a:off x="2068303" y="5274659"/>
            <a:ext cx="705098" cy="523073"/>
          </a:xfrm>
          <a:prstGeom prst="roundRect">
            <a:avLst/>
          </a:prstGeom>
          <a:solidFill>
            <a:srgbClr val="92D050"/>
          </a:solidFill>
          <a:ln>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GPU</a:t>
            </a:r>
          </a:p>
          <a:p>
            <a:pPr algn="ctr" defTabSz="1018824">
              <a:defRPr/>
            </a:pPr>
            <a:r>
              <a:rPr lang="en-US" b="1" dirty="0" smtClean="0"/>
              <a:t>K20c</a:t>
            </a:r>
            <a:endParaRPr lang="en-US" sz="1800" b="1" dirty="0"/>
          </a:p>
        </p:txBody>
      </p:sp>
      <p:sp>
        <p:nvSpPr>
          <p:cNvPr id="1135" name="Rounded Rectangle 1134"/>
          <p:cNvSpPr>
            <a:spLocks noChangeAspect="1"/>
          </p:cNvSpPr>
          <p:nvPr/>
        </p:nvSpPr>
        <p:spPr>
          <a:xfrm>
            <a:off x="3471351" y="5274658"/>
            <a:ext cx="705098" cy="523073"/>
          </a:xfrm>
          <a:prstGeom prst="roundRect">
            <a:avLst/>
          </a:prstGeom>
          <a:solidFill>
            <a:srgbClr val="92D050"/>
          </a:solidFill>
          <a:ln>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GPU</a:t>
            </a:r>
          </a:p>
          <a:p>
            <a:pPr algn="ctr" defTabSz="1018824">
              <a:defRPr/>
            </a:pPr>
            <a:r>
              <a:rPr lang="en-US" b="1" dirty="0" smtClean="0"/>
              <a:t>K20c</a:t>
            </a:r>
            <a:endParaRPr lang="en-US" sz="1800" b="1" dirty="0"/>
          </a:p>
        </p:txBody>
      </p:sp>
      <p:sp>
        <p:nvSpPr>
          <p:cNvPr id="1136" name="Rounded Rectangle 1135"/>
          <p:cNvSpPr>
            <a:spLocks noChangeAspect="1"/>
          </p:cNvSpPr>
          <p:nvPr/>
        </p:nvSpPr>
        <p:spPr>
          <a:xfrm>
            <a:off x="4921230" y="5274657"/>
            <a:ext cx="705098" cy="523073"/>
          </a:xfrm>
          <a:prstGeom prst="roundRect">
            <a:avLst/>
          </a:prstGeom>
          <a:solidFill>
            <a:srgbClr val="92D050"/>
          </a:solidFill>
          <a:ln>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GPU</a:t>
            </a:r>
          </a:p>
          <a:p>
            <a:pPr algn="ctr" defTabSz="1018824">
              <a:defRPr/>
            </a:pPr>
            <a:r>
              <a:rPr lang="en-US" b="1" dirty="0" smtClean="0"/>
              <a:t>K20c</a:t>
            </a:r>
            <a:endParaRPr lang="en-US" sz="1800" b="1" dirty="0"/>
          </a:p>
        </p:txBody>
      </p:sp>
      <p:sp>
        <p:nvSpPr>
          <p:cNvPr id="1137" name="Rounded Rectangle 1136"/>
          <p:cNvSpPr>
            <a:spLocks noChangeAspect="1"/>
          </p:cNvSpPr>
          <p:nvPr/>
        </p:nvSpPr>
        <p:spPr>
          <a:xfrm>
            <a:off x="6423431" y="5274659"/>
            <a:ext cx="705098" cy="523073"/>
          </a:xfrm>
          <a:prstGeom prst="roundRect">
            <a:avLst/>
          </a:prstGeom>
          <a:solidFill>
            <a:srgbClr val="92D050"/>
          </a:solidFill>
          <a:ln>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GPU</a:t>
            </a:r>
          </a:p>
          <a:p>
            <a:pPr algn="ctr" defTabSz="1018824">
              <a:defRPr/>
            </a:pPr>
            <a:r>
              <a:rPr lang="en-US" b="1" dirty="0" smtClean="0"/>
              <a:t>K20c</a:t>
            </a:r>
            <a:endParaRPr lang="en-US" sz="1800" b="1" dirty="0"/>
          </a:p>
        </p:txBody>
      </p:sp>
      <p:sp>
        <p:nvSpPr>
          <p:cNvPr id="1138" name="Rounded Rectangle 1137"/>
          <p:cNvSpPr>
            <a:spLocks noChangeAspect="1"/>
          </p:cNvSpPr>
          <p:nvPr/>
        </p:nvSpPr>
        <p:spPr>
          <a:xfrm>
            <a:off x="7710242" y="5268881"/>
            <a:ext cx="841059" cy="623934"/>
          </a:xfrm>
          <a:prstGeom prst="roundRect">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Intel</a:t>
            </a:r>
          </a:p>
          <a:p>
            <a:pPr algn="ctr" defTabSz="1018824">
              <a:defRPr/>
            </a:pPr>
            <a:r>
              <a:rPr lang="en-US" b="1" dirty="0" smtClean="0"/>
              <a:t> </a:t>
            </a:r>
            <a:r>
              <a:rPr lang="en-US" b="1" dirty="0"/>
              <a:t>i</a:t>
            </a:r>
            <a:r>
              <a:rPr lang="en-US" b="1" dirty="0" smtClean="0"/>
              <a:t>7-3820 </a:t>
            </a:r>
            <a:endParaRPr lang="en-US" sz="1800" b="1" dirty="0"/>
          </a:p>
        </p:txBody>
      </p:sp>
      <p:sp>
        <p:nvSpPr>
          <p:cNvPr id="1139" name="Rounded Rectangle 1138"/>
          <p:cNvSpPr>
            <a:spLocks noChangeAspect="1"/>
          </p:cNvSpPr>
          <p:nvPr/>
        </p:nvSpPr>
        <p:spPr>
          <a:xfrm>
            <a:off x="2780801" y="6096000"/>
            <a:ext cx="705098" cy="523073"/>
          </a:xfrm>
          <a:prstGeom prst="roundRect">
            <a:avLst/>
          </a:prstGeom>
          <a:solidFill>
            <a:srgbClr val="92D050"/>
          </a:solidFill>
          <a:ln>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GPU</a:t>
            </a:r>
          </a:p>
          <a:p>
            <a:pPr algn="ctr" defTabSz="1018824">
              <a:defRPr/>
            </a:pPr>
            <a:r>
              <a:rPr lang="en-US" b="1" dirty="0" smtClean="0"/>
              <a:t>K20x</a:t>
            </a:r>
            <a:endParaRPr lang="en-US" sz="1800" b="1" dirty="0"/>
          </a:p>
        </p:txBody>
      </p:sp>
      <p:sp>
        <p:nvSpPr>
          <p:cNvPr id="1140" name="Rounded Rectangle 1139"/>
          <p:cNvSpPr>
            <a:spLocks noChangeAspect="1"/>
          </p:cNvSpPr>
          <p:nvPr/>
        </p:nvSpPr>
        <p:spPr>
          <a:xfrm>
            <a:off x="5682216" y="6096000"/>
            <a:ext cx="1002670" cy="523073"/>
          </a:xfrm>
          <a:prstGeom prst="roundRect">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defTabSz="1018824">
              <a:defRPr/>
            </a:pPr>
            <a:r>
              <a:rPr lang="en-US" b="1" dirty="0" smtClean="0"/>
              <a:t>AMD </a:t>
            </a:r>
            <a:r>
              <a:rPr lang="en-US" b="1" dirty="0" err="1"/>
              <a:t>I</a:t>
            </a:r>
            <a:r>
              <a:rPr lang="en-US" b="1" dirty="0" err="1" smtClean="0"/>
              <a:t>nterlagos</a:t>
            </a:r>
            <a:r>
              <a:rPr lang="en-US" b="1" dirty="0" smtClean="0"/>
              <a:t> </a:t>
            </a:r>
            <a:endParaRPr lang="en-US" sz="1800" b="1" dirty="0"/>
          </a:p>
        </p:txBody>
      </p:sp>
      <p:cxnSp>
        <p:nvCxnSpPr>
          <p:cNvPr id="1142" name="Straight Connector 1141"/>
          <p:cNvCxnSpPr/>
          <p:nvPr/>
        </p:nvCxnSpPr>
        <p:spPr>
          <a:xfrm>
            <a:off x="273628" y="4241953"/>
            <a:ext cx="8378190" cy="108585"/>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143" name="Straight Connector 1142"/>
          <p:cNvCxnSpPr/>
          <p:nvPr/>
        </p:nvCxnSpPr>
        <p:spPr>
          <a:xfrm>
            <a:off x="280541" y="5036170"/>
            <a:ext cx="8378190" cy="108585"/>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144" name="Straight Connector 1143"/>
          <p:cNvCxnSpPr/>
          <p:nvPr/>
        </p:nvCxnSpPr>
        <p:spPr>
          <a:xfrm>
            <a:off x="280541" y="5955677"/>
            <a:ext cx="8378190" cy="108585"/>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145" name="TextBox 1144"/>
          <p:cNvSpPr txBox="1"/>
          <p:nvPr/>
        </p:nvSpPr>
        <p:spPr>
          <a:xfrm>
            <a:off x="4237485" y="7031440"/>
            <a:ext cx="301686" cy="369332"/>
          </a:xfrm>
          <a:prstGeom prst="rect">
            <a:avLst/>
          </a:prstGeom>
          <a:noFill/>
        </p:spPr>
        <p:txBody>
          <a:bodyPr wrap="none" rtlCol="0">
            <a:spAutoFit/>
          </a:bodyPr>
          <a:lstStyle/>
          <a:p>
            <a:r>
              <a:rPr lang="en-US" dirty="0"/>
              <a:t>6</a:t>
            </a:r>
          </a:p>
        </p:txBody>
      </p:sp>
    </p:spTree>
    <p:extLst>
      <p:ext uri="{BB962C8B-B14F-4D97-AF65-F5344CB8AC3E}">
        <p14:creationId xmlns:p14="http://schemas.microsoft.com/office/powerpoint/2010/main" val="1563246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3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 grpId="0" animBg="1"/>
      <p:bldP spid="1129" grpId="0" animBg="1"/>
      <p:bldP spid="1131" grpId="0" animBg="1"/>
      <p:bldP spid="1134" grpId="0" animBg="1"/>
      <p:bldP spid="1135" grpId="0" animBg="1"/>
      <p:bldP spid="1136" grpId="0" animBg="1"/>
      <p:bldP spid="1137" grpId="0" animBg="1"/>
      <p:bldP spid="1138" grpId="0" animBg="1"/>
      <p:bldP spid="1139" grpId="0" animBg="1"/>
      <p:bldP spid="114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307"/>
            <a:ext cx="8229600" cy="1143000"/>
          </a:xfrm>
        </p:spPr>
        <p:txBody>
          <a:bodyPr/>
          <a:lstStyle/>
          <a:p>
            <a:r>
              <a:rPr lang="en-US" dirty="0" smtClean="0"/>
              <a:t>Results</a:t>
            </a:r>
            <a:endParaRPr lang="en-US" dirty="0"/>
          </a:p>
        </p:txBody>
      </p:sp>
      <p:sp>
        <p:nvSpPr>
          <p:cNvPr id="3" name="Content Placeholder 2"/>
          <p:cNvSpPr>
            <a:spLocks noGrp="1"/>
          </p:cNvSpPr>
          <p:nvPr>
            <p:ph idx="1"/>
          </p:nvPr>
        </p:nvSpPr>
        <p:spPr>
          <a:xfrm>
            <a:off x="474518" y="1249681"/>
            <a:ext cx="8229600" cy="5796586"/>
          </a:xfrm>
        </p:spPr>
        <p:txBody>
          <a:bodyPr>
            <a:normAutofit lnSpcReduction="10000"/>
          </a:bodyPr>
          <a:lstStyle/>
          <a:p>
            <a:r>
              <a:rPr lang="en-US" sz="1400" dirty="0" smtClean="0"/>
              <a:t>XPACC server-02:</a:t>
            </a:r>
          </a:p>
          <a:p>
            <a:pPr lvl="1"/>
            <a:r>
              <a:rPr lang="en-US" sz="1400" dirty="0" smtClean="0"/>
              <a:t>CPU: </a:t>
            </a:r>
            <a:r>
              <a:rPr lang="pt-BR" sz="1400" dirty="0"/>
              <a:t>Intel(R) Xeon(R) CPU E5-2680 v2 @ </a:t>
            </a:r>
            <a:r>
              <a:rPr lang="pt-BR" sz="1400" dirty="0" smtClean="0"/>
              <a:t>2.80GHz</a:t>
            </a:r>
          </a:p>
          <a:p>
            <a:pPr lvl="1"/>
            <a:r>
              <a:rPr lang="en-US" sz="1400" dirty="0" smtClean="0"/>
              <a:t>GPU: 2 x Tesla K40m</a:t>
            </a:r>
          </a:p>
          <a:p>
            <a:r>
              <a:rPr lang="en-US" sz="1400" dirty="0" smtClean="0"/>
              <a:t>Problem size: 									      </a:t>
            </a:r>
            <a:r>
              <a:rPr lang="en-US" sz="1800" dirty="0" smtClean="0"/>
              <a:t>CID:</a:t>
            </a:r>
          </a:p>
          <a:p>
            <a:pPr lvl="1"/>
            <a:r>
              <a:rPr lang="en-US" sz="1400" dirty="0" err="1" smtClean="0"/>
              <a:t>Plascomcm</a:t>
            </a:r>
            <a:r>
              <a:rPr lang="en-US" sz="1400" dirty="0"/>
              <a:t> </a:t>
            </a:r>
            <a:r>
              <a:rPr lang="en-US" sz="1400" dirty="0" smtClean="0"/>
              <a:t>grid dimensions(x, y, z): 333x333x1</a:t>
            </a:r>
          </a:p>
          <a:p>
            <a:pPr lvl="1"/>
            <a:r>
              <a:rPr lang="en-US" sz="1400" dirty="0" smtClean="0"/>
              <a:t>200 iterations</a:t>
            </a:r>
          </a:p>
          <a:p>
            <a:pPr lvl="1"/>
            <a:r>
              <a:rPr lang="en-US" sz="1400" dirty="0" smtClean="0"/>
              <a:t>OpenCL version only for Compute Interior Derivatives </a:t>
            </a:r>
          </a:p>
          <a:p>
            <a:pPr lvl="1"/>
            <a:r>
              <a:rPr lang="en-US" sz="1400" dirty="0" smtClean="0"/>
              <a:t>Fortran code is executed on a single  core</a:t>
            </a:r>
          </a:p>
          <a:p>
            <a:pPr lvl="1"/>
            <a:endParaRPr lang="en-US" sz="1400" dirty="0" smtClean="0"/>
          </a:p>
          <a:p>
            <a:pPr lvl="1"/>
            <a:endParaRPr lang="en-US" sz="1400" dirty="0"/>
          </a:p>
          <a:p>
            <a:pPr lvl="1"/>
            <a:endParaRPr lang="en-US" sz="1400" dirty="0" smtClean="0"/>
          </a:p>
          <a:p>
            <a:pPr lvl="1"/>
            <a:endParaRPr lang="en-US" sz="1400" dirty="0"/>
          </a:p>
          <a:p>
            <a:pPr lvl="1"/>
            <a:endParaRPr lang="en-US" sz="1400" dirty="0" smtClean="0"/>
          </a:p>
          <a:p>
            <a:pPr lvl="1"/>
            <a:endParaRPr lang="en-US" sz="1400" dirty="0"/>
          </a:p>
          <a:p>
            <a:pPr lvl="1"/>
            <a:endParaRPr lang="en-US" sz="1400" dirty="0" smtClean="0"/>
          </a:p>
          <a:p>
            <a:pPr lvl="1"/>
            <a:endParaRPr lang="en-US" sz="1400" dirty="0" smtClean="0"/>
          </a:p>
          <a:p>
            <a:pPr marL="457200" lvl="1" indent="0">
              <a:buNone/>
            </a:pPr>
            <a:endParaRPr lang="en-US" sz="1400" dirty="0" smtClean="0"/>
          </a:p>
          <a:p>
            <a:pPr marL="457200" lvl="1" indent="0">
              <a:buNone/>
            </a:pPr>
            <a:endParaRPr lang="en-US" sz="1400" dirty="0"/>
          </a:p>
          <a:p>
            <a:pPr lvl="1"/>
            <a:endParaRPr lang="en-US" sz="1400" dirty="0" smtClean="0"/>
          </a:p>
          <a:p>
            <a:pPr lvl="1"/>
            <a:endParaRPr lang="en-US" sz="1400" dirty="0" smtClean="0"/>
          </a:p>
          <a:p>
            <a:pPr lvl="1"/>
            <a:r>
              <a:rPr lang="en-US" sz="1400" dirty="0" smtClean="0"/>
              <a:t>Using a GPU only provides a small speed up, this is because most of the time is spend in data movement</a:t>
            </a:r>
            <a:endParaRPr lang="en-US" sz="1400" dirty="0"/>
          </a:p>
        </p:txBody>
      </p:sp>
      <p:graphicFrame>
        <p:nvGraphicFramePr>
          <p:cNvPr id="4" name="Chart 3"/>
          <p:cNvGraphicFramePr>
            <a:graphicFrameLocks/>
          </p:cNvGraphicFramePr>
          <p:nvPr>
            <p:extLst>
              <p:ext uri="{D42A27DB-BD31-4B8C-83A1-F6EECF244321}">
                <p14:modId xmlns:p14="http://schemas.microsoft.com/office/powerpoint/2010/main" val="4281957517"/>
              </p:ext>
            </p:extLst>
          </p:nvPr>
        </p:nvGraphicFramePr>
        <p:xfrm>
          <a:off x="2163469" y="3352800"/>
          <a:ext cx="4851698" cy="318695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152452" y="6361362"/>
            <a:ext cx="301686" cy="369332"/>
          </a:xfrm>
          <a:prstGeom prst="rect">
            <a:avLst/>
          </a:prstGeom>
          <a:noFill/>
        </p:spPr>
        <p:txBody>
          <a:bodyPr wrap="none" rtlCol="0">
            <a:spAutoFit/>
          </a:bodyPr>
          <a:lstStyle/>
          <a:p>
            <a:r>
              <a:rPr lang="en-US" dirty="0"/>
              <a:t>7</a:t>
            </a:r>
          </a:p>
        </p:txBody>
      </p:sp>
      <p:sp>
        <p:nvSpPr>
          <p:cNvPr id="6" name="TextBox 5"/>
          <p:cNvSpPr txBox="1"/>
          <p:nvPr/>
        </p:nvSpPr>
        <p:spPr>
          <a:xfrm>
            <a:off x="6079253" y="4054739"/>
            <a:ext cx="1780390" cy="369332"/>
          </a:xfrm>
          <a:prstGeom prst="rect">
            <a:avLst/>
          </a:prstGeom>
          <a:noFill/>
        </p:spPr>
        <p:txBody>
          <a:bodyPr wrap="square" rtlCol="0">
            <a:spAutoFit/>
          </a:bodyPr>
          <a:lstStyle/>
          <a:p>
            <a:r>
              <a:rPr lang="en-US" dirty="0" smtClean="0"/>
              <a:t>35%  speedup</a:t>
            </a:r>
            <a:endParaRPr lang="en-US" dirty="0"/>
          </a:p>
        </p:txBody>
      </p:sp>
      <p:cxnSp>
        <p:nvCxnSpPr>
          <p:cNvPr id="8" name="Curved Connector 7"/>
          <p:cNvCxnSpPr/>
          <p:nvPr/>
        </p:nvCxnSpPr>
        <p:spPr>
          <a:xfrm rot="5400000">
            <a:off x="7173842" y="1569723"/>
            <a:ext cx="457200" cy="86061"/>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Curved Connector 8"/>
          <p:cNvCxnSpPr/>
          <p:nvPr/>
        </p:nvCxnSpPr>
        <p:spPr>
          <a:xfrm rot="5400000">
            <a:off x="6653889" y="2076128"/>
            <a:ext cx="457200" cy="86061"/>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Curved Connector 9"/>
          <p:cNvCxnSpPr/>
          <p:nvPr/>
        </p:nvCxnSpPr>
        <p:spPr>
          <a:xfrm rot="5400000">
            <a:off x="6829597" y="2076129"/>
            <a:ext cx="457200" cy="86061"/>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Curved Connector 10"/>
          <p:cNvCxnSpPr/>
          <p:nvPr/>
        </p:nvCxnSpPr>
        <p:spPr>
          <a:xfrm rot="5400000">
            <a:off x="7005304" y="2076130"/>
            <a:ext cx="457200" cy="86061"/>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Curved Connector 11"/>
          <p:cNvCxnSpPr/>
          <p:nvPr/>
        </p:nvCxnSpPr>
        <p:spPr>
          <a:xfrm rot="5400000">
            <a:off x="7184599" y="2076131"/>
            <a:ext cx="457200" cy="86061"/>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Curved Connector 12"/>
          <p:cNvCxnSpPr/>
          <p:nvPr/>
        </p:nvCxnSpPr>
        <p:spPr>
          <a:xfrm rot="5400000">
            <a:off x="7356718" y="2076128"/>
            <a:ext cx="457200" cy="86061"/>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Curved Connector 13"/>
          <p:cNvCxnSpPr/>
          <p:nvPr/>
        </p:nvCxnSpPr>
        <p:spPr>
          <a:xfrm rot="5400000">
            <a:off x="7528836" y="2062682"/>
            <a:ext cx="457200" cy="86061"/>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Curved Connector 14"/>
          <p:cNvCxnSpPr/>
          <p:nvPr/>
        </p:nvCxnSpPr>
        <p:spPr>
          <a:xfrm rot="5400000">
            <a:off x="7173841" y="2607835"/>
            <a:ext cx="457200" cy="86061"/>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Curved Connector 15"/>
          <p:cNvCxnSpPr/>
          <p:nvPr/>
        </p:nvCxnSpPr>
        <p:spPr>
          <a:xfrm rot="5400000">
            <a:off x="7708130" y="2076133"/>
            <a:ext cx="457200" cy="86061"/>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2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7" name="TextBox 6"/>
          <p:cNvSpPr txBox="1"/>
          <p:nvPr/>
        </p:nvSpPr>
        <p:spPr>
          <a:xfrm>
            <a:off x="806825" y="5391388"/>
            <a:ext cx="7879976"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If no GPU is available, </a:t>
            </a:r>
            <a:r>
              <a:rPr lang="en-US" dirty="0" err="1" smtClean="0"/>
              <a:t>MxPA</a:t>
            </a:r>
            <a:r>
              <a:rPr lang="en-US" dirty="0" smtClean="0"/>
              <a:t> is able to retarget the OpenCL code onto the CPU and perform as well as the GPU execution.</a:t>
            </a:r>
          </a:p>
        </p:txBody>
      </p:sp>
      <p:sp>
        <p:nvSpPr>
          <p:cNvPr id="5" name="TextBox 4"/>
          <p:cNvSpPr txBox="1"/>
          <p:nvPr/>
        </p:nvSpPr>
        <p:spPr>
          <a:xfrm>
            <a:off x="4152452" y="6361362"/>
            <a:ext cx="301686" cy="369332"/>
          </a:xfrm>
          <a:prstGeom prst="rect">
            <a:avLst/>
          </a:prstGeom>
          <a:noFill/>
        </p:spPr>
        <p:txBody>
          <a:bodyPr wrap="none" rtlCol="0">
            <a:spAutoFit/>
          </a:bodyPr>
          <a:lstStyle/>
          <a:p>
            <a:r>
              <a:rPr lang="en-US" dirty="0"/>
              <a:t>8</a:t>
            </a:r>
          </a:p>
        </p:txBody>
      </p:sp>
      <p:sp>
        <p:nvSpPr>
          <p:cNvPr id="8" name="TextBox 7"/>
          <p:cNvSpPr txBox="1"/>
          <p:nvPr/>
        </p:nvSpPr>
        <p:spPr>
          <a:xfrm>
            <a:off x="7543564" y="5150839"/>
            <a:ext cx="954911" cy="261610"/>
          </a:xfrm>
          <a:prstGeom prst="rect">
            <a:avLst/>
          </a:prstGeom>
          <a:noFill/>
        </p:spPr>
        <p:txBody>
          <a:bodyPr wrap="square" rtlCol="0">
            <a:spAutoFit/>
          </a:bodyPr>
          <a:lstStyle/>
          <a:p>
            <a:r>
              <a:rPr lang="en-US" sz="1100" dirty="0" smtClean="0"/>
              <a:t>(20 cores)</a:t>
            </a:r>
            <a:endParaRPr lang="en-US" sz="1100" dirty="0"/>
          </a:p>
        </p:txBody>
      </p:sp>
      <p:sp>
        <p:nvSpPr>
          <p:cNvPr id="3" name="Content Placeholder 2"/>
          <p:cNvSpPr>
            <a:spLocks noGrp="1"/>
          </p:cNvSpPr>
          <p:nvPr>
            <p:ph idx="1"/>
          </p:nvPr>
        </p:nvSpPr>
        <p:spPr>
          <a:xfrm>
            <a:off x="559870" y="702855"/>
            <a:ext cx="8229600" cy="4905022"/>
          </a:xfrm>
        </p:spPr>
        <p:txBody>
          <a:bodyPr/>
          <a:lstStyle/>
          <a:p>
            <a:endParaRPr lang="en-US" dirty="0"/>
          </a:p>
        </p:txBody>
      </p:sp>
      <p:graphicFrame>
        <p:nvGraphicFramePr>
          <p:cNvPr id="9" name="Chart 8"/>
          <p:cNvGraphicFramePr>
            <a:graphicFrameLocks/>
          </p:cNvGraphicFramePr>
          <p:nvPr>
            <p:extLst/>
          </p:nvPr>
        </p:nvGraphicFramePr>
        <p:xfrm>
          <a:off x="787999" y="1107760"/>
          <a:ext cx="7917628" cy="404307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04378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Multi-Hardware Results</a:t>
            </a:r>
            <a:endParaRPr lang="en-US" dirty="0"/>
          </a:p>
        </p:txBody>
      </p:sp>
      <p:sp>
        <p:nvSpPr>
          <p:cNvPr id="3" name="Content Placeholder 2"/>
          <p:cNvSpPr>
            <a:spLocks noGrp="1"/>
          </p:cNvSpPr>
          <p:nvPr>
            <p:ph idx="1"/>
          </p:nvPr>
        </p:nvSpPr>
        <p:spPr>
          <a:xfrm>
            <a:off x="457200" y="1124009"/>
            <a:ext cx="8229600" cy="5153077"/>
          </a:xfrm>
        </p:spPr>
        <p:txBody>
          <a:bodyPr>
            <a:normAutofit fontScale="92500" lnSpcReduction="10000"/>
          </a:bodyPr>
          <a:lstStyle/>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endParaRPr lang="en-US" sz="1400" dirty="0" smtClean="0"/>
          </a:p>
          <a:p>
            <a:pPr marL="285750" indent="-285750">
              <a:buFont typeface="Arial" panose="020B0604020202020204" pitchFamily="34" charset="0"/>
              <a:buChar char="•"/>
            </a:pPr>
            <a:r>
              <a:rPr lang="en-US" sz="1400" dirty="0" smtClean="0"/>
              <a:t>     </a:t>
            </a:r>
            <a:r>
              <a:rPr lang="en-US" sz="1500" dirty="0" smtClean="0"/>
              <a:t>H-</a:t>
            </a:r>
            <a:r>
              <a:rPr lang="en-US" sz="1500" dirty="0" err="1" smtClean="0"/>
              <a:t>MxPA</a:t>
            </a:r>
            <a:r>
              <a:rPr lang="en-US" sz="1500" dirty="0" smtClean="0"/>
              <a:t> </a:t>
            </a:r>
            <a:r>
              <a:rPr lang="en-US" sz="1500" dirty="0"/>
              <a:t>provides the ability to target a single kernel to all devices within the node</a:t>
            </a:r>
          </a:p>
          <a:p>
            <a:r>
              <a:rPr lang="en-US" sz="1500" dirty="0" smtClean="0"/>
              <a:t>CID does not see much benefit when  going from one generation of hardware device to the next            e.g. K20 -&gt; K40</a:t>
            </a:r>
          </a:p>
          <a:p>
            <a:r>
              <a:rPr lang="en-US" sz="1500" dirty="0" smtClean="0"/>
              <a:t>Increasing the number of devices with H-</a:t>
            </a:r>
            <a:r>
              <a:rPr lang="en-US" sz="1500" dirty="0" err="1" smtClean="0"/>
              <a:t>MxPA</a:t>
            </a:r>
            <a:r>
              <a:rPr lang="en-US" sz="1500" dirty="0" smtClean="0"/>
              <a:t> increases the overhead of merging the results across multiple memory spaces.  </a:t>
            </a:r>
          </a:p>
          <a:p>
            <a:r>
              <a:rPr lang="en-US" sz="1500" dirty="0"/>
              <a:t>This is only preliminary data, we hope to improve many of the overheads limiting our results. </a:t>
            </a:r>
          </a:p>
          <a:p>
            <a:endParaRPr lang="en-US" sz="1400" dirty="0"/>
          </a:p>
          <a:p>
            <a:endParaRPr lang="en-US" sz="1400" dirty="0" smtClean="0"/>
          </a:p>
          <a:p>
            <a:endParaRPr lang="en-US" sz="1400" dirty="0"/>
          </a:p>
        </p:txBody>
      </p:sp>
      <p:sp>
        <p:nvSpPr>
          <p:cNvPr id="8" name="TextBox 7"/>
          <p:cNvSpPr txBox="1"/>
          <p:nvPr/>
        </p:nvSpPr>
        <p:spPr>
          <a:xfrm>
            <a:off x="4152452" y="6361362"/>
            <a:ext cx="301686" cy="369332"/>
          </a:xfrm>
          <a:prstGeom prst="rect">
            <a:avLst/>
          </a:prstGeom>
          <a:noFill/>
        </p:spPr>
        <p:txBody>
          <a:bodyPr wrap="none" rtlCol="0">
            <a:spAutoFit/>
          </a:bodyPr>
          <a:lstStyle/>
          <a:p>
            <a:r>
              <a:rPr lang="en-US" dirty="0"/>
              <a:t>9</a:t>
            </a:r>
          </a:p>
        </p:txBody>
      </p:sp>
      <p:graphicFrame>
        <p:nvGraphicFramePr>
          <p:cNvPr id="9" name="Chart 8"/>
          <p:cNvGraphicFramePr>
            <a:graphicFrameLocks/>
          </p:cNvGraphicFramePr>
          <p:nvPr>
            <p:extLst/>
          </p:nvPr>
        </p:nvGraphicFramePr>
        <p:xfrm>
          <a:off x="521746" y="765589"/>
          <a:ext cx="7740127" cy="38870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800448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2366</TotalTime>
  <Words>1158</Words>
  <Application>Microsoft Office PowerPoint</Application>
  <PresentationFormat>On-screen Show (4:3)</PresentationFormat>
  <Paragraphs>182</Paragraphs>
  <Slides>9</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Aharoni</vt:lpstr>
      <vt:lpstr>Arial</vt:lpstr>
      <vt:lpstr>Arial Black</vt:lpstr>
      <vt:lpstr>Calibri</vt:lpstr>
      <vt:lpstr>Consolas</vt:lpstr>
      <vt:lpstr>Times New Roman</vt:lpstr>
      <vt:lpstr>Clarity</vt:lpstr>
      <vt:lpstr>Awards</vt:lpstr>
      <vt:lpstr>TANGRAM</vt:lpstr>
      <vt:lpstr>Tangram Input Code Example: Reduction</vt:lpstr>
      <vt:lpstr>MxPA</vt:lpstr>
      <vt:lpstr>PowerPoint Presentation</vt:lpstr>
      <vt:lpstr>Heterogeneous MxPA</vt:lpstr>
      <vt:lpstr>Results</vt:lpstr>
      <vt:lpstr>Results</vt:lpstr>
      <vt:lpstr>Multi-Hardware Results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Humans for EDA                        and                         EDA for Humans</dc:title>
  <dc:creator>valeria</dc:creator>
  <cp:lastModifiedBy>Wen-mei Hwu</cp:lastModifiedBy>
  <cp:revision>39</cp:revision>
  <dcterms:created xsi:type="dcterms:W3CDTF">2012-06-05T20:13:16Z</dcterms:created>
  <dcterms:modified xsi:type="dcterms:W3CDTF">2015-12-03T14:27:03Z</dcterms:modified>
</cp:coreProperties>
</file>