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1.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35" r:id="rId4"/>
  </p:sldMasterIdLst>
  <p:notesMasterIdLst>
    <p:notesMasterId r:id="rId35"/>
  </p:notesMasterIdLst>
  <p:sldIdLst>
    <p:sldId id="256" r:id="rId5"/>
    <p:sldId id="257" r:id="rId6"/>
    <p:sldId id="259" r:id="rId7"/>
    <p:sldId id="260" r:id="rId8"/>
    <p:sldId id="274" r:id="rId9"/>
    <p:sldId id="275" r:id="rId10"/>
    <p:sldId id="276" r:id="rId11"/>
    <p:sldId id="271" r:id="rId12"/>
    <p:sldId id="272" r:id="rId13"/>
    <p:sldId id="273" r:id="rId14"/>
    <p:sldId id="264" r:id="rId15"/>
    <p:sldId id="269" r:id="rId16"/>
    <p:sldId id="270" r:id="rId17"/>
    <p:sldId id="268" r:id="rId18"/>
    <p:sldId id="267" r:id="rId19"/>
    <p:sldId id="265" r:id="rId20"/>
    <p:sldId id="262" r:id="rId21"/>
    <p:sldId id="263" r:id="rId22"/>
    <p:sldId id="266" r:id="rId23"/>
    <p:sldId id="277" r:id="rId24"/>
    <p:sldId id="278" r:id="rId25"/>
    <p:sldId id="279" r:id="rId26"/>
    <p:sldId id="280" r:id="rId27"/>
    <p:sldId id="281" r:id="rId28"/>
    <p:sldId id="282" r:id="rId29"/>
    <p:sldId id="283" r:id="rId30"/>
    <p:sldId id="284" r:id="rId31"/>
    <p:sldId id="285" r:id="rId32"/>
    <p:sldId id="286" r:id="rId33"/>
    <p:sldId id="258" r:id="rId34"/>
  </p:sldIdLst>
  <p:sldSz cx="12188825" cy="6858000"/>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etter, Jeffrey S." initials="JSV"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8762" autoAdjust="0"/>
  </p:normalViewPr>
  <p:slideViewPr>
    <p:cSldViewPr snapToGrid="0" showGuides="1">
      <p:cViewPr varScale="1">
        <p:scale>
          <a:sx n="46" d="100"/>
          <a:sy n="46" d="100"/>
        </p:scale>
        <p:origin x="-90" y="-978"/>
      </p:cViewPr>
      <p:guideLst>
        <p:guide orient="horz" pos="480"/>
        <p:guide pos="287"/>
        <p:guide pos="5365"/>
        <p:guide pos="7395"/>
      </p:guideLst>
    </p:cSldViewPr>
  </p:slideViewPr>
  <p:notesTextViewPr>
    <p:cViewPr>
      <p:scale>
        <a:sx n="1" d="1"/>
        <a:sy n="1" d="1"/>
      </p:scale>
      <p:origin x="0" y="0"/>
    </p:cViewPr>
  </p:notesTextViewPr>
  <p:sorterViewPr>
    <p:cViewPr>
      <p:scale>
        <a:sx n="100" d="100"/>
        <a:sy n="100" d="100"/>
      </p:scale>
      <p:origin x="0" y="105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https://d.docs.live.net/4c2ae9b12f9f8d93/Documents/HMxPA%20DATA/full%20app%20different%20cut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https://d.docs.live.net/4c2ae9b12f9f8d93/Documents/HMxPA%20DATA/full%20app%20different%20cut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https://d.docs.live.net/4c2ae9b12f9f8d93/Documents/HMxPA%20DATA/full%20app%20different%20cu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a:t>Plascomcm Total Time</a:t>
            </a:r>
          </a:p>
        </c:rich>
      </c:tx>
      <c:layout/>
      <c:overlay val="0"/>
      <c:spPr>
        <a:noFill/>
        <a:ln>
          <a:noFill/>
        </a:ln>
        <a:effectLst/>
      </c:spPr>
    </c:title>
    <c:autoTitleDeleted val="0"/>
    <c:plotArea>
      <c:layout>
        <c:manualLayout>
          <c:layoutTarget val="inner"/>
          <c:xMode val="edge"/>
          <c:yMode val="edge"/>
          <c:x val="7.2665693536572151E-2"/>
          <c:y val="0.17721284248622429"/>
          <c:w val="0.89854026363553541"/>
          <c:h val="0.70722222762619968"/>
        </c:manualLayout>
      </c:layout>
      <c:barChart>
        <c:barDir val="col"/>
        <c:grouping val="clustered"/>
        <c:varyColors val="0"/>
        <c:ser>
          <c:idx val="0"/>
          <c:order val="0"/>
          <c:tx>
            <c:strRef>
              <c:f>'[full app different cuts.xlsx]Sheet2'!$B$1</c:f>
              <c:strCache>
                <c:ptCount val="1"/>
                <c:pt idx="0">
                  <c:v>Total Time</c:v>
                </c:pt>
              </c:strCache>
            </c:strRef>
          </c:tx>
          <c:spPr>
            <a:solidFill>
              <a:schemeClr val="accent2"/>
            </a:solidFill>
            <a:ln>
              <a:noFill/>
            </a:ln>
            <a:effectLst/>
          </c:spPr>
          <c:invertIfNegative val="0"/>
          <c:dPt>
            <c:idx val="0"/>
            <c:invertIfNegative val="0"/>
            <c:bubble3D val="0"/>
            <c:spPr>
              <a:solidFill>
                <a:srgbClr val="0070C0"/>
              </a:solidFill>
              <a:ln>
                <a:noFill/>
              </a:ln>
              <a:effectLst/>
            </c:spPr>
          </c:dPt>
          <c:dPt>
            <c:idx val="1"/>
            <c:invertIfNegative val="0"/>
            <c:bubble3D val="0"/>
            <c:spPr>
              <a:solidFill>
                <a:srgbClr val="0070C0"/>
              </a:solidFill>
              <a:ln>
                <a:noFill/>
              </a:ln>
              <a:effectLst/>
            </c:spPr>
          </c:dPt>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'[full app different cuts.xlsx]Sheet2'!$A$2:$A$3</c:f>
              <c:strCache>
                <c:ptCount val="2"/>
                <c:pt idx="0">
                  <c:v>Fortran</c:v>
                </c:pt>
                <c:pt idx="1">
                  <c:v>OpenCL (GPU)</c:v>
                </c:pt>
              </c:strCache>
            </c:strRef>
          </c:cat>
          <c:val>
            <c:numRef>
              <c:f>'[full app different cuts.xlsx]Sheet2'!$B$2:$B$3</c:f>
              <c:numCache>
                <c:formatCode>General</c:formatCode>
                <c:ptCount val="2"/>
                <c:pt idx="0">
                  <c:v>116.4</c:v>
                </c:pt>
                <c:pt idx="1">
                  <c:v>86.12</c:v>
                </c:pt>
              </c:numCache>
            </c:numRef>
          </c:val>
        </c:ser>
        <c:dLbls>
          <c:dLblPos val="outEnd"/>
          <c:showLegendKey val="0"/>
          <c:showVal val="1"/>
          <c:showCatName val="0"/>
          <c:showSerName val="0"/>
          <c:showPercent val="0"/>
          <c:showBubbleSize val="0"/>
        </c:dLbls>
        <c:gapWidth val="444"/>
        <c:overlap val="-90"/>
        <c:axId val="280255872"/>
        <c:axId val="280257664"/>
      </c:barChart>
      <c:catAx>
        <c:axId val="280255872"/>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80257664"/>
        <c:crosses val="autoZero"/>
        <c:auto val="1"/>
        <c:lblAlgn val="ctr"/>
        <c:lblOffset val="100"/>
        <c:noMultiLvlLbl val="0"/>
      </c:catAx>
      <c:valAx>
        <c:axId val="280257664"/>
        <c:scaling>
          <c:orientation val="minMax"/>
        </c:scaling>
        <c:delete val="1"/>
        <c:axPos val="l"/>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a:t>seconds</a:t>
                </a:r>
              </a:p>
            </c:rich>
          </c:tx>
          <c:layout/>
          <c:overlay val="0"/>
          <c:spPr>
            <a:noFill/>
            <a:ln>
              <a:noFill/>
            </a:ln>
            <a:effectLst/>
          </c:spPr>
        </c:title>
        <c:numFmt formatCode="General" sourceLinked="1"/>
        <c:majorTickMark val="none"/>
        <c:minorTickMark val="none"/>
        <c:tickLblPos val="nextTo"/>
        <c:crossAx val="280255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a:t>Plascomcm Total Time</a:t>
            </a:r>
          </a:p>
        </c:rich>
      </c:tx>
      <c:layout/>
      <c:overlay val="0"/>
      <c:spPr>
        <a:noFill/>
        <a:ln>
          <a:noFill/>
        </a:ln>
        <a:effectLst/>
      </c:spPr>
    </c:title>
    <c:autoTitleDeleted val="0"/>
    <c:plotArea>
      <c:layout/>
      <c:barChart>
        <c:barDir val="col"/>
        <c:grouping val="clustered"/>
        <c:varyColors val="0"/>
        <c:ser>
          <c:idx val="0"/>
          <c:order val="0"/>
          <c:tx>
            <c:strRef>
              <c:f>'[full app different cuts.xlsx]Sheet2'!$B$1</c:f>
              <c:strCache>
                <c:ptCount val="1"/>
                <c:pt idx="0">
                  <c:v>Total Time</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'[full app different cuts.xlsx]Sheet2'!$A$3:$A$4</c:f>
              <c:strCache>
                <c:ptCount val="2"/>
                <c:pt idx="0">
                  <c:v>OpenCL (GPU)</c:v>
                </c:pt>
                <c:pt idx="1">
                  <c:v>MxPA (CPU)</c:v>
                </c:pt>
              </c:strCache>
            </c:strRef>
          </c:cat>
          <c:val>
            <c:numRef>
              <c:f>'[full app different cuts.xlsx]Sheet2'!$B$3:$B$4</c:f>
              <c:numCache>
                <c:formatCode>General</c:formatCode>
                <c:ptCount val="2"/>
                <c:pt idx="0">
                  <c:v>86.12</c:v>
                </c:pt>
                <c:pt idx="1">
                  <c:v>86.36</c:v>
                </c:pt>
              </c:numCache>
            </c:numRef>
          </c:val>
        </c:ser>
        <c:dLbls>
          <c:dLblPos val="outEnd"/>
          <c:showLegendKey val="0"/>
          <c:showVal val="1"/>
          <c:showCatName val="0"/>
          <c:showSerName val="0"/>
          <c:showPercent val="0"/>
          <c:showBubbleSize val="0"/>
        </c:dLbls>
        <c:gapWidth val="444"/>
        <c:overlap val="-90"/>
        <c:axId val="280281472"/>
        <c:axId val="280283008"/>
      </c:barChart>
      <c:catAx>
        <c:axId val="2802814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280283008"/>
        <c:crosses val="autoZero"/>
        <c:auto val="1"/>
        <c:lblAlgn val="ctr"/>
        <c:lblOffset val="100"/>
        <c:noMultiLvlLbl val="0"/>
      </c:catAx>
      <c:valAx>
        <c:axId val="280283008"/>
        <c:scaling>
          <c:orientation val="minMax"/>
          <c:min val="80"/>
        </c:scaling>
        <c:delete val="1"/>
        <c:axPos val="l"/>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smtClean="0"/>
                  <a:t>Seconds</a:t>
                </a:r>
                <a:endParaRPr lang="en-US" dirty="0"/>
              </a:p>
            </c:rich>
          </c:tx>
          <c:layout/>
          <c:overlay val="0"/>
          <c:spPr>
            <a:noFill/>
            <a:ln>
              <a:noFill/>
            </a:ln>
            <a:effectLst/>
          </c:spPr>
        </c:title>
        <c:numFmt formatCode="General" sourceLinked="1"/>
        <c:majorTickMark val="none"/>
        <c:minorTickMark val="none"/>
        <c:tickLblPos val="nextTo"/>
        <c:crossAx val="280281472"/>
        <c:crosses val="autoZero"/>
        <c:crossBetween val="between"/>
        <c:majorUnit val="0.5"/>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'[full app different cuts.xlsx]Sheet2'!$A$10</c:f>
              <c:strCache>
                <c:ptCount val="1"/>
                <c:pt idx="0">
                  <c:v>XPACC-serv 2 (CPU+2GPUs)</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'[full app different cuts.xlsx]Sheet2'!$C$9:$E$9</c:f>
              <c:strCache>
                <c:ptCount val="3"/>
                <c:pt idx="0">
                  <c:v>OpenCL(GPU)</c:v>
                </c:pt>
                <c:pt idx="1">
                  <c:v>MxPA(CPU)</c:v>
                </c:pt>
                <c:pt idx="2">
                  <c:v>H-MxPA (CPU + N GPU)</c:v>
                </c:pt>
              </c:strCache>
            </c:strRef>
          </c:cat>
          <c:val>
            <c:numRef>
              <c:f>'[full app different cuts.xlsx]Sheet2'!$C$10:$E$10</c:f>
              <c:numCache>
                <c:formatCode>General</c:formatCode>
                <c:ptCount val="3"/>
                <c:pt idx="0">
                  <c:v>86.12</c:v>
                </c:pt>
                <c:pt idx="1">
                  <c:v>86.36</c:v>
                </c:pt>
                <c:pt idx="2">
                  <c:v>83.55</c:v>
                </c:pt>
              </c:numCache>
            </c:numRef>
          </c:val>
        </c:ser>
        <c:ser>
          <c:idx val="1"/>
          <c:order val="1"/>
          <c:tx>
            <c:strRef>
              <c:f>'[full app different cuts.xlsx]Sheet2'!$A$11</c:f>
              <c:strCache>
                <c:ptCount val="1"/>
                <c:pt idx="0">
                  <c:v>Quartet (CPU+4GPUs)</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'[full app different cuts.xlsx]Sheet2'!$C$9:$E$9</c:f>
              <c:strCache>
                <c:ptCount val="3"/>
                <c:pt idx="0">
                  <c:v>OpenCL(GPU)</c:v>
                </c:pt>
                <c:pt idx="1">
                  <c:v>MxPA(CPU)</c:v>
                </c:pt>
                <c:pt idx="2">
                  <c:v>H-MxPA (CPU + N GPU)</c:v>
                </c:pt>
              </c:strCache>
            </c:strRef>
          </c:cat>
          <c:val>
            <c:numRef>
              <c:f>'[full app different cuts.xlsx]Sheet2'!$C$11:$E$11</c:f>
              <c:numCache>
                <c:formatCode>General</c:formatCode>
                <c:ptCount val="3"/>
                <c:pt idx="0">
                  <c:v>86.82</c:v>
                </c:pt>
                <c:pt idx="1">
                  <c:v>87.71</c:v>
                </c:pt>
                <c:pt idx="2">
                  <c:v>92.07</c:v>
                </c:pt>
              </c:numCache>
            </c:numRef>
          </c:val>
        </c:ser>
        <c:dLbls>
          <c:dLblPos val="outEnd"/>
          <c:showLegendKey val="0"/>
          <c:showVal val="1"/>
          <c:showCatName val="0"/>
          <c:showSerName val="0"/>
          <c:showPercent val="0"/>
          <c:showBubbleSize val="0"/>
        </c:dLbls>
        <c:gapWidth val="444"/>
        <c:overlap val="-90"/>
        <c:axId val="280355968"/>
        <c:axId val="280357504"/>
      </c:barChart>
      <c:catAx>
        <c:axId val="28035596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280357504"/>
        <c:crosses val="autoZero"/>
        <c:auto val="1"/>
        <c:lblAlgn val="ctr"/>
        <c:lblOffset val="100"/>
        <c:noMultiLvlLbl val="0"/>
      </c:catAx>
      <c:valAx>
        <c:axId val="280357504"/>
        <c:scaling>
          <c:orientation val="minMax"/>
        </c:scaling>
        <c:delete val="1"/>
        <c:axPos val="l"/>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a:t>Seconds</a:t>
                </a:r>
              </a:p>
            </c:rich>
          </c:tx>
          <c:layout/>
          <c:overlay val="0"/>
          <c:spPr>
            <a:noFill/>
            <a:ln>
              <a:noFill/>
            </a:ln>
            <a:effectLst/>
          </c:spPr>
        </c:title>
        <c:numFmt formatCode="General" sourceLinked="1"/>
        <c:majorTickMark val="none"/>
        <c:minorTickMark val="none"/>
        <c:tickLblPos val="nextTo"/>
        <c:crossAx val="28035596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15-12-03T09:40:29.078" idx="2">
    <p:pos x="787" y="1179"/>
    <p:text>need to update formatting</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6F282904-F315-4730-8D91-37D99E141A6F}" type="datetimeFigureOut">
              <a:rPr lang="en-US" smtClean="0"/>
              <a:t>12/3/2015</a:t>
            </a:fld>
            <a:endParaRPr lang="en-US"/>
          </a:p>
        </p:txBody>
      </p:sp>
      <p:sp>
        <p:nvSpPr>
          <p:cNvPr id="4" name="Slide Image Placeholder 3"/>
          <p:cNvSpPr>
            <a:spLocks noGrp="1" noRot="1" noChangeAspect="1"/>
          </p:cNvSpPr>
          <p:nvPr>
            <p:ph type="sldImg" idx="2"/>
          </p:nvPr>
        </p:nvSpPr>
        <p:spPr>
          <a:xfrm>
            <a:off x="407988" y="696913"/>
            <a:ext cx="6194425"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54E672D7-8E2D-4611-973D-F4591A707C34}" type="slidenum">
              <a:rPr lang="en-US" smtClean="0"/>
              <a:t>‹#›</a:t>
            </a:fld>
            <a:endParaRPr lang="en-US"/>
          </a:p>
        </p:txBody>
      </p:sp>
    </p:spTree>
    <p:extLst>
      <p:ext uri="{BB962C8B-B14F-4D97-AF65-F5344CB8AC3E}">
        <p14:creationId xmlns:p14="http://schemas.microsoft.com/office/powerpoint/2010/main" val="17013578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xfrm>
            <a:off x="1181100" y="696913"/>
            <a:ext cx="4648200" cy="3486150"/>
          </a:xfrm>
          <a:noFill/>
          <a:ln>
            <a:solidFill>
              <a:srgbClr val="000000"/>
            </a:solidFill>
            <a:miter lim="800000"/>
            <a:headEnd/>
            <a:tailEnd/>
          </a:ln>
        </p:spPr>
      </p:sp>
      <p:sp>
        <p:nvSpPr>
          <p:cNvPr id="15362" name="Notes Placeholder 2"/>
          <p:cNvSpPr>
            <a:spLocks noGrp="1"/>
          </p:cNvSpPr>
          <p:nvPr>
            <p:ph type="body" idx="1"/>
          </p:nvPr>
        </p:nvSpPr>
        <p:spPr>
          <a:noFill/>
          <a:ln/>
        </p:spPr>
        <p:txBody>
          <a:bodyPr/>
          <a:lstStyle/>
          <a:p>
            <a:pPr>
              <a:lnSpc>
                <a:spcPct val="80000"/>
              </a:lnSpc>
              <a:spcBef>
                <a:spcPct val="0"/>
              </a:spcBef>
              <a:buFontTx/>
              <a:buNone/>
            </a:pPr>
            <a:endParaRPr lang="en-US" sz="1100" dirty="0"/>
          </a:p>
        </p:txBody>
      </p:sp>
      <p:sp>
        <p:nvSpPr>
          <p:cNvPr id="15363" name="Slide Number Placeholder 3"/>
          <p:cNvSpPr txBox="1">
            <a:spLocks noGrp="1"/>
          </p:cNvSpPr>
          <p:nvPr/>
        </p:nvSpPr>
        <p:spPr bwMode="auto">
          <a:xfrm>
            <a:off x="3969706" y="8830153"/>
            <a:ext cx="3039109" cy="464662"/>
          </a:xfrm>
          <a:prstGeom prst="rect">
            <a:avLst/>
          </a:prstGeom>
          <a:noFill/>
          <a:ln w="9525">
            <a:noFill/>
            <a:miter lim="800000"/>
            <a:headEnd/>
            <a:tailEnd/>
          </a:ln>
        </p:spPr>
        <p:txBody>
          <a:bodyPr lIns="91431" tIns="45715" rIns="91431" bIns="45715" anchor="b"/>
          <a:lstStyle/>
          <a:p>
            <a:pPr algn="r" defTabSz="914889" eaLnBrk="0" hangingPunct="0"/>
            <a:fld id="{CC75C1CE-B3C7-4E1B-B254-F041918EBDA5}" type="slidenum">
              <a:rPr lang="en-US" sz="1200"/>
              <a:pPr algn="r" defTabSz="914889" eaLnBrk="0" hangingPunct="0"/>
              <a:t>6</a:t>
            </a:fld>
            <a:endParaRPr 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76DB12-9FAA-4F0A-AF49-E9859D13B54A}" type="slidenum">
              <a:rPr lang="en-US" smtClean="0"/>
              <a:t>18</a:t>
            </a:fld>
            <a:endParaRPr lang="en-US"/>
          </a:p>
        </p:txBody>
      </p:sp>
    </p:spTree>
    <p:extLst>
      <p:ext uri="{BB962C8B-B14F-4D97-AF65-F5344CB8AC3E}">
        <p14:creationId xmlns:p14="http://schemas.microsoft.com/office/powerpoint/2010/main" val="2933216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xfrm>
            <a:off x="407988" y="696913"/>
            <a:ext cx="6194425" cy="3486150"/>
          </a:xfrm>
          <a:noFill/>
          <a:ln>
            <a:solidFill>
              <a:srgbClr val="000000"/>
            </a:solidFill>
            <a:miter lim="800000"/>
            <a:headEnd/>
            <a:tailEnd/>
          </a:ln>
        </p:spPr>
      </p:sp>
      <p:sp>
        <p:nvSpPr>
          <p:cNvPr id="15362" name="Notes Placeholder 2"/>
          <p:cNvSpPr>
            <a:spLocks noGrp="1"/>
          </p:cNvSpPr>
          <p:nvPr>
            <p:ph type="body" idx="1"/>
          </p:nvPr>
        </p:nvSpPr>
        <p:spPr>
          <a:noFill/>
          <a:ln/>
        </p:spPr>
        <p:txBody>
          <a:bodyPr/>
          <a:lstStyle/>
          <a:p>
            <a:pPr>
              <a:lnSpc>
                <a:spcPct val="80000"/>
              </a:lnSpc>
              <a:spcBef>
                <a:spcPct val="0"/>
              </a:spcBef>
              <a:buFontTx/>
              <a:buNone/>
            </a:pPr>
            <a:r>
              <a:rPr lang="en-US" sz="1100" dirty="0"/>
              <a:t>Slide author: Kyle Spafford kys@ornl.gov</a:t>
            </a:r>
          </a:p>
          <a:p>
            <a:pPr>
              <a:lnSpc>
                <a:spcPct val="80000"/>
              </a:lnSpc>
              <a:spcBef>
                <a:spcPct val="0"/>
              </a:spcBef>
              <a:buFontTx/>
              <a:buNone/>
            </a:pPr>
            <a:endParaRPr lang="en-US" sz="1100" dirty="0"/>
          </a:p>
          <a:p>
            <a:pPr>
              <a:lnSpc>
                <a:spcPct val="80000"/>
              </a:lnSpc>
              <a:spcBef>
                <a:spcPct val="0"/>
              </a:spcBef>
              <a:buFontTx/>
              <a:buNone/>
            </a:pPr>
            <a:r>
              <a:rPr lang="en-US" sz="1100" dirty="0"/>
              <a:t>GPDE = Google Public Data Explorer.</a:t>
            </a:r>
          </a:p>
          <a:p>
            <a:pPr>
              <a:lnSpc>
                <a:spcPct val="80000"/>
              </a:lnSpc>
              <a:spcBef>
                <a:spcPct val="0"/>
              </a:spcBef>
              <a:buFontTx/>
              <a:buNone/>
            </a:pPr>
            <a:endParaRPr lang="en-US" sz="1100" dirty="0"/>
          </a:p>
        </p:txBody>
      </p:sp>
      <p:sp>
        <p:nvSpPr>
          <p:cNvPr id="15363" name="Slide Number Placeholder 3"/>
          <p:cNvSpPr txBox="1">
            <a:spLocks noGrp="1"/>
          </p:cNvSpPr>
          <p:nvPr/>
        </p:nvSpPr>
        <p:spPr bwMode="auto">
          <a:xfrm>
            <a:off x="3969706" y="8830153"/>
            <a:ext cx="3039109" cy="464662"/>
          </a:xfrm>
          <a:prstGeom prst="rect">
            <a:avLst/>
          </a:prstGeom>
          <a:noFill/>
          <a:ln w="9525">
            <a:noFill/>
            <a:miter lim="800000"/>
            <a:headEnd/>
            <a:tailEnd/>
          </a:ln>
        </p:spPr>
        <p:txBody>
          <a:bodyPr lIns="91431" tIns="45715" rIns="91431" bIns="45715" anchor="b"/>
          <a:lstStyle/>
          <a:p>
            <a:pPr algn="r" defTabSz="914889" eaLnBrk="0" hangingPunct="0"/>
            <a:fld id="{CC75C1CE-B3C7-4E1B-B254-F041918EBDA5}" type="slidenum">
              <a:rPr lang="en-US" sz="1200"/>
              <a:pPr algn="r" defTabSz="914889" eaLnBrk="0" hangingPunct="0"/>
              <a:t>19</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r>
              <a:rPr lang="en-US" dirty="0" smtClean="0"/>
              <a:t>go faster through</a:t>
            </a:r>
            <a:r>
              <a:rPr lang="en-US" baseline="0" dirty="0" smtClean="0"/>
              <a:t> RSA part, since it’s a bit of a stretch</a:t>
            </a:r>
          </a:p>
          <a:p>
            <a:endParaRPr lang="en-US" dirty="0" smtClean="0"/>
          </a:p>
        </p:txBody>
      </p:sp>
      <p:sp>
        <p:nvSpPr>
          <p:cNvPr id="4" name="Slide Number Placeholder 3"/>
          <p:cNvSpPr>
            <a:spLocks noGrp="1"/>
          </p:cNvSpPr>
          <p:nvPr>
            <p:ph type="sldNum" sz="quarter" idx="10"/>
          </p:nvPr>
        </p:nvSpPr>
        <p:spPr/>
        <p:txBody>
          <a:bodyPr/>
          <a:lstStyle/>
          <a:p>
            <a:fld id="{5A93B749-6C10-459E-9F86-ADEDBF86406A}" type="slidenum">
              <a:rPr lang="en-US" smtClean="0"/>
              <a:t>21</a:t>
            </a:fld>
            <a:endParaRPr lang="en-US"/>
          </a:p>
        </p:txBody>
      </p:sp>
    </p:spTree>
    <p:extLst>
      <p:ext uri="{BB962C8B-B14F-4D97-AF65-F5344CB8AC3E}">
        <p14:creationId xmlns:p14="http://schemas.microsoft.com/office/powerpoint/2010/main" val="1655224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r>
              <a:rPr lang="en-US" dirty="0" smtClean="0"/>
              <a:t>Tangram is a portable library synthesis system for heterogeneous</a:t>
            </a:r>
            <a:r>
              <a:rPr lang="en-US" baseline="0" dirty="0" smtClean="0"/>
              <a:t> parallel computing. </a:t>
            </a:r>
          </a:p>
          <a:p>
            <a:endParaRPr lang="en-US" baseline="0" dirty="0" smtClean="0"/>
          </a:p>
          <a:p>
            <a:pPr defTabSz="931774">
              <a:defRPr/>
            </a:pPr>
            <a:r>
              <a:rPr lang="en-US" baseline="0" dirty="0" smtClean="0"/>
              <a:t>The picture at the upper left corner illustrates a high-performance OpenCL code synthesized for an NVIDIA GPU, with four kernels that require varying tiling strategies (interleaved tiles and chunk tiles) and invoked at different stages of the execution. Each level of the picture </a:t>
            </a:r>
            <a:r>
              <a:rPr lang="en-US" baseline="0" dirty="0" err="1" smtClean="0"/>
              <a:t>illusrates</a:t>
            </a:r>
            <a:r>
              <a:rPr lang="en-US" baseline="0" dirty="0" smtClean="0"/>
              <a:t> the execution of a kernel.</a:t>
            </a:r>
          </a:p>
          <a:p>
            <a:endParaRPr lang="en-US" baseline="0" dirty="0" smtClean="0"/>
          </a:p>
          <a:p>
            <a:r>
              <a:rPr lang="en-US" baseline="0" dirty="0" smtClean="0"/>
              <a:t>An important benefit is that these four complex kernels are synthesized from the generic </a:t>
            </a:r>
            <a:r>
              <a:rPr lang="en-US" baseline="0" dirty="0" err="1" smtClean="0"/>
              <a:t>codelets</a:t>
            </a:r>
            <a:r>
              <a:rPr lang="en-US" baseline="0" dirty="0" smtClean="0"/>
              <a:t> in the next backup slide. </a:t>
            </a:r>
          </a:p>
          <a:p>
            <a:endParaRPr lang="en-US" baseline="0" dirty="0" smtClean="0"/>
          </a:p>
          <a:p>
            <a:r>
              <a:rPr lang="en-US" baseline="0" dirty="0" smtClean="0"/>
              <a:t>The picture at the upper right corner shows the implementation of the </a:t>
            </a:r>
            <a:r>
              <a:rPr lang="en-US" baseline="0" dirty="0" err="1" smtClean="0"/>
              <a:t>Trangram</a:t>
            </a:r>
            <a:r>
              <a:rPr lang="en-US" baseline="0" dirty="0" smtClean="0"/>
              <a:t> system. It consists of a compiler that synthesizes a hierarchy collection of kernels for a given library function. The compiler performs design space search to narrow down the alternatives to a small number. At runtime, if there are multiple candidates that the compiler cannot decide the winner, usually due to data dependent performance behavior such as graph algorithms and sparse matrix computation, the </a:t>
            </a:r>
            <a:r>
              <a:rPr lang="en-US" baseline="0" dirty="0" err="1" smtClean="0"/>
              <a:t>DySel</a:t>
            </a:r>
            <a:r>
              <a:rPr lang="en-US" baseline="0" dirty="0" smtClean="0"/>
              <a:t> runtime will performance micro-profiling at the </a:t>
            </a:r>
            <a:r>
              <a:rPr lang="en-US" baseline="0" dirty="0" err="1" smtClean="0"/>
              <a:t>begiing</a:t>
            </a:r>
            <a:r>
              <a:rPr lang="en-US" baseline="0" dirty="0" smtClean="0"/>
              <a:t> of the execution time based on real input data and choose one for the rest of the execution.</a:t>
            </a:r>
          </a:p>
          <a:p>
            <a:endParaRPr lang="en-US" baseline="0" dirty="0" smtClean="0"/>
          </a:p>
          <a:p>
            <a:r>
              <a:rPr lang="en-US" baseline="0" dirty="0" smtClean="0"/>
              <a:t>The performance results are shown for three types of </a:t>
            </a:r>
            <a:r>
              <a:rPr lang="en-US" baseline="0" dirty="0" err="1" smtClean="0"/>
              <a:t>scnarios</a:t>
            </a:r>
            <a:r>
              <a:rPr lang="en-US" baseline="0" dirty="0" smtClean="0"/>
              <a:t>. Both GPU and CPU executions are presented to show the heterogeneous targeting capability of TANGRAM.</a:t>
            </a:r>
          </a:p>
          <a:p>
            <a:endParaRPr lang="en-US" baseline="0" dirty="0" smtClean="0"/>
          </a:p>
          <a:p>
            <a:pPr marL="232943" indent="-232943">
              <a:buAutoNum type="arabicPeriod"/>
            </a:pPr>
            <a:r>
              <a:rPr lang="en-US" baseline="0" dirty="0" smtClean="0"/>
              <a:t>The first benchmark scan is the staple library function for GPU. NVIDIA provides high-quality implementations in the Thrust library (thus used as the comparison base here). The bars show that the Tangram execution, including micro-profiling overhead) outperforms the NVIDIA Thrust library by 66% on Fermi, more than 150% on Kepler, and 48X on a CPU. Beware that the thrust </a:t>
            </a:r>
            <a:r>
              <a:rPr lang="en-US" baseline="0" dirty="0" err="1" smtClean="0"/>
              <a:t>implemention</a:t>
            </a:r>
            <a:r>
              <a:rPr lang="en-US" baseline="0" dirty="0" smtClean="0"/>
              <a:t> for CPUs is not great so the GPU comparison is much more meaningful.</a:t>
            </a:r>
          </a:p>
          <a:p>
            <a:pPr marL="232943" indent="-232943">
              <a:buAutoNum type="arabicPeriod"/>
            </a:pPr>
            <a:endParaRPr lang="en-US" baseline="0" dirty="0" smtClean="0"/>
          </a:p>
          <a:p>
            <a:pPr marL="232943" indent="-232943">
              <a:buAutoNum type="arabicPeriod"/>
            </a:pPr>
            <a:r>
              <a:rPr lang="en-US" baseline="0" dirty="0" smtClean="0"/>
              <a:t>The second and third benchmarks are important functions for HPC. Both NVIDIA and Intel provide very high quality implementations of these functions in CUBLAS and MKL (thus used as the comparison base here). The bars show that the Tangram execution is in general comparable to the vendor code. The only exception is DGEMM on Kepler, where NVIDIA code is implemented at the hardware ISA level to control the register usage in a non-portable way. This could be achieved by TANGRAM by generating code to the hardware ISA but would be a very specialized use case.</a:t>
            </a:r>
          </a:p>
          <a:p>
            <a:pPr marL="232943" indent="-232943">
              <a:buAutoNum type="arabicPeriod"/>
            </a:pPr>
            <a:endParaRPr lang="en-US" baseline="0" dirty="0" smtClean="0"/>
          </a:p>
          <a:p>
            <a:pPr marL="232943" indent="-232943">
              <a:buAutoNum type="arabicPeriod"/>
            </a:pPr>
            <a:r>
              <a:rPr lang="en-US" baseline="0" dirty="0" smtClean="0"/>
              <a:t>The last two benchmarks, </a:t>
            </a:r>
            <a:r>
              <a:rPr lang="en-US" baseline="0" dirty="0" err="1" smtClean="0"/>
              <a:t>kmeans</a:t>
            </a:r>
            <a:r>
              <a:rPr lang="en-US" baseline="0" dirty="0" smtClean="0"/>
              <a:t> and </a:t>
            </a:r>
            <a:r>
              <a:rPr lang="en-US" baseline="0" dirty="0" err="1" smtClean="0"/>
              <a:t>bfs</a:t>
            </a:r>
            <a:r>
              <a:rPr lang="en-US" baseline="0" dirty="0" smtClean="0"/>
              <a:t>, are two benchmarks from </a:t>
            </a:r>
            <a:r>
              <a:rPr lang="en-US" baseline="0" dirty="0" err="1" smtClean="0"/>
              <a:t>Rodinia</a:t>
            </a:r>
            <a:r>
              <a:rPr lang="en-US" baseline="0" dirty="0" smtClean="0"/>
              <a:t>. The </a:t>
            </a:r>
            <a:r>
              <a:rPr lang="en-US" baseline="0" dirty="0" err="1" smtClean="0"/>
              <a:t>Rodinia</a:t>
            </a:r>
            <a:r>
              <a:rPr lang="en-US" baseline="0" dirty="0" smtClean="0"/>
              <a:t> code is painstakingly optimized by researchers such as graduate students and postdocs.  It shows that TANGRAM can very significantly beat the human researchers, by more than 2X in the </a:t>
            </a:r>
            <a:r>
              <a:rPr lang="en-US" baseline="0" dirty="0" err="1" smtClean="0"/>
              <a:t>kmeans</a:t>
            </a:r>
            <a:r>
              <a:rPr lang="en-US" baseline="0" dirty="0" smtClean="0"/>
              <a:t> case. If the </a:t>
            </a:r>
            <a:r>
              <a:rPr lang="en-US" baseline="0" dirty="0" err="1" smtClean="0"/>
              <a:t>kmeans</a:t>
            </a:r>
            <a:r>
              <a:rPr lang="en-US" baseline="0" dirty="0" smtClean="0"/>
              <a:t> case, the </a:t>
            </a:r>
            <a:r>
              <a:rPr lang="en-US" baseline="0" dirty="0" err="1" smtClean="0"/>
              <a:t>Rodinia</a:t>
            </a:r>
            <a:r>
              <a:rPr lang="en-US" baseline="0" dirty="0" smtClean="0"/>
              <a:t> code missed an important optimization on locality. This is automatically found by TANGRAM during the design space search.</a:t>
            </a:r>
          </a:p>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A11DD4E8-E3C4-4E99-9E5F-D815715FC620}" type="slidenum">
              <a:rPr lang="en-US" smtClean="0"/>
              <a:t>22</a:t>
            </a:fld>
            <a:endParaRPr lang="en-US"/>
          </a:p>
        </p:txBody>
      </p:sp>
    </p:spTree>
    <p:extLst>
      <p:ext uri="{BB962C8B-B14F-4D97-AF65-F5344CB8AC3E}">
        <p14:creationId xmlns:p14="http://schemas.microsoft.com/office/powerpoint/2010/main" val="1357629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This is a backup slide for your reference. It shows that by providing two primary ingredients</a:t>
            </a:r>
            <a:r>
              <a:rPr lang="en-US" baseline="0" dirty="0" smtClean="0"/>
              <a:t> (left two atomic </a:t>
            </a:r>
            <a:r>
              <a:rPr lang="en-US" baseline="0" dirty="0" err="1" smtClean="0"/>
              <a:t>codelets</a:t>
            </a:r>
            <a:r>
              <a:rPr lang="en-US" baseline="0" dirty="0" smtClean="0"/>
              <a:t>) and two partitioning/composition rules (right two compound </a:t>
            </a:r>
            <a:r>
              <a:rPr lang="en-US" baseline="0" dirty="0" err="1" smtClean="0"/>
              <a:t>codelets</a:t>
            </a:r>
            <a:r>
              <a:rPr lang="en-US" baseline="0" dirty="0" smtClean="0"/>
              <a:t> that have recursive calls inside).</a:t>
            </a:r>
            <a:endParaRPr lang="en-US" dirty="0"/>
          </a:p>
        </p:txBody>
      </p:sp>
      <p:sp>
        <p:nvSpPr>
          <p:cNvPr id="4" name="Slide Number Placeholder 3"/>
          <p:cNvSpPr>
            <a:spLocks noGrp="1"/>
          </p:cNvSpPr>
          <p:nvPr>
            <p:ph type="sldNum" sz="quarter" idx="10"/>
          </p:nvPr>
        </p:nvSpPr>
        <p:spPr/>
        <p:txBody>
          <a:bodyPr/>
          <a:lstStyle/>
          <a:p>
            <a:fld id="{A11DD4E8-E3C4-4E99-9E5F-D815715FC620}" type="slidenum">
              <a:rPr lang="en-US" smtClean="0"/>
              <a:t>23</a:t>
            </a:fld>
            <a:endParaRPr lang="en-US"/>
          </a:p>
        </p:txBody>
      </p:sp>
    </p:spTree>
    <p:extLst>
      <p:ext uri="{BB962C8B-B14F-4D97-AF65-F5344CB8AC3E}">
        <p14:creationId xmlns:p14="http://schemas.microsoft.com/office/powerpoint/2010/main" val="2855296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xfrm>
            <a:off x="1181100" y="696913"/>
            <a:ext cx="4648200" cy="3486150"/>
          </a:xfrm>
          <a:noFill/>
          <a:ln>
            <a:solidFill>
              <a:srgbClr val="000000"/>
            </a:solidFill>
            <a:miter lim="800000"/>
            <a:headEnd/>
            <a:tailEnd/>
          </a:ln>
        </p:spPr>
      </p:sp>
      <p:sp>
        <p:nvSpPr>
          <p:cNvPr id="15362" name="Notes Placeholder 2"/>
          <p:cNvSpPr>
            <a:spLocks noGrp="1"/>
          </p:cNvSpPr>
          <p:nvPr>
            <p:ph type="body" idx="1"/>
          </p:nvPr>
        </p:nvSpPr>
        <p:spPr>
          <a:noFill/>
          <a:ln/>
        </p:spPr>
        <p:txBody>
          <a:bodyPr/>
          <a:lstStyle/>
          <a:p>
            <a:pPr>
              <a:lnSpc>
                <a:spcPct val="80000"/>
              </a:lnSpc>
              <a:spcBef>
                <a:spcPct val="0"/>
              </a:spcBef>
              <a:buFontTx/>
              <a:buNone/>
            </a:pPr>
            <a:endParaRPr lang="en-US" sz="1100" dirty="0"/>
          </a:p>
        </p:txBody>
      </p:sp>
      <p:sp>
        <p:nvSpPr>
          <p:cNvPr id="15363" name="Slide Number Placeholder 3"/>
          <p:cNvSpPr txBox="1">
            <a:spLocks noGrp="1"/>
          </p:cNvSpPr>
          <p:nvPr/>
        </p:nvSpPr>
        <p:spPr bwMode="auto">
          <a:xfrm>
            <a:off x="3969706" y="8830153"/>
            <a:ext cx="3039109" cy="464662"/>
          </a:xfrm>
          <a:prstGeom prst="rect">
            <a:avLst/>
          </a:prstGeom>
          <a:noFill/>
          <a:ln w="9525">
            <a:noFill/>
            <a:miter lim="800000"/>
            <a:headEnd/>
            <a:tailEnd/>
          </a:ln>
        </p:spPr>
        <p:txBody>
          <a:bodyPr lIns="91431" tIns="45715" rIns="91431" bIns="45715" anchor="b"/>
          <a:lstStyle/>
          <a:p>
            <a:pPr algn="r" defTabSz="914889" eaLnBrk="0" hangingPunct="0"/>
            <a:fld id="{CC75C1CE-B3C7-4E1B-B254-F041918EBDA5}" type="slidenum">
              <a:rPr lang="en-US" sz="1200"/>
              <a:pPr algn="r" defTabSz="914889" eaLnBrk="0" hangingPunct="0"/>
              <a:t>7</a:t>
            </a:fld>
            <a:endParaRPr 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xfrm>
            <a:off x="407988" y="696913"/>
            <a:ext cx="6194425" cy="3486150"/>
          </a:xfrm>
          <a:noFill/>
          <a:ln>
            <a:solidFill>
              <a:srgbClr val="000000"/>
            </a:solidFill>
            <a:miter lim="800000"/>
            <a:headEnd/>
            <a:tailEnd/>
          </a:ln>
        </p:spPr>
      </p:sp>
      <p:sp>
        <p:nvSpPr>
          <p:cNvPr id="15362" name="Notes Placeholder 2"/>
          <p:cNvSpPr>
            <a:spLocks noGrp="1"/>
          </p:cNvSpPr>
          <p:nvPr>
            <p:ph type="body" idx="1"/>
          </p:nvPr>
        </p:nvSpPr>
        <p:spPr>
          <a:noFill/>
          <a:ln/>
        </p:spPr>
        <p:txBody>
          <a:bodyPr/>
          <a:lstStyle/>
          <a:p>
            <a:pPr>
              <a:lnSpc>
                <a:spcPct val="80000"/>
              </a:lnSpc>
              <a:spcBef>
                <a:spcPct val="0"/>
              </a:spcBef>
              <a:buFontTx/>
              <a:buNone/>
            </a:pPr>
            <a:endParaRPr lang="en-US" sz="1100" dirty="0"/>
          </a:p>
        </p:txBody>
      </p:sp>
      <p:sp>
        <p:nvSpPr>
          <p:cNvPr id="15363" name="Slide Number Placeholder 3"/>
          <p:cNvSpPr txBox="1">
            <a:spLocks noGrp="1"/>
          </p:cNvSpPr>
          <p:nvPr/>
        </p:nvSpPr>
        <p:spPr bwMode="auto">
          <a:xfrm>
            <a:off x="3969706" y="8830153"/>
            <a:ext cx="3039109" cy="464662"/>
          </a:xfrm>
          <a:prstGeom prst="rect">
            <a:avLst/>
          </a:prstGeom>
          <a:noFill/>
          <a:ln w="9525">
            <a:noFill/>
            <a:miter lim="800000"/>
            <a:headEnd/>
            <a:tailEnd/>
          </a:ln>
        </p:spPr>
        <p:txBody>
          <a:bodyPr lIns="91431" tIns="45715" rIns="91431" bIns="45715" anchor="b"/>
          <a:lstStyle/>
          <a:p>
            <a:pPr algn="r" defTabSz="914889" eaLnBrk="0" hangingPunct="0"/>
            <a:fld id="{CC75C1CE-B3C7-4E1B-B254-F041918EBDA5}" type="slidenum">
              <a:rPr lang="en-US" sz="1200"/>
              <a:pPr algn="r" defTabSz="914889" eaLnBrk="0" hangingPunct="0"/>
              <a:t>8</a:t>
            </a:fld>
            <a:endParaRPr 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xfrm>
            <a:off x="407988" y="696913"/>
            <a:ext cx="6194425" cy="3486150"/>
          </a:xfrm>
          <a:noFill/>
          <a:ln>
            <a:solidFill>
              <a:srgbClr val="000000"/>
            </a:solidFill>
            <a:miter lim="800000"/>
            <a:headEnd/>
            <a:tailEnd/>
          </a:ln>
        </p:spPr>
      </p:sp>
      <p:sp>
        <p:nvSpPr>
          <p:cNvPr id="15362" name="Notes Placeholder 2"/>
          <p:cNvSpPr>
            <a:spLocks noGrp="1"/>
          </p:cNvSpPr>
          <p:nvPr>
            <p:ph type="body" idx="1"/>
          </p:nvPr>
        </p:nvSpPr>
        <p:spPr>
          <a:noFill/>
          <a:ln/>
        </p:spPr>
        <p:txBody>
          <a:bodyPr/>
          <a:lstStyle/>
          <a:p>
            <a:pPr>
              <a:lnSpc>
                <a:spcPct val="80000"/>
              </a:lnSpc>
              <a:spcBef>
                <a:spcPct val="0"/>
              </a:spcBef>
              <a:buFontTx/>
              <a:buNone/>
            </a:pPr>
            <a:endParaRPr lang="en-US" sz="1100" dirty="0"/>
          </a:p>
        </p:txBody>
      </p:sp>
      <p:sp>
        <p:nvSpPr>
          <p:cNvPr id="15363" name="Slide Number Placeholder 3"/>
          <p:cNvSpPr txBox="1">
            <a:spLocks noGrp="1"/>
          </p:cNvSpPr>
          <p:nvPr/>
        </p:nvSpPr>
        <p:spPr bwMode="auto">
          <a:xfrm>
            <a:off x="3969706" y="8830153"/>
            <a:ext cx="3039109" cy="464662"/>
          </a:xfrm>
          <a:prstGeom prst="rect">
            <a:avLst/>
          </a:prstGeom>
          <a:noFill/>
          <a:ln w="9525">
            <a:noFill/>
            <a:miter lim="800000"/>
            <a:headEnd/>
            <a:tailEnd/>
          </a:ln>
        </p:spPr>
        <p:txBody>
          <a:bodyPr lIns="91431" tIns="45715" rIns="91431" bIns="45715" anchor="b"/>
          <a:lstStyle/>
          <a:p>
            <a:pPr algn="r" defTabSz="914889" eaLnBrk="0" hangingPunct="0"/>
            <a:fld id="{CC75C1CE-B3C7-4E1B-B254-F041918EBDA5}" type="slidenum">
              <a:rPr lang="en-US" sz="1200"/>
              <a:pPr algn="r" defTabSz="914889" eaLnBrk="0" hangingPunct="0"/>
              <a:t>9</a:t>
            </a:fld>
            <a:endParaRPr 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xfrm>
            <a:off x="407988" y="696913"/>
            <a:ext cx="6194425" cy="3486150"/>
          </a:xfrm>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20000"/>
          </a:bodyPr>
          <a:lstStyle/>
          <a:p>
            <a:pPr>
              <a:defRPr/>
            </a:pPr>
            <a:endParaRPr lang="en-US" dirty="0"/>
          </a:p>
        </p:txBody>
      </p:sp>
      <p:sp>
        <p:nvSpPr>
          <p:cNvPr id="34820" name="Slide Number Placeholder 3"/>
          <p:cNvSpPr txBox="1">
            <a:spLocks noGrp="1"/>
          </p:cNvSpPr>
          <p:nvPr/>
        </p:nvSpPr>
        <p:spPr bwMode="auto">
          <a:xfrm>
            <a:off x="3969706" y="8830153"/>
            <a:ext cx="3039109" cy="464662"/>
          </a:xfrm>
          <a:prstGeom prst="rect">
            <a:avLst/>
          </a:prstGeom>
          <a:noFill/>
          <a:ln w="9525">
            <a:noFill/>
            <a:miter lim="800000"/>
            <a:headEnd/>
            <a:tailEnd/>
          </a:ln>
        </p:spPr>
        <p:txBody>
          <a:bodyPr lIns="91431" tIns="45715" rIns="91431" bIns="45715" anchor="b"/>
          <a:lstStyle/>
          <a:p>
            <a:pPr algn="r" defTabSz="914889"/>
            <a:fld id="{281348CD-4103-4839-8B6E-691E9B67CBB3}" type="slidenum">
              <a:rPr lang="en-US" sz="1200"/>
              <a:pPr algn="r" defTabSz="914889"/>
              <a:t>10</a:t>
            </a:fld>
            <a:endParaRPr 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76DB12-9FAA-4F0A-AF49-E9859D13B54A}" type="slidenum">
              <a:rPr lang="en-US" smtClean="0"/>
              <a:t>13</a:t>
            </a:fld>
            <a:endParaRPr lang="en-US"/>
          </a:p>
        </p:txBody>
      </p:sp>
    </p:spTree>
    <p:extLst>
      <p:ext uri="{BB962C8B-B14F-4D97-AF65-F5344CB8AC3E}">
        <p14:creationId xmlns:p14="http://schemas.microsoft.com/office/powerpoint/2010/main" val="2933216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xfrm>
            <a:off x="407988" y="696913"/>
            <a:ext cx="6194425" cy="3486150"/>
          </a:xfrm>
          <a:noFill/>
          <a:ln>
            <a:solidFill>
              <a:srgbClr val="000000"/>
            </a:solidFill>
            <a:miter lim="800000"/>
            <a:headEnd/>
            <a:tailEnd/>
          </a:ln>
        </p:spPr>
      </p:sp>
      <p:sp>
        <p:nvSpPr>
          <p:cNvPr id="15362" name="Notes Placeholder 2"/>
          <p:cNvSpPr>
            <a:spLocks noGrp="1"/>
          </p:cNvSpPr>
          <p:nvPr>
            <p:ph type="body" idx="1"/>
          </p:nvPr>
        </p:nvSpPr>
        <p:spPr>
          <a:noFill/>
          <a:ln/>
        </p:spPr>
        <p:txBody>
          <a:bodyPr/>
          <a:lstStyle/>
          <a:p>
            <a:pPr>
              <a:lnSpc>
                <a:spcPct val="80000"/>
              </a:lnSpc>
              <a:spcBef>
                <a:spcPct val="0"/>
              </a:spcBef>
              <a:buFontTx/>
              <a:buNone/>
            </a:pPr>
            <a:endParaRPr lang="en-US" sz="1100" dirty="0"/>
          </a:p>
        </p:txBody>
      </p:sp>
      <p:sp>
        <p:nvSpPr>
          <p:cNvPr id="15363" name="Slide Number Placeholder 3"/>
          <p:cNvSpPr txBox="1">
            <a:spLocks noGrp="1"/>
          </p:cNvSpPr>
          <p:nvPr/>
        </p:nvSpPr>
        <p:spPr bwMode="auto">
          <a:xfrm>
            <a:off x="3969706" y="8830153"/>
            <a:ext cx="3039109" cy="464662"/>
          </a:xfrm>
          <a:prstGeom prst="rect">
            <a:avLst/>
          </a:prstGeom>
          <a:noFill/>
          <a:ln w="9525">
            <a:noFill/>
            <a:miter lim="800000"/>
            <a:headEnd/>
            <a:tailEnd/>
          </a:ln>
        </p:spPr>
        <p:txBody>
          <a:bodyPr lIns="91431" tIns="45715" rIns="91431" bIns="45715" anchor="b"/>
          <a:lstStyle/>
          <a:p>
            <a:pPr algn="r" defTabSz="914889" eaLnBrk="0" hangingPunct="0"/>
            <a:fld id="{CC75C1CE-B3C7-4E1B-B254-F041918EBDA5}" type="slidenum">
              <a:rPr lang="en-US" sz="1200"/>
              <a:pPr algn="r" defTabSz="914889" eaLnBrk="0" hangingPunct="0"/>
              <a:t>14</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p:cNvSpPr>
          <p:nvPr>
            <p:ph type="sldImg"/>
          </p:nvPr>
        </p:nvSpPr>
        <p:spPr>
          <a:xfrm>
            <a:off x="407988" y="696913"/>
            <a:ext cx="6194425" cy="3486150"/>
          </a:xfrm>
          <a:ln/>
        </p:spPr>
      </p:sp>
      <p:sp>
        <p:nvSpPr>
          <p:cNvPr id="3" name="Notes Placeholder 2"/>
          <p:cNvSpPr>
            <a:spLocks noGrp="1"/>
          </p:cNvSpPr>
          <p:nvPr>
            <p:ph type="body" idx="1"/>
          </p:nvPr>
        </p:nvSpPr>
        <p:spPr/>
        <p:txBody>
          <a:bodyPr>
            <a:normAutofit/>
          </a:bodyPr>
          <a:lstStyle/>
          <a:p>
            <a:pPr eaLnBrk="1" hangingPunct="1">
              <a:lnSpc>
                <a:spcPct val="80000"/>
              </a:lnSpc>
            </a:pPr>
            <a:endParaRPr lang="en-US" sz="800" dirty="0">
              <a:latin typeface="Times" charset="0"/>
              <a:ea typeface="ＭＳ Ｐゴシック" charset="-128"/>
            </a:endParaRPr>
          </a:p>
          <a:p>
            <a:pPr eaLnBrk="1" hangingPunct="1">
              <a:lnSpc>
                <a:spcPct val="80000"/>
              </a:lnSpc>
            </a:pPr>
            <a:r>
              <a:rPr lang="en-US" sz="800" b="1" dirty="0">
                <a:latin typeface="Times" charset="0"/>
                <a:ea typeface="ＭＳ Ｐゴシック" charset="-128"/>
              </a:rPr>
              <a:t>Problem</a:t>
            </a:r>
          </a:p>
          <a:p>
            <a:pPr marL="174708" indent="-174708">
              <a:buFontTx/>
              <a:buChar char="-"/>
            </a:pPr>
            <a:r>
              <a:rPr lang="en-US" dirty="0">
                <a:latin typeface="Times" pitchFamily="-106" charset="0"/>
                <a:ea typeface="ＭＳ Ｐゴシック" pitchFamily="-106" charset="-128"/>
                <a:cs typeface="ＭＳ Ｐゴシック" pitchFamily="-106" charset="-128"/>
              </a:rPr>
              <a:t>Directive-based GPU programming models are gaining momentum since they transparently relieve programmers from dealing with complex language syntax of low-level GPU programming, which often involves diverse architectural details.</a:t>
            </a:r>
          </a:p>
          <a:p>
            <a:pPr marL="174708" indent="-174708">
              <a:buFontTx/>
              <a:buChar char="-"/>
            </a:pPr>
            <a:r>
              <a:rPr lang="en-US" dirty="0">
                <a:latin typeface="Times" pitchFamily="-106" charset="0"/>
                <a:ea typeface="ＭＳ Ｐゴシック" pitchFamily="-106" charset="-128"/>
                <a:cs typeface="ＭＳ Ｐゴシック" pitchFamily="-106" charset="-128"/>
              </a:rPr>
              <a:t>However, too much abstraction in directive models puts a significant burden on programmers in terms of debugging and performance optimizations.</a:t>
            </a:r>
          </a:p>
          <a:p>
            <a:pPr marL="174708" indent="-174708">
              <a:buFontTx/>
              <a:buChar char="-"/>
            </a:pPr>
            <a:r>
              <a:rPr lang="en-US" dirty="0">
                <a:latin typeface="Times" pitchFamily="-106" charset="0"/>
                <a:ea typeface="ＭＳ Ｐゴシック" pitchFamily="-106" charset="-128"/>
                <a:cs typeface="ＭＳ Ｐゴシック" pitchFamily="-106" charset="-128"/>
              </a:rPr>
              <a:t>To improve </a:t>
            </a:r>
            <a:r>
              <a:rPr lang="en-US" dirty="0" err="1">
                <a:latin typeface="Times" pitchFamily="-106" charset="0"/>
                <a:ea typeface="ＭＳ Ｐゴシック" pitchFamily="-106" charset="-128"/>
                <a:cs typeface="ＭＳ Ｐゴシック" pitchFamily="-106" charset="-128"/>
              </a:rPr>
              <a:t>debuggability</a:t>
            </a:r>
            <a:r>
              <a:rPr lang="en-US" dirty="0">
                <a:latin typeface="Times" pitchFamily="-106" charset="0"/>
                <a:ea typeface="ＭＳ Ｐゴシック" pitchFamily="-106" charset="-128"/>
                <a:cs typeface="ＭＳ Ｐゴシック" pitchFamily="-106" charset="-128"/>
              </a:rPr>
              <a:t>/</a:t>
            </a:r>
            <a:r>
              <a:rPr lang="en-US" dirty="0" err="1">
                <a:latin typeface="Times" pitchFamily="-106" charset="0"/>
                <a:ea typeface="ＭＳ Ｐゴシック" pitchFamily="-106" charset="-128"/>
                <a:cs typeface="ＭＳ Ｐゴシック" pitchFamily="-106" charset="-128"/>
              </a:rPr>
              <a:t>tunability</a:t>
            </a:r>
            <a:r>
              <a:rPr lang="en-US" dirty="0">
                <a:latin typeface="Times" pitchFamily="-106" charset="0"/>
                <a:ea typeface="ＭＳ Ｐゴシック" pitchFamily="-106" charset="-128"/>
                <a:cs typeface="ＭＳ Ｐゴシック" pitchFamily="-106" charset="-128"/>
              </a:rPr>
              <a:t> for the directive-based GPU programming models, we must have a systematic approach that exposes more information to programmers while still maintaining high-level abstraction.</a:t>
            </a:r>
          </a:p>
          <a:p>
            <a:pPr marL="174708" indent="-174708">
              <a:buFontTx/>
              <a:buChar char="-"/>
            </a:pPr>
            <a:r>
              <a:rPr lang="en-US" dirty="0">
                <a:latin typeface="Times" pitchFamily="-106" charset="0"/>
                <a:ea typeface="ＭＳ Ｐゴシック" pitchFamily="-106" charset="-128"/>
                <a:cs typeface="ＭＳ Ｐゴシック" pitchFamily="-106" charset="-128"/>
              </a:rPr>
              <a:t>To facilitate research on other important features, such as resilience and scalability, more intuitive and extensible compiler framework will be need.</a:t>
            </a:r>
          </a:p>
          <a:p>
            <a:pPr marL="174708" indent="-174708">
              <a:buFontTx/>
              <a:buChar char="-"/>
            </a:pPr>
            <a:endParaRPr lang="en-US" sz="800" dirty="0">
              <a:latin typeface="Times" charset="0"/>
              <a:ea typeface="ＭＳ Ｐゴシック" charset="-128"/>
            </a:endParaRPr>
          </a:p>
          <a:p>
            <a:pPr>
              <a:lnSpc>
                <a:spcPct val="80000"/>
              </a:lnSpc>
            </a:pPr>
            <a:endParaRPr lang="en-US" sz="800" dirty="0">
              <a:latin typeface="Times" charset="0"/>
              <a:ea typeface="ＭＳ Ｐゴシック" charset="-128"/>
            </a:endParaRPr>
          </a:p>
          <a:p>
            <a:pPr eaLnBrk="1" hangingPunct="1">
              <a:lnSpc>
                <a:spcPct val="80000"/>
              </a:lnSpc>
            </a:pPr>
            <a:r>
              <a:rPr lang="en-US" sz="800" b="1" dirty="0">
                <a:latin typeface="Times" charset="0"/>
                <a:ea typeface="ＭＳ Ｐゴシック" charset="-128"/>
              </a:rPr>
              <a:t>Solution:</a:t>
            </a:r>
          </a:p>
          <a:p>
            <a:pPr marL="291179" lvl="1" indent="-291179" defTabSz="931774" fontAlgn="base">
              <a:lnSpc>
                <a:spcPct val="80000"/>
              </a:lnSpc>
              <a:spcBef>
                <a:spcPct val="30000"/>
              </a:spcBef>
              <a:spcAft>
                <a:spcPct val="0"/>
              </a:spcAft>
              <a:buFontTx/>
              <a:buChar char="-"/>
              <a:defRPr/>
            </a:pPr>
            <a:r>
              <a:rPr lang="en-US" sz="1400" dirty="0">
                <a:latin typeface="Arial" charset="0"/>
                <a:cs typeface="Arial" charset="0"/>
              </a:rPr>
              <a:t>Propose </a:t>
            </a:r>
            <a:r>
              <a:rPr lang="en-US" sz="1400" i="1" dirty="0">
                <a:latin typeface="Arial" charset="0"/>
                <a:cs typeface="Arial" charset="0"/>
              </a:rPr>
              <a:t>an open-sourced, High-level Intermediate Representation (HIR)-based, extensible compiler</a:t>
            </a:r>
            <a:r>
              <a:rPr lang="en-US" sz="1400" dirty="0">
                <a:latin typeface="Arial" charset="0"/>
                <a:cs typeface="Arial" charset="0"/>
              </a:rPr>
              <a:t>, called </a:t>
            </a:r>
            <a:r>
              <a:rPr lang="en-US" sz="1400" dirty="0" err="1">
                <a:latin typeface="Arial" charset="0"/>
                <a:cs typeface="Arial" charset="0"/>
              </a:rPr>
              <a:t>OpenARC</a:t>
            </a:r>
            <a:r>
              <a:rPr lang="en-US" sz="1400" dirty="0">
                <a:latin typeface="Arial" charset="0"/>
                <a:cs typeface="Arial" charset="0"/>
              </a:rPr>
              <a:t>, which provides a high-level research framework for various directive-based accelerator programming study.</a:t>
            </a:r>
          </a:p>
          <a:p>
            <a:pPr marL="291179" lvl="1" indent="-291179" defTabSz="931774" fontAlgn="base">
              <a:lnSpc>
                <a:spcPct val="80000"/>
              </a:lnSpc>
              <a:spcBef>
                <a:spcPct val="30000"/>
              </a:spcBef>
              <a:spcAft>
                <a:spcPct val="0"/>
              </a:spcAft>
              <a:buFontTx/>
              <a:buChar char="-"/>
              <a:defRPr/>
            </a:pPr>
            <a:r>
              <a:rPr lang="en-US" sz="1400" dirty="0" err="1">
                <a:latin typeface="Arial" charset="0"/>
                <a:cs typeface="Arial" charset="0"/>
              </a:rPr>
              <a:t>OpenARC</a:t>
            </a:r>
            <a:r>
              <a:rPr lang="en-US" sz="1400" dirty="0">
                <a:latin typeface="Arial" charset="0"/>
                <a:cs typeface="Arial" charset="0"/>
              </a:rPr>
              <a:t> is the first open-source compiler that support full features of </a:t>
            </a:r>
            <a:r>
              <a:rPr lang="en-US" sz="1400" dirty="0" err="1">
                <a:latin typeface="Arial" charset="0"/>
                <a:cs typeface="Arial" charset="0"/>
              </a:rPr>
              <a:t>OpenACC</a:t>
            </a:r>
            <a:r>
              <a:rPr lang="en-US" sz="1400" dirty="0">
                <a:latin typeface="Arial" charset="0"/>
                <a:cs typeface="Arial" charset="0"/>
              </a:rPr>
              <a:t> V1.0.</a:t>
            </a:r>
          </a:p>
          <a:p>
            <a:pPr marL="291179" lvl="1" indent="-291179" defTabSz="931774" fontAlgn="base">
              <a:lnSpc>
                <a:spcPct val="80000"/>
              </a:lnSpc>
              <a:spcBef>
                <a:spcPct val="30000"/>
              </a:spcBef>
              <a:spcAft>
                <a:spcPct val="0"/>
              </a:spcAft>
              <a:buFontTx/>
              <a:buChar char="-"/>
              <a:defRPr/>
            </a:pPr>
            <a:r>
              <a:rPr lang="en-US" sz="1400" dirty="0" err="1">
                <a:latin typeface="Arial" charset="0"/>
                <a:cs typeface="Arial" charset="0"/>
              </a:rPr>
              <a:t>OpenARC</a:t>
            </a:r>
            <a:r>
              <a:rPr lang="en-US" sz="1400" dirty="0">
                <a:latin typeface="Arial" charset="0"/>
                <a:cs typeface="Arial" charset="0"/>
              </a:rPr>
              <a:t> is equipped with various advanced analysis and transformation passes and built-in tuning tools, suitable for various research on the directive-based accelerator programming study.</a:t>
            </a:r>
          </a:p>
          <a:p>
            <a:pPr marL="291179" lvl="1" indent="-291179" defTabSz="931774" fontAlgn="base">
              <a:lnSpc>
                <a:spcPct val="80000"/>
              </a:lnSpc>
              <a:spcBef>
                <a:spcPct val="30000"/>
              </a:spcBef>
              <a:spcAft>
                <a:spcPct val="0"/>
              </a:spcAft>
              <a:buFontTx/>
              <a:buChar char="-"/>
              <a:defRPr/>
            </a:pPr>
            <a:endParaRPr lang="en-US" sz="1400" dirty="0">
              <a:latin typeface="Arial" charset="0"/>
              <a:cs typeface="Arial" charset="0"/>
            </a:endParaRPr>
          </a:p>
          <a:p>
            <a:pPr eaLnBrk="1" hangingPunct="1">
              <a:lnSpc>
                <a:spcPct val="80000"/>
              </a:lnSpc>
            </a:pPr>
            <a:endParaRPr lang="en-US" sz="800" dirty="0">
              <a:latin typeface="Times" charset="0"/>
              <a:ea typeface="ＭＳ Ｐゴシック" charset="-128"/>
            </a:endParaRPr>
          </a:p>
          <a:p>
            <a:pPr eaLnBrk="1" hangingPunct="1">
              <a:lnSpc>
                <a:spcPct val="80000"/>
              </a:lnSpc>
            </a:pPr>
            <a:r>
              <a:rPr lang="en-US" sz="800" b="1" dirty="0">
                <a:latin typeface="Times" charset="0"/>
                <a:ea typeface="ＭＳ Ｐゴシック" charset="-128"/>
              </a:rPr>
              <a:t>Recent results:</a:t>
            </a:r>
          </a:p>
          <a:p>
            <a:pPr marL="174708" indent="-174708">
              <a:lnSpc>
                <a:spcPct val="80000"/>
              </a:lnSpc>
              <a:buFontTx/>
              <a:buChar char="-"/>
            </a:pPr>
            <a:r>
              <a:rPr lang="en-US" sz="800" dirty="0">
                <a:latin typeface="Times" charset="0"/>
                <a:ea typeface="ＭＳ Ｐゴシック" charset="-128"/>
              </a:rPr>
              <a:t>Performance portability achieved across all benchmarks.</a:t>
            </a:r>
          </a:p>
          <a:p>
            <a:pPr marL="174708" indent="-174708">
              <a:lnSpc>
                <a:spcPct val="80000"/>
              </a:lnSpc>
              <a:buFontTx/>
              <a:buChar char="-"/>
            </a:pPr>
            <a:r>
              <a:rPr lang="en-US" sz="800" dirty="0">
                <a:latin typeface="Times" charset="0"/>
                <a:ea typeface="ＭＳ Ｐゴシック" charset="-128"/>
              </a:rPr>
              <a:t>The numbers are calculated by taking a geometric mean of the speedups achieved by every benchmarks tested. </a:t>
            </a:r>
          </a:p>
          <a:p>
            <a:pPr marL="174708" indent="-174708">
              <a:lnSpc>
                <a:spcPct val="80000"/>
              </a:lnSpc>
              <a:buFontTx/>
              <a:buChar char="-"/>
            </a:pPr>
            <a:r>
              <a:rPr lang="en-US" sz="800" dirty="0">
                <a:latin typeface="Times" charset="0"/>
                <a:ea typeface="ＭＳ Ｐゴシック" charset="-128"/>
              </a:rPr>
              <a:t>Each entry in the box represents the percentage of the best performance achieved on the corresponding architecture.</a:t>
            </a:r>
          </a:p>
          <a:p>
            <a:pPr marL="174708" indent="-174708" defTabSz="931774" fontAlgn="base">
              <a:lnSpc>
                <a:spcPct val="80000"/>
              </a:lnSpc>
              <a:spcBef>
                <a:spcPct val="30000"/>
              </a:spcBef>
              <a:spcAft>
                <a:spcPct val="0"/>
              </a:spcAft>
              <a:buFontTx/>
              <a:buChar char="-"/>
              <a:defRPr/>
            </a:pPr>
            <a:r>
              <a:rPr lang="en-US" dirty="0">
                <a:latin typeface="Times" pitchFamily="-106" charset="0"/>
                <a:ea typeface="ＭＳ Ｐゴシック" pitchFamily="-106" charset="-128"/>
                <a:cs typeface="ＭＳ Ｐゴシック" pitchFamily="-106" charset="-128"/>
              </a:rPr>
              <a:t>The primary reasons for the performance gap were seen to be : (</a:t>
            </a:r>
            <a:r>
              <a:rPr lang="en-US" dirty="0" err="1">
                <a:latin typeface="Times" pitchFamily="-106" charset="0"/>
                <a:ea typeface="ＭＳ Ｐゴシック" pitchFamily="-106" charset="-128"/>
                <a:cs typeface="ＭＳ Ｐゴシック" pitchFamily="-106" charset="-128"/>
              </a:rPr>
              <a:t>i</a:t>
            </a:r>
            <a:r>
              <a:rPr lang="en-US" dirty="0">
                <a:latin typeface="Times" pitchFamily="-106" charset="0"/>
                <a:ea typeface="ＭＳ Ｐゴシック" pitchFamily="-106" charset="-128"/>
                <a:cs typeface="ＭＳ Ｐゴシック" pitchFamily="-106" charset="-128"/>
              </a:rPr>
              <a:t>) parallelism arrangement (ii) usage of device-specific memories (iii) other architecture-specific optimizations, e.g., using pitched </a:t>
            </a:r>
            <a:r>
              <a:rPr lang="en-US" dirty="0" err="1">
                <a:latin typeface="Times" pitchFamily="-106" charset="0"/>
                <a:ea typeface="ＭＳ Ｐゴシック" pitchFamily="-106" charset="-128"/>
                <a:cs typeface="ＭＳ Ｐゴシック" pitchFamily="-106" charset="-128"/>
              </a:rPr>
              <a:t>malloc</a:t>
            </a:r>
            <a:r>
              <a:rPr lang="en-US" dirty="0">
                <a:latin typeface="Times" pitchFamily="-106" charset="0"/>
                <a:ea typeface="ＭＳ Ｐゴシック" pitchFamily="-106" charset="-128"/>
                <a:cs typeface="ＭＳ Ｐゴシック" pitchFamily="-106" charset="-128"/>
              </a:rPr>
              <a:t> on CUDA. </a:t>
            </a:r>
          </a:p>
          <a:p>
            <a:pPr marL="174708" indent="-174708" defTabSz="931774" fontAlgn="base">
              <a:lnSpc>
                <a:spcPct val="80000"/>
              </a:lnSpc>
              <a:spcBef>
                <a:spcPct val="30000"/>
              </a:spcBef>
              <a:spcAft>
                <a:spcPct val="0"/>
              </a:spcAft>
              <a:buFontTx/>
              <a:buChar char="-"/>
              <a:defRPr/>
            </a:pPr>
            <a:r>
              <a:rPr lang="en-US" dirty="0">
                <a:latin typeface="Times" pitchFamily="-106" charset="0"/>
                <a:ea typeface="ＭＳ Ｐゴシック" pitchFamily="-106" charset="-128"/>
                <a:cs typeface="ＭＳ Ｐゴシック" pitchFamily="-106" charset="-128"/>
              </a:rPr>
              <a:t>It is worthwhile to note that the performance portability is higher among the GPU architectures. </a:t>
            </a:r>
          </a:p>
          <a:p>
            <a:pPr marL="174708" indent="-174708" defTabSz="931774" fontAlgn="base">
              <a:lnSpc>
                <a:spcPct val="80000"/>
              </a:lnSpc>
              <a:spcBef>
                <a:spcPct val="30000"/>
              </a:spcBef>
              <a:spcAft>
                <a:spcPct val="0"/>
              </a:spcAft>
              <a:buFontTx/>
              <a:buChar char="-"/>
              <a:defRPr/>
            </a:pPr>
            <a:r>
              <a:rPr lang="en-US" dirty="0">
                <a:latin typeface="Times" pitchFamily="-106" charset="0"/>
                <a:ea typeface="ＭＳ Ｐゴシック" pitchFamily="-106" charset="-128"/>
                <a:cs typeface="ＭＳ Ｐゴシック" pitchFamily="-106" charset="-128"/>
              </a:rPr>
              <a:t>The obtained performance portability is due to the architectural differences; architecture-independent optimizations, like data transfer optimizations, are common among architectures and have no role to play in the performance portability. </a:t>
            </a:r>
            <a:endParaRPr lang="en-US" sz="800" dirty="0"/>
          </a:p>
          <a:p>
            <a:pPr marL="174708" indent="-174708">
              <a:lnSpc>
                <a:spcPct val="80000"/>
              </a:lnSpc>
              <a:buFontTx/>
              <a:buChar char="-"/>
            </a:pPr>
            <a:endParaRPr lang="en-US" sz="800" dirty="0">
              <a:latin typeface="Times" charset="0"/>
              <a:ea typeface="ＭＳ Ｐゴシック" charset="-128"/>
            </a:endParaRPr>
          </a:p>
          <a:p>
            <a:pPr eaLnBrk="1" hangingPunct="1">
              <a:lnSpc>
                <a:spcPct val="80000"/>
              </a:lnSpc>
            </a:pPr>
            <a:r>
              <a:rPr lang="en-US" sz="800" b="1" dirty="0"/>
              <a:t>Impact:</a:t>
            </a:r>
          </a:p>
          <a:p>
            <a:pPr eaLnBrk="1" hangingPunct="1">
              <a:lnSpc>
                <a:spcPct val="80000"/>
              </a:lnSpc>
            </a:pPr>
            <a:endParaRPr lang="en-US" sz="800" dirty="0"/>
          </a:p>
          <a:p>
            <a:pPr marL="291179" indent="-291179">
              <a:lnSpc>
                <a:spcPct val="80000"/>
              </a:lnSpc>
              <a:buFontTx/>
              <a:buChar char="-"/>
            </a:pPr>
            <a:r>
              <a:rPr lang="en-US" sz="1400" dirty="0" err="1">
                <a:latin typeface="Arial" charset="0"/>
              </a:rPr>
              <a:t>HeteroIR</a:t>
            </a:r>
            <a:r>
              <a:rPr lang="en-US" sz="1400" dirty="0">
                <a:latin typeface="Arial" charset="0"/>
              </a:rPr>
              <a:t> abstracts out the common architecture functionalities, which makes it easy for </a:t>
            </a:r>
            <a:r>
              <a:rPr lang="en-US" sz="1400" dirty="0" err="1">
                <a:latin typeface="Arial" charset="0"/>
              </a:rPr>
              <a:t>OpenARC</a:t>
            </a:r>
            <a:r>
              <a:rPr lang="en-US" sz="1400" dirty="0">
                <a:latin typeface="Arial" charset="0"/>
              </a:rPr>
              <a:t> (and other compilers) to support diverse heterogeneous architectures.</a:t>
            </a:r>
          </a:p>
          <a:p>
            <a:pPr marL="291179" indent="-291179">
              <a:lnSpc>
                <a:spcPct val="80000"/>
              </a:lnSpc>
              <a:buFontTx/>
              <a:buChar char="-"/>
            </a:pPr>
            <a:r>
              <a:rPr lang="en-US" sz="1400" dirty="0" err="1">
                <a:latin typeface="Arial" charset="0"/>
              </a:rPr>
              <a:t>HeteroIR</a:t>
            </a:r>
            <a:r>
              <a:rPr lang="en-US" sz="1400" dirty="0">
                <a:latin typeface="Arial" charset="0"/>
              </a:rPr>
              <a:t>, combined with rich </a:t>
            </a:r>
            <a:r>
              <a:rPr lang="en-US" sz="1400" dirty="0" err="1">
                <a:latin typeface="Arial" charset="0"/>
              </a:rPr>
              <a:t>OpenARC</a:t>
            </a:r>
            <a:r>
              <a:rPr lang="en-US" sz="1400" dirty="0">
                <a:latin typeface="Arial" charset="0"/>
              </a:rPr>
              <a:t> directives and built-in tuning tools allows </a:t>
            </a:r>
            <a:r>
              <a:rPr lang="en-US" sz="1400" dirty="0" err="1">
                <a:latin typeface="Arial" charset="0"/>
              </a:rPr>
              <a:t>OpenARC</a:t>
            </a:r>
            <a:r>
              <a:rPr lang="en-US" sz="1400" dirty="0">
                <a:latin typeface="Arial" charset="0"/>
              </a:rPr>
              <a:t> to be used for various tuning study on diverse architectures</a:t>
            </a:r>
            <a:endParaRPr lang="en-US" sz="800" dirty="0"/>
          </a:p>
        </p:txBody>
      </p:sp>
      <p:sp>
        <p:nvSpPr>
          <p:cNvPr id="28676" name="Slide Number Placeholder 3"/>
          <p:cNvSpPr>
            <a:spLocks noGrp="1"/>
          </p:cNvSpPr>
          <p:nvPr>
            <p:ph type="sldNum" sz="quarter" idx="5"/>
          </p:nvPr>
        </p:nvSpPr>
        <p:spPr>
          <a:noFill/>
        </p:spPr>
        <p:txBody>
          <a:bodyPr/>
          <a:lstStyle/>
          <a:p>
            <a:fld id="{2F6F7C8F-E20F-49AC-9386-AAC82328D93E}" type="slidenum">
              <a:rPr lang="en-US">
                <a:latin typeface="Arial" charset="0"/>
              </a:rPr>
              <a:pPr/>
              <a:t>15</a:t>
            </a:fld>
            <a:endParaRPr lang="en-US">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p:cNvSpPr>
          <p:nvPr>
            <p:ph type="sldImg"/>
          </p:nvPr>
        </p:nvSpPr>
        <p:spPr>
          <a:xfrm>
            <a:off x="407988" y="696913"/>
            <a:ext cx="6194425" cy="3486150"/>
          </a:xfrm>
          <a:ln/>
        </p:spPr>
      </p:sp>
      <p:sp>
        <p:nvSpPr>
          <p:cNvPr id="3" name="Notes Placeholder 2"/>
          <p:cNvSpPr>
            <a:spLocks noGrp="1"/>
          </p:cNvSpPr>
          <p:nvPr>
            <p:ph type="body" idx="1"/>
          </p:nvPr>
        </p:nvSpPr>
        <p:spPr/>
        <p:txBody>
          <a:bodyPr>
            <a:normAutofit/>
          </a:bodyPr>
          <a:lstStyle/>
          <a:p>
            <a:pPr eaLnBrk="1" hangingPunct="1">
              <a:lnSpc>
                <a:spcPct val="80000"/>
              </a:lnSpc>
            </a:pPr>
            <a:endParaRPr lang="en-US" sz="800" dirty="0">
              <a:latin typeface="Times" charset="0"/>
              <a:ea typeface="ＭＳ Ｐゴシック" charset="-128"/>
            </a:endParaRPr>
          </a:p>
          <a:p>
            <a:pPr eaLnBrk="1" hangingPunct="1">
              <a:lnSpc>
                <a:spcPct val="80000"/>
              </a:lnSpc>
            </a:pPr>
            <a:r>
              <a:rPr lang="en-US" sz="800" b="1" dirty="0">
                <a:latin typeface="Times" charset="0"/>
                <a:ea typeface="ＭＳ Ｐゴシック" charset="-128"/>
              </a:rPr>
              <a:t>Problem</a:t>
            </a:r>
          </a:p>
          <a:p>
            <a:pPr marL="174708" indent="-174708">
              <a:buFontTx/>
              <a:buChar char="-"/>
            </a:pPr>
            <a:r>
              <a:rPr lang="en-US" dirty="0">
                <a:latin typeface="Times" pitchFamily="-106" charset="0"/>
                <a:ea typeface="ＭＳ Ｐゴシック" pitchFamily="-106" charset="-128"/>
                <a:cs typeface="ＭＳ Ｐゴシック" pitchFamily="-106" charset="-128"/>
              </a:rPr>
              <a:t>Directive-based GPU programming models are gaining momentum since they transparently relieve programmers from dealing with complex language syntax of low-level GPU programming, which often involves diverse architectural details.</a:t>
            </a:r>
          </a:p>
          <a:p>
            <a:pPr marL="174708" indent="-174708">
              <a:buFontTx/>
              <a:buChar char="-"/>
            </a:pPr>
            <a:r>
              <a:rPr lang="en-US" dirty="0">
                <a:latin typeface="Times" pitchFamily="-106" charset="0"/>
                <a:ea typeface="ＭＳ Ｐゴシック" pitchFamily="-106" charset="-128"/>
                <a:cs typeface="ＭＳ Ｐゴシック" pitchFamily="-106" charset="-128"/>
              </a:rPr>
              <a:t>However, too much abstraction in directive models puts a significant burden on programmers in terms of debugging and performance optimizations.</a:t>
            </a:r>
          </a:p>
          <a:p>
            <a:pPr marL="174708" indent="-174708">
              <a:buFontTx/>
              <a:buChar char="-"/>
            </a:pPr>
            <a:r>
              <a:rPr lang="en-US" dirty="0">
                <a:latin typeface="Times" pitchFamily="-106" charset="0"/>
                <a:ea typeface="ＭＳ Ｐゴシック" pitchFamily="-106" charset="-128"/>
                <a:cs typeface="ＭＳ Ｐゴシック" pitchFamily="-106" charset="-128"/>
              </a:rPr>
              <a:t>To improve </a:t>
            </a:r>
            <a:r>
              <a:rPr lang="en-US" dirty="0" err="1">
                <a:latin typeface="Times" pitchFamily="-106" charset="0"/>
                <a:ea typeface="ＭＳ Ｐゴシック" pitchFamily="-106" charset="-128"/>
                <a:cs typeface="ＭＳ Ｐゴシック" pitchFamily="-106" charset="-128"/>
              </a:rPr>
              <a:t>debuggability</a:t>
            </a:r>
            <a:r>
              <a:rPr lang="en-US" dirty="0">
                <a:latin typeface="Times" pitchFamily="-106" charset="0"/>
                <a:ea typeface="ＭＳ Ｐゴシック" pitchFamily="-106" charset="-128"/>
                <a:cs typeface="ＭＳ Ｐゴシック" pitchFamily="-106" charset="-128"/>
              </a:rPr>
              <a:t>/</a:t>
            </a:r>
            <a:r>
              <a:rPr lang="en-US" dirty="0" err="1">
                <a:latin typeface="Times" pitchFamily="-106" charset="0"/>
                <a:ea typeface="ＭＳ Ｐゴシック" pitchFamily="-106" charset="-128"/>
                <a:cs typeface="ＭＳ Ｐゴシック" pitchFamily="-106" charset="-128"/>
              </a:rPr>
              <a:t>tunability</a:t>
            </a:r>
            <a:r>
              <a:rPr lang="en-US" dirty="0">
                <a:latin typeface="Times" pitchFamily="-106" charset="0"/>
                <a:ea typeface="ＭＳ Ｐゴシック" pitchFamily="-106" charset="-128"/>
                <a:cs typeface="ＭＳ Ｐゴシック" pitchFamily="-106" charset="-128"/>
              </a:rPr>
              <a:t> for the directive-based GPU programming models, we must have a systematic approach that exposes more information to programmers while still maintaining high-level abstraction.</a:t>
            </a:r>
          </a:p>
          <a:p>
            <a:pPr marL="174708" indent="-174708">
              <a:buFontTx/>
              <a:buChar char="-"/>
            </a:pPr>
            <a:r>
              <a:rPr lang="en-US" dirty="0">
                <a:latin typeface="Times" pitchFamily="-106" charset="0"/>
                <a:ea typeface="ＭＳ Ｐゴシック" pitchFamily="-106" charset="-128"/>
                <a:cs typeface="ＭＳ Ｐゴシック" pitchFamily="-106" charset="-128"/>
              </a:rPr>
              <a:t>To facilitate research on other important features, such as resilience and scalability, more intuitive and extensible compiler framework will be need.</a:t>
            </a:r>
          </a:p>
          <a:p>
            <a:pPr marL="174708" indent="-174708">
              <a:buFontTx/>
              <a:buChar char="-"/>
            </a:pPr>
            <a:endParaRPr lang="en-US" sz="800" dirty="0">
              <a:latin typeface="Times" charset="0"/>
              <a:ea typeface="ＭＳ Ｐゴシック" charset="-128"/>
            </a:endParaRPr>
          </a:p>
          <a:p>
            <a:pPr>
              <a:lnSpc>
                <a:spcPct val="80000"/>
              </a:lnSpc>
            </a:pPr>
            <a:endParaRPr lang="en-US" sz="800" dirty="0">
              <a:latin typeface="Times" charset="0"/>
              <a:ea typeface="ＭＳ Ｐゴシック" charset="-128"/>
            </a:endParaRPr>
          </a:p>
          <a:p>
            <a:pPr eaLnBrk="1" hangingPunct="1">
              <a:lnSpc>
                <a:spcPct val="80000"/>
              </a:lnSpc>
            </a:pPr>
            <a:r>
              <a:rPr lang="en-US" sz="800" b="1" dirty="0">
                <a:latin typeface="Times" charset="0"/>
                <a:ea typeface="ＭＳ Ｐゴシック" charset="-128"/>
              </a:rPr>
              <a:t>Solution:</a:t>
            </a:r>
          </a:p>
          <a:p>
            <a:pPr marL="291179" lvl="1" indent="-291179" defTabSz="931774" fontAlgn="base">
              <a:lnSpc>
                <a:spcPct val="80000"/>
              </a:lnSpc>
              <a:spcBef>
                <a:spcPct val="30000"/>
              </a:spcBef>
              <a:spcAft>
                <a:spcPct val="0"/>
              </a:spcAft>
              <a:buFontTx/>
              <a:buChar char="-"/>
              <a:defRPr/>
            </a:pPr>
            <a:r>
              <a:rPr lang="en-US" sz="1400" dirty="0">
                <a:latin typeface="Arial" charset="0"/>
                <a:cs typeface="Arial" charset="0"/>
              </a:rPr>
              <a:t>Propose </a:t>
            </a:r>
            <a:r>
              <a:rPr lang="en-US" sz="1400" i="1" dirty="0">
                <a:latin typeface="Arial" charset="0"/>
                <a:cs typeface="Arial" charset="0"/>
              </a:rPr>
              <a:t>an open-sourced, High-level Intermediate Representation (HIR)-based, extensible compiler</a:t>
            </a:r>
            <a:r>
              <a:rPr lang="en-US" sz="1400" dirty="0">
                <a:latin typeface="Arial" charset="0"/>
                <a:cs typeface="Arial" charset="0"/>
              </a:rPr>
              <a:t>, called </a:t>
            </a:r>
            <a:r>
              <a:rPr lang="en-US" sz="1400" dirty="0" err="1">
                <a:latin typeface="Arial" charset="0"/>
                <a:cs typeface="Arial" charset="0"/>
              </a:rPr>
              <a:t>OpenARC</a:t>
            </a:r>
            <a:r>
              <a:rPr lang="en-US" sz="1400" dirty="0">
                <a:latin typeface="Arial" charset="0"/>
                <a:cs typeface="Arial" charset="0"/>
              </a:rPr>
              <a:t>, which provides a high-level research framework for various directive-based accelerator programming study.</a:t>
            </a:r>
          </a:p>
          <a:p>
            <a:pPr marL="291179" lvl="1" indent="-291179" defTabSz="931774" fontAlgn="base">
              <a:lnSpc>
                <a:spcPct val="80000"/>
              </a:lnSpc>
              <a:spcBef>
                <a:spcPct val="30000"/>
              </a:spcBef>
              <a:spcAft>
                <a:spcPct val="0"/>
              </a:spcAft>
              <a:buFontTx/>
              <a:buChar char="-"/>
              <a:defRPr/>
            </a:pPr>
            <a:r>
              <a:rPr lang="en-US" sz="1400" dirty="0" err="1">
                <a:latin typeface="Arial" charset="0"/>
                <a:cs typeface="Arial" charset="0"/>
              </a:rPr>
              <a:t>OpenARC</a:t>
            </a:r>
            <a:r>
              <a:rPr lang="en-US" sz="1400" dirty="0">
                <a:latin typeface="Arial" charset="0"/>
                <a:cs typeface="Arial" charset="0"/>
              </a:rPr>
              <a:t> is the first open-source compiler that support full features of </a:t>
            </a:r>
            <a:r>
              <a:rPr lang="en-US" sz="1400" dirty="0" err="1">
                <a:latin typeface="Arial" charset="0"/>
                <a:cs typeface="Arial" charset="0"/>
              </a:rPr>
              <a:t>OpenACC</a:t>
            </a:r>
            <a:r>
              <a:rPr lang="en-US" sz="1400" dirty="0">
                <a:latin typeface="Arial" charset="0"/>
                <a:cs typeface="Arial" charset="0"/>
              </a:rPr>
              <a:t> V1.0.</a:t>
            </a:r>
          </a:p>
          <a:p>
            <a:pPr marL="291179" lvl="1" indent="-291179" defTabSz="931774" fontAlgn="base">
              <a:lnSpc>
                <a:spcPct val="80000"/>
              </a:lnSpc>
              <a:spcBef>
                <a:spcPct val="30000"/>
              </a:spcBef>
              <a:spcAft>
                <a:spcPct val="0"/>
              </a:spcAft>
              <a:buFontTx/>
              <a:buChar char="-"/>
              <a:defRPr/>
            </a:pPr>
            <a:r>
              <a:rPr lang="en-US" sz="1400" dirty="0" err="1">
                <a:latin typeface="Arial" charset="0"/>
                <a:cs typeface="Arial" charset="0"/>
              </a:rPr>
              <a:t>OpenARC</a:t>
            </a:r>
            <a:r>
              <a:rPr lang="en-US" sz="1400" dirty="0">
                <a:latin typeface="Arial" charset="0"/>
                <a:cs typeface="Arial" charset="0"/>
              </a:rPr>
              <a:t> is equipped with various advanced analysis and transformation passes and built-in tuning tools, suitable for various research on the directive-based accelerator programming study.</a:t>
            </a:r>
          </a:p>
          <a:p>
            <a:pPr marL="291179" lvl="1" indent="-291179" defTabSz="931774" fontAlgn="base">
              <a:lnSpc>
                <a:spcPct val="80000"/>
              </a:lnSpc>
              <a:spcBef>
                <a:spcPct val="30000"/>
              </a:spcBef>
              <a:spcAft>
                <a:spcPct val="0"/>
              </a:spcAft>
              <a:buFontTx/>
              <a:buChar char="-"/>
              <a:defRPr/>
            </a:pPr>
            <a:endParaRPr lang="en-US" sz="1400" dirty="0">
              <a:latin typeface="Arial" charset="0"/>
              <a:cs typeface="Arial" charset="0"/>
            </a:endParaRPr>
          </a:p>
          <a:p>
            <a:pPr eaLnBrk="1" hangingPunct="1">
              <a:lnSpc>
                <a:spcPct val="80000"/>
              </a:lnSpc>
            </a:pPr>
            <a:endParaRPr lang="en-US" sz="800" dirty="0">
              <a:latin typeface="Times" charset="0"/>
              <a:ea typeface="ＭＳ Ｐゴシック" charset="-128"/>
            </a:endParaRPr>
          </a:p>
          <a:p>
            <a:pPr eaLnBrk="1" hangingPunct="1">
              <a:lnSpc>
                <a:spcPct val="80000"/>
              </a:lnSpc>
            </a:pPr>
            <a:r>
              <a:rPr lang="en-US" sz="800" b="1" dirty="0">
                <a:latin typeface="Times" charset="0"/>
                <a:ea typeface="ＭＳ Ｐゴシック" charset="-128"/>
              </a:rPr>
              <a:t>Recent results:</a:t>
            </a:r>
          </a:p>
          <a:p>
            <a:pPr marL="174708" indent="-174708">
              <a:lnSpc>
                <a:spcPct val="80000"/>
              </a:lnSpc>
              <a:buFontTx/>
              <a:buChar char="-"/>
            </a:pPr>
            <a:r>
              <a:rPr lang="en-US" sz="800" dirty="0">
                <a:latin typeface="Times" charset="0"/>
                <a:ea typeface="ＭＳ Ｐゴシック" charset="-128"/>
              </a:rPr>
              <a:t>Performance portability achieved across all benchmarks.</a:t>
            </a:r>
          </a:p>
          <a:p>
            <a:pPr marL="174708" indent="-174708">
              <a:lnSpc>
                <a:spcPct val="80000"/>
              </a:lnSpc>
              <a:buFontTx/>
              <a:buChar char="-"/>
            </a:pPr>
            <a:r>
              <a:rPr lang="en-US" sz="800" dirty="0">
                <a:latin typeface="Times" charset="0"/>
                <a:ea typeface="ＭＳ Ｐゴシック" charset="-128"/>
              </a:rPr>
              <a:t>The numbers are calculated by taking a geometric mean of the speedups achieved by every benchmarks tested. </a:t>
            </a:r>
          </a:p>
          <a:p>
            <a:pPr marL="174708" indent="-174708">
              <a:lnSpc>
                <a:spcPct val="80000"/>
              </a:lnSpc>
              <a:buFontTx/>
              <a:buChar char="-"/>
            </a:pPr>
            <a:r>
              <a:rPr lang="en-US" sz="800" dirty="0">
                <a:latin typeface="Times" charset="0"/>
                <a:ea typeface="ＭＳ Ｐゴシック" charset="-128"/>
              </a:rPr>
              <a:t>Each entry in the box represents the percentage of the best performance achieved on the corresponding architecture.</a:t>
            </a:r>
          </a:p>
          <a:p>
            <a:pPr marL="174708" indent="-174708" defTabSz="931774" fontAlgn="base">
              <a:lnSpc>
                <a:spcPct val="80000"/>
              </a:lnSpc>
              <a:spcBef>
                <a:spcPct val="30000"/>
              </a:spcBef>
              <a:spcAft>
                <a:spcPct val="0"/>
              </a:spcAft>
              <a:buFontTx/>
              <a:buChar char="-"/>
              <a:defRPr/>
            </a:pPr>
            <a:r>
              <a:rPr lang="en-US" dirty="0">
                <a:latin typeface="Times" pitchFamily="-106" charset="0"/>
                <a:ea typeface="ＭＳ Ｐゴシック" pitchFamily="-106" charset="-128"/>
                <a:cs typeface="ＭＳ Ｐゴシック" pitchFamily="-106" charset="-128"/>
              </a:rPr>
              <a:t>The primary reasons for the performance gap were seen to be : (</a:t>
            </a:r>
            <a:r>
              <a:rPr lang="en-US" dirty="0" err="1">
                <a:latin typeface="Times" pitchFamily="-106" charset="0"/>
                <a:ea typeface="ＭＳ Ｐゴシック" pitchFamily="-106" charset="-128"/>
                <a:cs typeface="ＭＳ Ｐゴシック" pitchFamily="-106" charset="-128"/>
              </a:rPr>
              <a:t>i</a:t>
            </a:r>
            <a:r>
              <a:rPr lang="en-US" dirty="0">
                <a:latin typeface="Times" pitchFamily="-106" charset="0"/>
                <a:ea typeface="ＭＳ Ｐゴシック" pitchFamily="-106" charset="-128"/>
                <a:cs typeface="ＭＳ Ｐゴシック" pitchFamily="-106" charset="-128"/>
              </a:rPr>
              <a:t>) parallelism arrangement (ii) usage of device-specific memories (iii) other architecture-specific optimizations, e.g., using pitched </a:t>
            </a:r>
            <a:r>
              <a:rPr lang="en-US" dirty="0" err="1">
                <a:latin typeface="Times" pitchFamily="-106" charset="0"/>
                <a:ea typeface="ＭＳ Ｐゴシック" pitchFamily="-106" charset="-128"/>
                <a:cs typeface="ＭＳ Ｐゴシック" pitchFamily="-106" charset="-128"/>
              </a:rPr>
              <a:t>malloc</a:t>
            </a:r>
            <a:r>
              <a:rPr lang="en-US" dirty="0">
                <a:latin typeface="Times" pitchFamily="-106" charset="0"/>
                <a:ea typeface="ＭＳ Ｐゴシック" pitchFamily="-106" charset="-128"/>
                <a:cs typeface="ＭＳ Ｐゴシック" pitchFamily="-106" charset="-128"/>
              </a:rPr>
              <a:t> on CUDA. </a:t>
            </a:r>
          </a:p>
          <a:p>
            <a:pPr marL="174708" indent="-174708" defTabSz="931774" fontAlgn="base">
              <a:lnSpc>
                <a:spcPct val="80000"/>
              </a:lnSpc>
              <a:spcBef>
                <a:spcPct val="30000"/>
              </a:spcBef>
              <a:spcAft>
                <a:spcPct val="0"/>
              </a:spcAft>
              <a:buFontTx/>
              <a:buChar char="-"/>
              <a:defRPr/>
            </a:pPr>
            <a:r>
              <a:rPr lang="en-US" dirty="0">
                <a:latin typeface="Times" pitchFamily="-106" charset="0"/>
                <a:ea typeface="ＭＳ Ｐゴシック" pitchFamily="-106" charset="-128"/>
                <a:cs typeface="ＭＳ Ｐゴシック" pitchFamily="-106" charset="-128"/>
              </a:rPr>
              <a:t>It is worthwhile to note that the performance portability is higher among the GPU architectures. </a:t>
            </a:r>
          </a:p>
          <a:p>
            <a:pPr marL="174708" indent="-174708" defTabSz="931774" fontAlgn="base">
              <a:lnSpc>
                <a:spcPct val="80000"/>
              </a:lnSpc>
              <a:spcBef>
                <a:spcPct val="30000"/>
              </a:spcBef>
              <a:spcAft>
                <a:spcPct val="0"/>
              </a:spcAft>
              <a:buFontTx/>
              <a:buChar char="-"/>
              <a:defRPr/>
            </a:pPr>
            <a:r>
              <a:rPr lang="en-US" dirty="0">
                <a:latin typeface="Times" pitchFamily="-106" charset="0"/>
                <a:ea typeface="ＭＳ Ｐゴシック" pitchFamily="-106" charset="-128"/>
                <a:cs typeface="ＭＳ Ｐゴシック" pitchFamily="-106" charset="-128"/>
              </a:rPr>
              <a:t>The obtained performance portability is due to the architectural differences; architecture-independent optimizations, like data transfer optimizations, are common among architectures and have no role to play in the performance portability. </a:t>
            </a:r>
            <a:endParaRPr lang="en-US" sz="800" dirty="0"/>
          </a:p>
          <a:p>
            <a:pPr marL="174708" indent="-174708">
              <a:lnSpc>
                <a:spcPct val="80000"/>
              </a:lnSpc>
              <a:buFontTx/>
              <a:buChar char="-"/>
            </a:pPr>
            <a:endParaRPr lang="en-US" sz="800" dirty="0">
              <a:latin typeface="Times" charset="0"/>
              <a:ea typeface="ＭＳ Ｐゴシック" charset="-128"/>
            </a:endParaRPr>
          </a:p>
          <a:p>
            <a:pPr eaLnBrk="1" hangingPunct="1">
              <a:lnSpc>
                <a:spcPct val="80000"/>
              </a:lnSpc>
            </a:pPr>
            <a:r>
              <a:rPr lang="en-US" sz="800" b="1" dirty="0"/>
              <a:t>Impact:</a:t>
            </a:r>
          </a:p>
          <a:p>
            <a:pPr eaLnBrk="1" hangingPunct="1">
              <a:lnSpc>
                <a:spcPct val="80000"/>
              </a:lnSpc>
            </a:pPr>
            <a:endParaRPr lang="en-US" sz="800" dirty="0"/>
          </a:p>
          <a:p>
            <a:pPr marL="291179" indent="-291179">
              <a:lnSpc>
                <a:spcPct val="80000"/>
              </a:lnSpc>
              <a:buFontTx/>
              <a:buChar char="-"/>
            </a:pPr>
            <a:r>
              <a:rPr lang="en-US" sz="1400" dirty="0" err="1">
                <a:latin typeface="Arial" charset="0"/>
              </a:rPr>
              <a:t>HeteroIR</a:t>
            </a:r>
            <a:r>
              <a:rPr lang="en-US" sz="1400" dirty="0">
                <a:latin typeface="Arial" charset="0"/>
              </a:rPr>
              <a:t> abstracts out the common architecture functionalities, which makes it easy for </a:t>
            </a:r>
            <a:r>
              <a:rPr lang="en-US" sz="1400" dirty="0" err="1">
                <a:latin typeface="Arial" charset="0"/>
              </a:rPr>
              <a:t>OpenARC</a:t>
            </a:r>
            <a:r>
              <a:rPr lang="en-US" sz="1400" dirty="0">
                <a:latin typeface="Arial" charset="0"/>
              </a:rPr>
              <a:t> (and other compilers) to support diverse heterogeneous architectures.</a:t>
            </a:r>
          </a:p>
          <a:p>
            <a:pPr marL="291179" indent="-291179">
              <a:lnSpc>
                <a:spcPct val="80000"/>
              </a:lnSpc>
              <a:buFontTx/>
              <a:buChar char="-"/>
            </a:pPr>
            <a:r>
              <a:rPr lang="en-US" sz="1400" dirty="0" err="1">
                <a:latin typeface="Arial" charset="0"/>
              </a:rPr>
              <a:t>HeteroIR</a:t>
            </a:r>
            <a:r>
              <a:rPr lang="en-US" sz="1400" dirty="0">
                <a:latin typeface="Arial" charset="0"/>
              </a:rPr>
              <a:t>, combined with rich </a:t>
            </a:r>
            <a:r>
              <a:rPr lang="en-US" sz="1400" dirty="0" err="1">
                <a:latin typeface="Arial" charset="0"/>
              </a:rPr>
              <a:t>OpenARC</a:t>
            </a:r>
            <a:r>
              <a:rPr lang="en-US" sz="1400" dirty="0">
                <a:latin typeface="Arial" charset="0"/>
              </a:rPr>
              <a:t> directives and built-in tuning tools allows </a:t>
            </a:r>
            <a:r>
              <a:rPr lang="en-US" sz="1400" dirty="0" err="1">
                <a:latin typeface="Arial" charset="0"/>
              </a:rPr>
              <a:t>OpenARC</a:t>
            </a:r>
            <a:r>
              <a:rPr lang="en-US" sz="1400" dirty="0">
                <a:latin typeface="Arial" charset="0"/>
              </a:rPr>
              <a:t> to be used for various tuning study on diverse architectures</a:t>
            </a:r>
            <a:endParaRPr lang="en-US" sz="800" dirty="0"/>
          </a:p>
        </p:txBody>
      </p:sp>
      <p:sp>
        <p:nvSpPr>
          <p:cNvPr id="28676" name="Slide Number Placeholder 3"/>
          <p:cNvSpPr>
            <a:spLocks noGrp="1"/>
          </p:cNvSpPr>
          <p:nvPr>
            <p:ph type="sldNum" sz="quarter" idx="5"/>
          </p:nvPr>
        </p:nvSpPr>
        <p:spPr>
          <a:noFill/>
        </p:spPr>
        <p:txBody>
          <a:bodyPr/>
          <a:lstStyle/>
          <a:p>
            <a:fld id="{2F6F7C8F-E20F-49AC-9386-AAC82328D93E}" type="slidenum">
              <a:rPr lang="en-US">
                <a:latin typeface="Arial" charset="0"/>
              </a:rPr>
              <a:pPr/>
              <a:t>16</a:t>
            </a:fld>
            <a:endParaRPr lang="en-US">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0" name="Picture 19"/>
          <p:cNvPicPr>
            <a:picLocks noChangeAspect="1"/>
          </p:cNvPicPr>
          <p:nvPr userDrawn="1"/>
        </p:nvPicPr>
        <p:blipFill rotWithShape="1">
          <a:blip r:embed="rId2" cstate="print">
            <a:extLst>
              <a:ext uri="{28A0092B-C50C-407E-A947-70E740481C1C}">
                <a14:useLocalDpi xmlns:a14="http://schemas.microsoft.com/office/drawing/2010/main" val="0"/>
              </a:ext>
            </a:extLst>
          </a:blip>
          <a:srcRect l="53723" t="46829" r="5491"/>
          <a:stretch/>
        </p:blipFill>
        <p:spPr>
          <a:xfrm rot="5400000" flipH="1">
            <a:off x="-48130" y="48129"/>
            <a:ext cx="4322618" cy="4226359"/>
          </a:xfrm>
          <a:prstGeom prst="rect">
            <a:avLst/>
          </a:prstGeom>
        </p:spPr>
      </p:pic>
      <p:sp>
        <p:nvSpPr>
          <p:cNvPr id="12" name="Rectangle 11"/>
          <p:cNvSpPr/>
          <p:nvPr userDrawn="1"/>
        </p:nvSpPr>
        <p:spPr bwMode="auto">
          <a:xfrm>
            <a:off x="8528461" y="0"/>
            <a:ext cx="3676822" cy="6858000"/>
          </a:xfrm>
          <a:prstGeom prst="rect">
            <a:avLst/>
          </a:prstGeom>
          <a:solidFill>
            <a:schemeClr val="tx2"/>
          </a:solidFill>
          <a:ln w="9525" cap="flat" cmpd="sng" algn="ctr">
            <a:noFill/>
            <a:prstDash val="solid"/>
            <a:round/>
            <a:headEnd type="none" w="med" len="med"/>
            <a:tailEnd type="none" w="med" len="med"/>
          </a:ln>
          <a:effectLst/>
        </p:spPr>
        <p:txBody>
          <a:bodyPr/>
          <a:lstStyle/>
          <a:p>
            <a:pPr eaLnBrk="0" hangingPunct="0">
              <a:defRPr/>
            </a:pPr>
            <a:endParaRPr lang="en-US">
              <a:latin typeface="Arial" pitchFamily="34" charset="0"/>
              <a:cs typeface="Arial" pitchFamily="34" charset="0"/>
            </a:endParaRP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8765" y="64"/>
            <a:ext cx="8839114" cy="6629335"/>
          </a:xfrm>
          <a:prstGeom prst="rect">
            <a:avLst/>
          </a:prstGeom>
        </p:spPr>
      </p:pic>
      <p:sp>
        <p:nvSpPr>
          <p:cNvPr id="10" name="TextBox 9"/>
          <p:cNvSpPr txBox="1"/>
          <p:nvPr userDrawn="1"/>
        </p:nvSpPr>
        <p:spPr>
          <a:xfrm>
            <a:off x="396635" y="6293793"/>
            <a:ext cx="2114681" cy="400110"/>
          </a:xfrm>
          <a:prstGeom prst="rect">
            <a:avLst/>
          </a:prstGeom>
          <a:noFill/>
        </p:spPr>
        <p:txBody>
          <a:bodyPr wrap="none" rtlCol="0">
            <a:spAutoFit/>
          </a:bodyPr>
          <a:lstStyle/>
          <a:p>
            <a:r>
              <a:rPr lang="en-US" sz="1000" b="0" dirty="0" smtClean="0">
                <a:solidFill>
                  <a:schemeClr val="tx2"/>
                </a:solidFill>
              </a:rPr>
              <a:t>ORNL is managed by UT-Battelle </a:t>
            </a:r>
            <a:br>
              <a:rPr lang="en-US" sz="1000" b="0" dirty="0" smtClean="0">
                <a:solidFill>
                  <a:schemeClr val="tx2"/>
                </a:solidFill>
              </a:rPr>
            </a:br>
            <a:r>
              <a:rPr lang="en-US" sz="1000" b="0" dirty="0" smtClean="0">
                <a:solidFill>
                  <a:schemeClr val="tx2"/>
                </a:solidFill>
              </a:rPr>
              <a:t>for the US Department of Energy</a:t>
            </a:r>
            <a:endParaRPr lang="en-US" sz="1000" b="0" dirty="0">
              <a:solidFill>
                <a:schemeClr val="tx2"/>
              </a:solidFill>
            </a:endParaRPr>
          </a:p>
        </p:txBody>
      </p:sp>
      <p:sp>
        <p:nvSpPr>
          <p:cNvPr id="2" name="Title 1"/>
          <p:cNvSpPr>
            <a:spLocks noGrp="1"/>
          </p:cNvSpPr>
          <p:nvPr>
            <p:ph type="ctrTitle"/>
          </p:nvPr>
        </p:nvSpPr>
        <p:spPr>
          <a:xfrm>
            <a:off x="347472" y="407395"/>
            <a:ext cx="6657177" cy="877163"/>
          </a:xfrm>
        </p:spPr>
        <p:txBody>
          <a:bodyPr/>
          <a:lstStyle>
            <a:lvl1pPr algn="l">
              <a:defRPr>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47471" y="1761403"/>
            <a:ext cx="4828377" cy="757130"/>
          </a:xfrm>
        </p:spPr>
        <p:txBody>
          <a:bodyPr/>
          <a:lstStyle>
            <a:lvl1pPr marL="0" indent="0" algn="l">
              <a:buNone/>
              <a:defRPr sz="240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177210" y="660859"/>
            <a:ext cx="4626281" cy="4663439"/>
          </a:xfrm>
          <a:prstGeom prst="rect">
            <a:avLst/>
          </a:prstGeom>
        </p:spPr>
      </p:pic>
      <p:pic>
        <p:nvPicPr>
          <p:cNvPr id="22" name="Picture 2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396728" y="6272784"/>
            <a:ext cx="1329900" cy="320040"/>
          </a:xfrm>
          <a:prstGeom prst="rect">
            <a:avLst/>
          </a:prstGeom>
        </p:spPr>
      </p:pic>
    </p:spTree>
    <p:extLst>
      <p:ext uri="{BB962C8B-B14F-4D97-AF65-F5344CB8AC3E}">
        <p14:creationId xmlns:p14="http://schemas.microsoft.com/office/powerpoint/2010/main" val="39133722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2975" y="69010"/>
            <a:ext cx="11372473" cy="759125"/>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07857" y="897045"/>
            <a:ext cx="11369809" cy="5270841"/>
          </a:xfrm>
        </p:spPr>
        <p:txBody>
          <a:bodyPr/>
          <a:lstStyle>
            <a:lvl1pPr>
              <a:defRPr>
                <a:latin typeface="Corbel" panose="020B0503020204020204" pitchFamily="34" charset="0"/>
                <a:cs typeface="Arial" panose="020B0604020202020204" pitchFamily="34" charset="0"/>
              </a:defRPr>
            </a:lvl1pPr>
            <a:lvl2pPr>
              <a:defRPr>
                <a:latin typeface="Corbel" panose="020B0503020204020204" pitchFamily="34" charset="0"/>
                <a:cs typeface="Arial" panose="020B0604020202020204" pitchFamily="34" charset="0"/>
              </a:defRPr>
            </a:lvl2pPr>
            <a:lvl3pPr>
              <a:defRPr>
                <a:latin typeface="Corbel" panose="020B0503020204020204" pitchFamily="34" charset="0"/>
                <a:cs typeface="Arial" panose="020B0604020202020204" pitchFamily="34" charset="0"/>
              </a:defRPr>
            </a:lvl3pPr>
            <a:lvl4pPr>
              <a:defRPr>
                <a:latin typeface="Corbel" panose="020B0503020204020204" pitchFamily="34" charset="0"/>
                <a:cs typeface="Arial" panose="020B0604020202020204" pitchFamily="34" charset="0"/>
              </a:defRPr>
            </a:lvl4pPr>
            <a:lvl5pPr marL="1482725" indent="-222250">
              <a:buFont typeface="Arial" panose="020B0604020202020204" pitchFamily="34" charset="0"/>
              <a:buChar char="•"/>
              <a:defRPr>
                <a:latin typeface="Corbel" panose="020B0503020204020204" pitchFamily="34" charset="0"/>
                <a:cs typeface="Arial" panose="020B0604020202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92206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3254" y="410602"/>
            <a:ext cx="11501908" cy="484748"/>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7472" y="1444752"/>
            <a:ext cx="5588582" cy="821190"/>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7472" y="2270334"/>
            <a:ext cx="5588582" cy="3373229"/>
          </a:xfrm>
        </p:spPr>
        <p:txBody>
          <a:bodyPr/>
          <a:lstStyle>
            <a:lvl1pPr>
              <a:defRPr sz="2400"/>
            </a:lvl1pPr>
            <a:lvl2pPr>
              <a:defRPr sz="2000"/>
            </a:lvl2pPr>
            <a:lvl3pPr>
              <a:defRPr sz="1800"/>
            </a:lvl3pPr>
            <a:lvl4pPr>
              <a:defRPr sz="1600"/>
            </a:lvl4pPr>
            <a:lvl5pPr marL="1482725" indent="-222250">
              <a:buFont typeface="Arial" panose="020B0604020202020204" pitchFamily="34" charset="0"/>
              <a:buChar cha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91755" y="1444752"/>
            <a:ext cx="5531934" cy="821190"/>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1755" y="2270334"/>
            <a:ext cx="5531934" cy="3373229"/>
          </a:xfrm>
        </p:spPr>
        <p:txBody>
          <a:bodyPr/>
          <a:lstStyle>
            <a:lvl1pPr>
              <a:defRPr sz="2400"/>
            </a:lvl1pPr>
            <a:lvl2pPr>
              <a:defRPr sz="2000"/>
            </a:lvl2pPr>
            <a:lvl3pPr>
              <a:defRPr sz="1800"/>
            </a:lvl3pPr>
            <a:lvl4pPr>
              <a:defRPr sz="1600"/>
            </a:lvl4pPr>
            <a:lvl5pPr marL="1482725" indent="-222250">
              <a:defRPr lang="en-US" sz="1800" kern="1200" dirty="0">
                <a:solidFill>
                  <a:schemeClr val="tx1"/>
                </a:solidFill>
                <a:latin typeface="+mn-lt"/>
                <a:ea typeface="+mn-ea"/>
                <a:cs typeface="+mn-c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486490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58536"/>
          <a:stretch/>
        </p:blipFill>
        <p:spPr>
          <a:xfrm>
            <a:off x="8532811" y="64"/>
            <a:ext cx="3665067" cy="6629335"/>
          </a:xfrm>
          <a:prstGeom prst="rect">
            <a:avLst/>
          </a:prstGeom>
        </p:spPr>
      </p:pic>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l="53723" t="46829" r="5491"/>
          <a:stretch/>
        </p:blipFill>
        <p:spPr>
          <a:xfrm rot="5400000" flipH="1">
            <a:off x="-48130" y="48129"/>
            <a:ext cx="4322618" cy="4226359"/>
          </a:xfrm>
          <a:prstGeom prst="rect">
            <a:avLst/>
          </a:prstGeom>
        </p:spPr>
      </p:pic>
      <p:sp>
        <p:nvSpPr>
          <p:cNvPr id="2" name="Title 1"/>
          <p:cNvSpPr>
            <a:spLocks noGrp="1"/>
          </p:cNvSpPr>
          <p:nvPr>
            <p:ph type="title"/>
          </p:nvPr>
        </p:nvSpPr>
        <p:spPr>
          <a:xfrm>
            <a:off x="438587" y="2551837"/>
            <a:ext cx="7575544" cy="877163"/>
          </a:xfrm>
        </p:spPr>
        <p:txBody>
          <a:bodyPr/>
          <a:lstStyle/>
          <a:p>
            <a:r>
              <a:rPr lang="en-US" smtClean="0"/>
              <a:t>Click to edit Master title style</a:t>
            </a:r>
            <a:endParaRPr lang="en-US"/>
          </a:p>
        </p:txBody>
      </p:sp>
      <p:cxnSp>
        <p:nvCxnSpPr>
          <p:cNvPr id="7" name="Straight Arrow Connector 6"/>
          <p:cNvCxnSpPr/>
          <p:nvPr userDrawn="1"/>
        </p:nvCxnSpPr>
        <p:spPr>
          <a:xfrm>
            <a:off x="8532812" y="0"/>
            <a:ext cx="0" cy="6858000"/>
          </a:xfrm>
          <a:prstGeom prst="straightConnector1">
            <a:avLst/>
          </a:prstGeom>
          <a:ln w="3810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96728" y="6272784"/>
            <a:ext cx="1329900" cy="320040"/>
          </a:xfrm>
          <a:prstGeom prst="rect">
            <a:avLst/>
          </a:prstGeom>
        </p:spPr>
      </p:pic>
    </p:spTree>
    <p:extLst>
      <p:ext uri="{BB962C8B-B14F-4D97-AF65-F5344CB8AC3E}">
        <p14:creationId xmlns:p14="http://schemas.microsoft.com/office/powerpoint/2010/main" val="612109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Section divider with bullets">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l="58536"/>
          <a:stretch/>
        </p:blipFill>
        <p:spPr>
          <a:xfrm>
            <a:off x="8532811" y="64"/>
            <a:ext cx="3665067" cy="6629335"/>
          </a:xfrm>
          <a:prstGeom prst="rect">
            <a:avLst/>
          </a:prstGeom>
        </p:spPr>
      </p:pic>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l="53723" t="46829" r="5491"/>
          <a:stretch/>
        </p:blipFill>
        <p:spPr>
          <a:xfrm rot="5400000" flipH="1">
            <a:off x="-48130" y="48129"/>
            <a:ext cx="4322618" cy="4226359"/>
          </a:xfrm>
          <a:prstGeom prst="rect">
            <a:avLst/>
          </a:prstGeom>
        </p:spPr>
      </p:pic>
      <p:sp>
        <p:nvSpPr>
          <p:cNvPr id="2" name="Title 1"/>
          <p:cNvSpPr>
            <a:spLocks noGrp="1"/>
          </p:cNvSpPr>
          <p:nvPr>
            <p:ph type="title"/>
          </p:nvPr>
        </p:nvSpPr>
        <p:spPr>
          <a:xfrm>
            <a:off x="343505" y="411480"/>
            <a:ext cx="7957347" cy="877163"/>
          </a:xfrm>
        </p:spPr>
        <p:txBody>
          <a:bodyPr/>
          <a:lstStyle/>
          <a:p>
            <a:r>
              <a:rPr lang="en-US" smtClean="0"/>
              <a:t>Click to edit Master title style</a:t>
            </a:r>
            <a:endParaRPr lang="en-US" dirty="0"/>
          </a:p>
        </p:txBody>
      </p:sp>
      <p:cxnSp>
        <p:nvCxnSpPr>
          <p:cNvPr id="7" name="Straight Arrow Connector 6"/>
          <p:cNvCxnSpPr/>
          <p:nvPr userDrawn="1"/>
        </p:nvCxnSpPr>
        <p:spPr>
          <a:xfrm>
            <a:off x="8532812" y="0"/>
            <a:ext cx="0" cy="6858000"/>
          </a:xfrm>
          <a:prstGeom prst="straightConnector1">
            <a:avLst/>
          </a:prstGeom>
          <a:ln w="3810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Text Placeholder 4"/>
          <p:cNvSpPr>
            <a:spLocks noGrp="1"/>
          </p:cNvSpPr>
          <p:nvPr>
            <p:ph type="body" sz="quarter" idx="10"/>
          </p:nvPr>
        </p:nvSpPr>
        <p:spPr>
          <a:xfrm>
            <a:off x="344487" y="1600200"/>
            <a:ext cx="7944489" cy="345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5" name="Pictur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96728" y="6272784"/>
            <a:ext cx="1329900" cy="320040"/>
          </a:xfrm>
          <a:prstGeom prst="rect">
            <a:avLst/>
          </a:prstGeom>
        </p:spPr>
      </p:pic>
    </p:spTree>
    <p:extLst>
      <p:ext uri="{BB962C8B-B14F-4D97-AF65-F5344CB8AC3E}">
        <p14:creationId xmlns:p14="http://schemas.microsoft.com/office/powerpoint/2010/main" val="1340482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34878" y="161325"/>
            <a:ext cx="11501908" cy="649569"/>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219886777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2" name="Group 1"/>
          <p:cNvGrpSpPr/>
          <p:nvPr userDrawn="1"/>
        </p:nvGrpSpPr>
        <p:grpSpPr>
          <a:xfrm>
            <a:off x="0" y="0"/>
            <a:ext cx="12184060" cy="6858000"/>
            <a:chOff x="0" y="0"/>
            <a:chExt cx="12184060" cy="7797800"/>
          </a:xfrm>
        </p:grpSpPr>
        <p:grpSp>
          <p:nvGrpSpPr>
            <p:cNvPr id="3" name="Group 2"/>
            <p:cNvGrpSpPr/>
            <p:nvPr userDrawn="1"/>
          </p:nvGrpSpPr>
          <p:grpSpPr>
            <a:xfrm>
              <a:off x="0" y="0"/>
              <a:ext cx="12184060" cy="2590800"/>
              <a:chOff x="0" y="0"/>
              <a:chExt cx="15230472" cy="6855686"/>
            </a:xfrm>
            <a:noFill/>
          </p:grpSpPr>
          <p:sp>
            <p:nvSpPr>
              <p:cNvPr id="16" name="Rectangle 15"/>
              <p:cNvSpPr/>
              <p:nvPr userDrawn="1"/>
            </p:nvSpPr>
            <p:spPr>
              <a:xfrm>
                <a:off x="0"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17" name="Rectangle 16"/>
              <p:cNvSpPr/>
              <p:nvPr userDrawn="1"/>
            </p:nvSpPr>
            <p:spPr>
              <a:xfrm>
                <a:off x="3046412"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18" name="Rectangle 17"/>
              <p:cNvSpPr/>
              <p:nvPr userDrawn="1"/>
            </p:nvSpPr>
            <p:spPr>
              <a:xfrm>
                <a:off x="6091236"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19" name="Rectangle 18"/>
              <p:cNvSpPr/>
              <p:nvPr userDrawn="1"/>
            </p:nvSpPr>
            <p:spPr>
              <a:xfrm>
                <a:off x="9137648"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20" name="Rectangle 19"/>
              <p:cNvSpPr/>
              <p:nvPr userDrawn="1"/>
            </p:nvSpPr>
            <p:spPr>
              <a:xfrm>
                <a:off x="12184060"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grpSp>
        <p:grpSp>
          <p:nvGrpSpPr>
            <p:cNvPr id="4" name="Group 3"/>
            <p:cNvGrpSpPr/>
            <p:nvPr userDrawn="1"/>
          </p:nvGrpSpPr>
          <p:grpSpPr>
            <a:xfrm>
              <a:off x="0" y="2616200"/>
              <a:ext cx="12184060" cy="2590800"/>
              <a:chOff x="0" y="0"/>
              <a:chExt cx="15230472" cy="6855686"/>
            </a:xfrm>
            <a:noFill/>
          </p:grpSpPr>
          <p:sp>
            <p:nvSpPr>
              <p:cNvPr id="11" name="Rectangle 10"/>
              <p:cNvSpPr/>
              <p:nvPr userDrawn="1"/>
            </p:nvSpPr>
            <p:spPr>
              <a:xfrm>
                <a:off x="0"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12" name="Rectangle 11"/>
              <p:cNvSpPr/>
              <p:nvPr userDrawn="1"/>
            </p:nvSpPr>
            <p:spPr>
              <a:xfrm>
                <a:off x="3046412"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13" name="Rectangle 12"/>
              <p:cNvSpPr/>
              <p:nvPr userDrawn="1"/>
            </p:nvSpPr>
            <p:spPr>
              <a:xfrm>
                <a:off x="6091236"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14" name="Rectangle 13"/>
              <p:cNvSpPr/>
              <p:nvPr userDrawn="1"/>
            </p:nvSpPr>
            <p:spPr>
              <a:xfrm>
                <a:off x="9137648"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15" name="Rectangle 14"/>
              <p:cNvSpPr/>
              <p:nvPr userDrawn="1"/>
            </p:nvSpPr>
            <p:spPr>
              <a:xfrm>
                <a:off x="12184060"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grpSp>
        <p:grpSp>
          <p:nvGrpSpPr>
            <p:cNvPr id="5" name="Group 4"/>
            <p:cNvGrpSpPr/>
            <p:nvPr userDrawn="1"/>
          </p:nvGrpSpPr>
          <p:grpSpPr>
            <a:xfrm>
              <a:off x="0" y="5207000"/>
              <a:ext cx="12184060" cy="2590800"/>
              <a:chOff x="0" y="0"/>
              <a:chExt cx="15230472" cy="6855686"/>
            </a:xfrm>
            <a:noFill/>
          </p:grpSpPr>
          <p:sp>
            <p:nvSpPr>
              <p:cNvPr id="6" name="Rectangle 5"/>
              <p:cNvSpPr/>
              <p:nvPr userDrawn="1"/>
            </p:nvSpPr>
            <p:spPr>
              <a:xfrm>
                <a:off x="0"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7" name="Rectangle 6"/>
              <p:cNvSpPr/>
              <p:nvPr userDrawn="1"/>
            </p:nvSpPr>
            <p:spPr>
              <a:xfrm>
                <a:off x="3046412"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8" name="Rectangle 7"/>
              <p:cNvSpPr/>
              <p:nvPr userDrawn="1"/>
            </p:nvSpPr>
            <p:spPr>
              <a:xfrm>
                <a:off x="6091236"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9" name="Rectangle 8"/>
              <p:cNvSpPr/>
              <p:nvPr userDrawn="1"/>
            </p:nvSpPr>
            <p:spPr>
              <a:xfrm>
                <a:off x="9137648"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sp>
            <p:nvSpPr>
              <p:cNvPr id="10" name="Rectangle 9"/>
              <p:cNvSpPr/>
              <p:nvPr userDrawn="1"/>
            </p:nvSpPr>
            <p:spPr>
              <a:xfrm>
                <a:off x="12184060" y="0"/>
                <a:ext cx="3046412" cy="6855686"/>
              </a:xfrm>
              <a:prstGeom prst="rect">
                <a:avLst/>
              </a:prstGeom>
              <a:grpFill/>
              <a:ln>
                <a:solidFill>
                  <a:schemeClr val="accent1"/>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tx1"/>
                  </a:solidFill>
                </a:endParaRPr>
              </a:p>
            </p:txBody>
          </p:sp>
        </p:grpSp>
      </p:grpSp>
    </p:spTree>
    <p:extLst>
      <p:ext uri="{BB962C8B-B14F-4D97-AF65-F5344CB8AC3E}">
        <p14:creationId xmlns:p14="http://schemas.microsoft.com/office/powerpoint/2010/main" val="18133367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9" cstate="print">
            <a:extLst>
              <a:ext uri="{28A0092B-C50C-407E-A947-70E740481C1C}">
                <a14:useLocalDpi xmlns:a14="http://schemas.microsoft.com/office/drawing/2010/main" val="0"/>
              </a:ext>
            </a:extLst>
          </a:blip>
          <a:srcRect l="53723" t="46829" r="5491"/>
          <a:stretch/>
        </p:blipFill>
        <p:spPr>
          <a:xfrm rot="5400000" flipH="1">
            <a:off x="-48130" y="48129"/>
            <a:ext cx="4322618" cy="4226359"/>
          </a:xfrm>
          <a:prstGeom prst="rect">
            <a:avLst/>
          </a:prstGeom>
        </p:spPr>
      </p:pic>
      <p:pic>
        <p:nvPicPr>
          <p:cNvPr id="11" name="Picture 10"/>
          <p:cNvPicPr>
            <a:picLocks noChangeAspect="1"/>
          </p:cNvPicPr>
          <p:nvPr/>
        </p:nvPicPr>
        <p:blipFill rotWithShape="1">
          <a:blip r:embed="rId9" cstate="print">
            <a:extLst>
              <a:ext uri="{28A0092B-C50C-407E-A947-70E740481C1C}">
                <a14:useLocalDpi xmlns:a14="http://schemas.microsoft.com/office/drawing/2010/main" val="0"/>
              </a:ext>
            </a:extLst>
          </a:blip>
          <a:srcRect l="47067" t="13722"/>
          <a:stretch/>
        </p:blipFill>
        <p:spPr>
          <a:xfrm>
            <a:off x="7112228" y="652006"/>
            <a:ext cx="5076597" cy="6205993"/>
          </a:xfrm>
          <a:prstGeom prst="rect">
            <a:avLst/>
          </a:prstGeom>
        </p:spPr>
      </p:pic>
      <p:sp>
        <p:nvSpPr>
          <p:cNvPr id="1026" name="Title Placeholder 1"/>
          <p:cNvSpPr>
            <a:spLocks noGrp="1"/>
          </p:cNvSpPr>
          <p:nvPr>
            <p:ph type="title"/>
          </p:nvPr>
        </p:nvSpPr>
        <p:spPr bwMode="auto">
          <a:xfrm>
            <a:off x="356915" y="69012"/>
            <a:ext cx="11501908" cy="70736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lvl="0"/>
            <a:r>
              <a:rPr lang="en-US" smtClean="0"/>
              <a:t>Click to edit Master title style</a:t>
            </a:r>
            <a:endParaRPr lang="en-US" dirty="0" smtClean="0"/>
          </a:p>
        </p:txBody>
      </p:sp>
      <p:sp>
        <p:nvSpPr>
          <p:cNvPr id="1027" name="Text Placeholder 2"/>
          <p:cNvSpPr>
            <a:spLocks noGrp="1"/>
          </p:cNvSpPr>
          <p:nvPr>
            <p:ph type="body" idx="1"/>
          </p:nvPr>
        </p:nvSpPr>
        <p:spPr bwMode="auto">
          <a:xfrm>
            <a:off x="357936" y="987722"/>
            <a:ext cx="11520637" cy="48782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Rectangle 6"/>
          <p:cNvSpPr>
            <a:spLocks noChangeArrowheads="1"/>
          </p:cNvSpPr>
          <p:nvPr/>
        </p:nvSpPr>
        <p:spPr bwMode="auto">
          <a:xfrm flipH="1">
            <a:off x="76587" y="6513051"/>
            <a:ext cx="280328" cy="152400"/>
          </a:xfrm>
          <a:prstGeom prst="rect">
            <a:avLst/>
          </a:prstGeom>
          <a:noFill/>
          <a:ln w="9525">
            <a:noFill/>
            <a:miter lim="800000"/>
            <a:headEnd/>
            <a:tailEnd/>
          </a:ln>
          <a:effectLst/>
        </p:spPr>
        <p:txBody>
          <a:bodyPr lIns="0" tIns="0" rIns="0" bIns="0"/>
          <a:lstStyle/>
          <a:p>
            <a:pPr algn="r" defTabSz="173038">
              <a:lnSpc>
                <a:spcPct val="90000"/>
              </a:lnSpc>
              <a:tabLst>
                <a:tab pos="230188" algn="l"/>
              </a:tabLst>
              <a:defRPr/>
            </a:pPr>
            <a:fld id="{040BB257-551A-4736-B50F-DCF1BA034C06}" type="slidenum">
              <a:rPr lang="en-US" sz="1000" smtClean="0">
                <a:solidFill>
                  <a:schemeClr val="bg1">
                    <a:lumMod val="75000"/>
                  </a:schemeClr>
                </a:solidFill>
                <a:latin typeface="Arial" pitchFamily="34" charset="0"/>
                <a:cs typeface="Arial" pitchFamily="34" charset="0"/>
              </a:rPr>
              <a:pPr algn="r" defTabSz="173038">
                <a:lnSpc>
                  <a:spcPct val="90000"/>
                </a:lnSpc>
                <a:tabLst>
                  <a:tab pos="230188" algn="l"/>
                </a:tabLst>
                <a:defRPr/>
              </a:pPr>
              <a:t>‹#›</a:t>
            </a:fld>
            <a:endParaRPr lang="en-US" sz="1000" dirty="0">
              <a:solidFill>
                <a:schemeClr val="bg1">
                  <a:lumMod val="75000"/>
                </a:schemeClr>
              </a:solidFill>
              <a:latin typeface="Arial" pitchFamily="34" charset="0"/>
              <a:cs typeface="Arial" pitchFamily="34" charset="0"/>
            </a:endParaRPr>
          </a:p>
        </p:txBody>
      </p:sp>
      <p:pic>
        <p:nvPicPr>
          <p:cNvPr id="3" name="Picture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396728" y="6272784"/>
            <a:ext cx="1329900" cy="320040"/>
          </a:xfrm>
          <a:prstGeom prst="rect">
            <a:avLst/>
          </a:prstGeom>
        </p:spPr>
      </p:pic>
    </p:spTree>
    <p:extLst>
      <p:ext uri="{BB962C8B-B14F-4D97-AF65-F5344CB8AC3E}">
        <p14:creationId xmlns:p14="http://schemas.microsoft.com/office/powerpoint/2010/main" val="2081848127"/>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9" r:id="rId3"/>
    <p:sldLayoutId id="2147483940" r:id="rId4"/>
    <p:sldLayoutId id="2147483943" r:id="rId5"/>
    <p:sldLayoutId id="2147483941" r:id="rId6"/>
    <p:sldLayoutId id="2147483942" r:id="rId7"/>
  </p:sldLayoutIdLst>
  <p:timing>
    <p:tnLst>
      <p:par>
        <p:cTn id="1" dur="indefinite" restart="never" nodeType="tmRoot"/>
      </p:par>
    </p:tnLst>
  </p:timing>
  <p:hf hdr="0" ftr="0" dt="0"/>
  <p:txStyles>
    <p:titleStyle>
      <a:lvl1pPr algn="ctr" rtl="0" eaLnBrk="1" fontAlgn="base" hangingPunct="1">
        <a:lnSpc>
          <a:spcPct val="85000"/>
        </a:lnSpc>
        <a:spcBef>
          <a:spcPct val="0"/>
        </a:spcBef>
        <a:spcAft>
          <a:spcPct val="0"/>
        </a:spcAft>
        <a:defRPr sz="4800" kern="1200">
          <a:solidFill>
            <a:schemeClr val="tx2"/>
          </a:solidFill>
          <a:latin typeface="Calibri Light" panose="020F0302020204030204" pitchFamily="34" charset="0"/>
          <a:ea typeface="+mj-ea"/>
          <a:cs typeface="+mj-cs"/>
        </a:defRPr>
      </a:lvl1pPr>
      <a:lvl2pPr algn="l" rtl="0" eaLnBrk="1" fontAlgn="base" hangingPunct="1">
        <a:lnSpc>
          <a:spcPct val="85000"/>
        </a:lnSpc>
        <a:spcBef>
          <a:spcPct val="0"/>
        </a:spcBef>
        <a:spcAft>
          <a:spcPct val="0"/>
        </a:spcAft>
        <a:defRPr sz="3000">
          <a:solidFill>
            <a:srgbClr val="006C3A"/>
          </a:solidFill>
          <a:latin typeface="Arial Black" pitchFamily="34" charset="0"/>
        </a:defRPr>
      </a:lvl2pPr>
      <a:lvl3pPr algn="l" rtl="0" eaLnBrk="1" fontAlgn="base" hangingPunct="1">
        <a:lnSpc>
          <a:spcPct val="85000"/>
        </a:lnSpc>
        <a:spcBef>
          <a:spcPct val="0"/>
        </a:spcBef>
        <a:spcAft>
          <a:spcPct val="0"/>
        </a:spcAft>
        <a:defRPr sz="3000">
          <a:solidFill>
            <a:srgbClr val="006C3A"/>
          </a:solidFill>
          <a:latin typeface="Arial Black" pitchFamily="34" charset="0"/>
        </a:defRPr>
      </a:lvl3pPr>
      <a:lvl4pPr algn="l" rtl="0" eaLnBrk="1" fontAlgn="base" hangingPunct="1">
        <a:lnSpc>
          <a:spcPct val="85000"/>
        </a:lnSpc>
        <a:spcBef>
          <a:spcPct val="0"/>
        </a:spcBef>
        <a:spcAft>
          <a:spcPct val="0"/>
        </a:spcAft>
        <a:defRPr sz="3000">
          <a:solidFill>
            <a:srgbClr val="006C3A"/>
          </a:solidFill>
          <a:latin typeface="Arial Black" pitchFamily="34" charset="0"/>
        </a:defRPr>
      </a:lvl4pPr>
      <a:lvl5pPr algn="l" rtl="0" eaLnBrk="1" fontAlgn="base" hangingPunct="1">
        <a:lnSpc>
          <a:spcPct val="85000"/>
        </a:lnSpc>
        <a:spcBef>
          <a:spcPct val="0"/>
        </a:spcBef>
        <a:spcAft>
          <a:spcPct val="0"/>
        </a:spcAft>
        <a:defRPr sz="3000">
          <a:solidFill>
            <a:srgbClr val="006C3A"/>
          </a:solidFill>
          <a:latin typeface="Arial Black" pitchFamily="34" charset="0"/>
        </a:defRPr>
      </a:lvl5pPr>
      <a:lvl6pPr marL="457200" algn="l" rtl="0" eaLnBrk="1" fontAlgn="base" hangingPunct="1">
        <a:lnSpc>
          <a:spcPct val="85000"/>
        </a:lnSpc>
        <a:spcBef>
          <a:spcPct val="0"/>
        </a:spcBef>
        <a:spcAft>
          <a:spcPct val="0"/>
        </a:spcAft>
        <a:defRPr sz="3000">
          <a:solidFill>
            <a:srgbClr val="006C3A"/>
          </a:solidFill>
          <a:latin typeface="Arial Black" pitchFamily="34" charset="0"/>
        </a:defRPr>
      </a:lvl6pPr>
      <a:lvl7pPr marL="914400" algn="l" rtl="0" eaLnBrk="1" fontAlgn="base" hangingPunct="1">
        <a:lnSpc>
          <a:spcPct val="85000"/>
        </a:lnSpc>
        <a:spcBef>
          <a:spcPct val="0"/>
        </a:spcBef>
        <a:spcAft>
          <a:spcPct val="0"/>
        </a:spcAft>
        <a:defRPr sz="3000">
          <a:solidFill>
            <a:srgbClr val="006C3A"/>
          </a:solidFill>
          <a:latin typeface="Arial Black" pitchFamily="34" charset="0"/>
        </a:defRPr>
      </a:lvl7pPr>
      <a:lvl8pPr marL="1371600" algn="l" rtl="0" eaLnBrk="1" fontAlgn="base" hangingPunct="1">
        <a:lnSpc>
          <a:spcPct val="85000"/>
        </a:lnSpc>
        <a:spcBef>
          <a:spcPct val="0"/>
        </a:spcBef>
        <a:spcAft>
          <a:spcPct val="0"/>
        </a:spcAft>
        <a:defRPr sz="3000">
          <a:solidFill>
            <a:srgbClr val="006C3A"/>
          </a:solidFill>
          <a:latin typeface="Arial Black" pitchFamily="34" charset="0"/>
        </a:defRPr>
      </a:lvl8pPr>
      <a:lvl9pPr marL="1828800" algn="l" rtl="0" eaLnBrk="1" fontAlgn="base" hangingPunct="1">
        <a:lnSpc>
          <a:spcPct val="85000"/>
        </a:lnSpc>
        <a:spcBef>
          <a:spcPct val="0"/>
        </a:spcBef>
        <a:spcAft>
          <a:spcPct val="0"/>
        </a:spcAft>
        <a:defRPr sz="3000">
          <a:solidFill>
            <a:srgbClr val="006C3A"/>
          </a:solidFill>
          <a:latin typeface="Arial Black" pitchFamily="34" charset="0"/>
        </a:defRPr>
      </a:lvl9pPr>
    </p:titleStyle>
    <p:bodyStyle>
      <a:lvl1pPr marL="230188" indent="-230188" algn="l" rtl="0" eaLnBrk="1" fontAlgn="base" hangingPunct="1">
        <a:lnSpc>
          <a:spcPct val="90000"/>
        </a:lnSpc>
        <a:spcBef>
          <a:spcPts val="1400"/>
        </a:spcBef>
        <a:spcAft>
          <a:spcPct val="0"/>
        </a:spcAft>
        <a:buClr>
          <a:schemeClr val="tx2"/>
        </a:buClr>
        <a:buFont typeface="Arial" charset="0"/>
        <a:buChar char="•"/>
        <a:defRPr sz="3200" kern="1200">
          <a:solidFill>
            <a:schemeClr val="tx1"/>
          </a:solidFill>
          <a:latin typeface="Corbel" panose="020B0503020204020204" pitchFamily="34" charset="0"/>
          <a:ea typeface="+mn-ea"/>
          <a:cs typeface="+mn-cs"/>
        </a:defRPr>
      </a:lvl1pPr>
      <a:lvl2pPr marL="625475" indent="-279400" algn="l" rtl="0" eaLnBrk="1" fontAlgn="base" hangingPunct="1">
        <a:lnSpc>
          <a:spcPct val="90000"/>
        </a:lnSpc>
        <a:spcBef>
          <a:spcPts val="800"/>
        </a:spcBef>
        <a:spcAft>
          <a:spcPct val="0"/>
        </a:spcAft>
        <a:buClr>
          <a:schemeClr val="tx2"/>
        </a:buClr>
        <a:buFont typeface="Arial" charset="0"/>
        <a:buChar char="–"/>
        <a:defRPr sz="2800" kern="1200">
          <a:solidFill>
            <a:schemeClr val="tx1"/>
          </a:solidFill>
          <a:latin typeface="Corbel" panose="020B0503020204020204" pitchFamily="34" charset="0"/>
          <a:ea typeface="+mn-ea"/>
          <a:cs typeface="+mn-cs"/>
        </a:defRPr>
      </a:lvl2pPr>
      <a:lvl3pPr marL="914400" indent="-230188" algn="l" rtl="0" eaLnBrk="1" fontAlgn="base" hangingPunct="1">
        <a:lnSpc>
          <a:spcPct val="90000"/>
        </a:lnSpc>
        <a:spcBef>
          <a:spcPts val="800"/>
        </a:spcBef>
        <a:spcAft>
          <a:spcPct val="0"/>
        </a:spcAft>
        <a:buClr>
          <a:schemeClr val="tx2"/>
        </a:buClr>
        <a:buFont typeface="Arial" charset="0"/>
        <a:buChar char="•"/>
        <a:defRPr sz="2400" kern="1200">
          <a:solidFill>
            <a:schemeClr val="tx1"/>
          </a:solidFill>
          <a:latin typeface="Corbel" panose="020B0503020204020204" pitchFamily="34" charset="0"/>
          <a:ea typeface="+mn-ea"/>
          <a:cs typeface="+mn-cs"/>
        </a:defRPr>
      </a:lvl3pPr>
      <a:lvl4pPr marL="1144588" indent="-173038" algn="l" rtl="0" eaLnBrk="1" fontAlgn="base" hangingPunct="1">
        <a:lnSpc>
          <a:spcPct val="90000"/>
        </a:lnSpc>
        <a:spcBef>
          <a:spcPts val="800"/>
        </a:spcBef>
        <a:spcAft>
          <a:spcPct val="0"/>
        </a:spcAft>
        <a:buClr>
          <a:schemeClr val="tx2"/>
        </a:buClr>
        <a:buFont typeface="Arial" charset="0"/>
        <a:buChar char="–"/>
        <a:defRPr sz="2000" kern="1200">
          <a:solidFill>
            <a:schemeClr val="tx1"/>
          </a:solidFill>
          <a:latin typeface="Corbel" panose="020B0503020204020204" pitchFamily="34" charset="0"/>
          <a:ea typeface="+mn-ea"/>
          <a:cs typeface="+mn-cs"/>
        </a:defRPr>
      </a:lvl4pPr>
      <a:lvl5pPr marL="1482725" indent="-222250" algn="l" rtl="0" eaLnBrk="1" fontAlgn="base" hangingPunct="1">
        <a:lnSpc>
          <a:spcPct val="90000"/>
        </a:lnSpc>
        <a:spcBef>
          <a:spcPts val="600"/>
        </a:spcBef>
        <a:spcAft>
          <a:spcPct val="0"/>
        </a:spcAft>
        <a:buClr>
          <a:schemeClr val="tx2"/>
        </a:buClr>
        <a:buFont typeface="Arial" charset="0"/>
        <a:buChar char="»"/>
        <a:defRPr sz="2000" kern="1200">
          <a:solidFill>
            <a:schemeClr val="tx1"/>
          </a:solidFill>
          <a:latin typeface="Corbel" panose="020B0503020204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vetter@computer.org" TargetMode="External"/><Relationship Id="rId2" Type="http://schemas.openxmlformats.org/officeDocument/2006/relationships/hyperlink" Target="http://ft.ornl.gov/"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github.com/vetter/shoc/wiki" TargetMode="External"/><Relationship Id="rId7"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code.google.com/p/digpufft/" TargetMode="External"/><Relationship Id="rId5" Type="http://schemas.openxmlformats.org/officeDocument/2006/relationships/hyperlink" Target="http://code.google.com/p/adsm/" TargetMode="External"/><Relationship Id="rId4" Type="http://schemas.openxmlformats.org/officeDocument/2006/relationships/hyperlink" Target="http://www.cs.uoregon.edu/Research/tau" TargetMode="External"/><Relationship Id="rId9" Type="http://schemas.openxmlformats.org/officeDocument/2006/relationships/image" Target="../media/image20.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github.com/vetter/shoc/wiki"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ft.ornl.gov/research/openarc"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hyperlink" Target="http://ft.ornl.gov/research/openarc"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hyperlink" Target="http://dl.acm.org/citation.cfm?id=2212924"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emf"/><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http://bit.ly/shocmarx" TargetMode="External"/><Relationship Id="rId3" Type="http://schemas.openxmlformats.org/officeDocument/2006/relationships/hyperlink" Target="https://ft.ornl.gov/trac/vancouver" TargetMode="External"/><Relationship Id="rId7" Type="http://schemas.openxmlformats.org/officeDocument/2006/relationships/hyperlink" Target="http://science.energy.gov/ascr/research/computer-science/" TargetMode="External"/><Relationship Id="rId2" Type="http://schemas.openxmlformats.org/officeDocument/2006/relationships/hyperlink" Target="http://ft.ornl.gov/" TargetMode="External"/><Relationship Id="rId1" Type="http://schemas.openxmlformats.org/officeDocument/2006/relationships/slideLayout" Target="../slideLayouts/slideLayout2.xml"/><Relationship Id="rId6" Type="http://schemas.openxmlformats.org/officeDocument/2006/relationships/hyperlink" Target="http://cesar.mcs.anl.gov/" TargetMode="External"/><Relationship Id="rId11" Type="http://schemas.openxmlformats.org/officeDocument/2006/relationships/image" Target="../media/image37.png"/><Relationship Id="rId5" Type="http://schemas.openxmlformats.org/officeDocument/2006/relationships/hyperlink" Target="http://codesign.lanl.gov/" TargetMode="External"/><Relationship Id="rId10" Type="http://schemas.openxmlformats.org/officeDocument/2006/relationships/image" Target="../media/image36.jpeg"/><Relationship Id="rId4" Type="http://schemas.openxmlformats.org/officeDocument/2006/relationships/hyperlink" Target="https://ft.ornl.gov/trac/blackcomb" TargetMode="External"/><Relationship Id="rId9" Type="http://schemas.openxmlformats.org/officeDocument/2006/relationships/hyperlink" Target="http://keeneland.gatech.edu/"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em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gif"/><Relationship Id="rId11" Type="http://schemas.openxmlformats.org/officeDocument/2006/relationships/image" Target="../media/image14.emf"/><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5.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11.png"/><Relationship Id="rId5" Type="http://schemas.openxmlformats.org/officeDocument/2006/relationships/image" Target="../media/image6.jpeg"/><Relationship Id="rId10" Type="http://schemas.openxmlformats.org/officeDocument/2006/relationships/image" Target="../media/image10.emf"/><Relationship Id="rId4" Type="http://schemas.openxmlformats.org/officeDocument/2006/relationships/image" Target="../media/image16.png"/><Relationship Id="rId9" Type="http://schemas.openxmlformats.org/officeDocument/2006/relationships/image" Target="../media/image9.gif"/></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0.gif"/><Relationship Id="rId5" Type="http://schemas.openxmlformats.org/officeDocument/2006/relationships/image" Target="../media/image19.pn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0.gif"/><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7472" y="407395"/>
            <a:ext cx="7092419" cy="877163"/>
          </a:xfrm>
        </p:spPr>
        <p:txBody>
          <a:bodyPr>
            <a:normAutofit/>
          </a:bodyPr>
          <a:lstStyle/>
          <a:p>
            <a:r>
              <a:rPr lang="en-US" b="1" dirty="0" smtClean="0"/>
              <a:t>Vancouver</a:t>
            </a:r>
            <a:endParaRPr lang="en-US" dirty="0"/>
          </a:p>
        </p:txBody>
      </p:sp>
      <p:sp>
        <p:nvSpPr>
          <p:cNvPr id="3" name="Subtitle 2"/>
          <p:cNvSpPr>
            <a:spLocks noGrp="1"/>
          </p:cNvSpPr>
          <p:nvPr>
            <p:ph type="subTitle" idx="1"/>
          </p:nvPr>
        </p:nvSpPr>
        <p:spPr>
          <a:xfrm>
            <a:off x="347472" y="1761402"/>
            <a:ext cx="4404638" cy="2131725"/>
          </a:xfrm>
        </p:spPr>
        <p:txBody>
          <a:bodyPr>
            <a:normAutofit/>
          </a:bodyPr>
          <a:lstStyle/>
          <a:p>
            <a:r>
              <a:rPr lang="en-US" dirty="0" smtClean="0"/>
              <a:t>Jeffrey S. Vetter, ORNL, PI</a:t>
            </a:r>
          </a:p>
          <a:p>
            <a:r>
              <a:rPr lang="en-US" dirty="0" smtClean="0"/>
              <a:t>Allen Maloney, Oregon, Co-PI</a:t>
            </a:r>
          </a:p>
          <a:p>
            <a:r>
              <a:rPr lang="en-US" dirty="0" smtClean="0"/>
              <a:t>Wen Mei Hwu</a:t>
            </a:r>
            <a:r>
              <a:rPr lang="en-US" dirty="0"/>
              <a:t>, UIUC, </a:t>
            </a:r>
            <a:r>
              <a:rPr lang="en-US" dirty="0" smtClean="0"/>
              <a:t>Co-PI</a:t>
            </a:r>
          </a:p>
          <a:p>
            <a:r>
              <a:rPr lang="en-US" dirty="0" smtClean="0"/>
              <a:t>Rich Vuduc</a:t>
            </a:r>
            <a:r>
              <a:rPr lang="en-US" dirty="0"/>
              <a:t>, GT, </a:t>
            </a:r>
            <a:r>
              <a:rPr lang="en-US" dirty="0" smtClean="0"/>
              <a:t>Co-PI</a:t>
            </a:r>
          </a:p>
          <a:p>
            <a:endParaRPr lang="en-US" dirty="0"/>
          </a:p>
          <a:p>
            <a:endParaRPr lang="en-US" dirty="0"/>
          </a:p>
        </p:txBody>
      </p:sp>
      <p:sp>
        <p:nvSpPr>
          <p:cNvPr id="5" name="TextBox 4"/>
          <p:cNvSpPr txBox="1"/>
          <p:nvPr/>
        </p:nvSpPr>
        <p:spPr>
          <a:xfrm>
            <a:off x="3173061" y="6342983"/>
            <a:ext cx="4737362" cy="3693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US" dirty="0" smtClean="0">
                <a:hlinkClick r:id="rId2"/>
              </a:rPr>
              <a:t>http://ft.ornl.gov</a:t>
            </a:r>
            <a:r>
              <a:rPr lang="en-US" dirty="0" smtClean="0"/>
              <a:t>	</a:t>
            </a:r>
            <a:r>
              <a:rPr lang="en-US" dirty="0" smtClean="0">
                <a:hlinkClick r:id="rId3"/>
              </a:rPr>
              <a:t>vetter@computer.org</a:t>
            </a:r>
            <a:r>
              <a:rPr lang="en-US" dirty="0" smtClean="0"/>
              <a:t> </a:t>
            </a:r>
            <a:endParaRPr lang="en-US" dirty="0"/>
          </a:p>
        </p:txBody>
      </p:sp>
      <p:sp>
        <p:nvSpPr>
          <p:cNvPr id="4" name="TextBox 3"/>
          <p:cNvSpPr txBox="1"/>
          <p:nvPr/>
        </p:nvSpPr>
        <p:spPr>
          <a:xfrm>
            <a:off x="5004841" y="3435928"/>
            <a:ext cx="2240743" cy="590931"/>
          </a:xfrm>
          <a:prstGeom prst="rect">
            <a:avLst/>
          </a:prstGeom>
          <a:noFill/>
        </p:spPr>
        <p:txBody>
          <a:bodyPr wrap="none" rtlCol="0">
            <a:spAutoFit/>
          </a:bodyPr>
          <a:lstStyle/>
          <a:p>
            <a:pPr algn="ctr">
              <a:lnSpc>
                <a:spcPct val="90000"/>
              </a:lnSpc>
            </a:pPr>
            <a:r>
              <a:rPr lang="en-US" i="1" dirty="0" err="1" smtClean="0"/>
              <a:t>Xstack</a:t>
            </a:r>
            <a:r>
              <a:rPr lang="en-US" i="1" dirty="0" smtClean="0"/>
              <a:t>-ECP Review</a:t>
            </a:r>
          </a:p>
          <a:p>
            <a:pPr algn="ctr">
              <a:lnSpc>
                <a:spcPct val="90000"/>
              </a:lnSpc>
            </a:pPr>
            <a:r>
              <a:rPr lang="en-US" i="1" dirty="0" smtClean="0"/>
              <a:t>8 </a:t>
            </a:r>
            <a:r>
              <a:rPr lang="en-US" i="1" dirty="0"/>
              <a:t>Dec 2015 </a:t>
            </a:r>
          </a:p>
        </p:txBody>
      </p:sp>
      <p:sp>
        <p:nvSpPr>
          <p:cNvPr id="6" name="TextBox 5"/>
          <p:cNvSpPr txBox="1"/>
          <p:nvPr/>
        </p:nvSpPr>
        <p:spPr>
          <a:xfrm>
            <a:off x="637309" y="4350326"/>
            <a:ext cx="2339102" cy="1172629"/>
          </a:xfrm>
          <a:prstGeom prst="rect">
            <a:avLst/>
          </a:prstGeom>
          <a:noFill/>
        </p:spPr>
        <p:txBody>
          <a:bodyPr wrap="none" rtlCol="0">
            <a:spAutoFit/>
          </a:bodyPr>
          <a:lstStyle/>
          <a:p>
            <a:r>
              <a:rPr lang="en-US" dirty="0"/>
              <a:t>Seyong Lee, ORNL</a:t>
            </a:r>
          </a:p>
          <a:p>
            <a:r>
              <a:rPr lang="en-US" dirty="0" err="1"/>
              <a:t>Jungwon</a:t>
            </a:r>
            <a:r>
              <a:rPr lang="en-US" dirty="0"/>
              <a:t> Kim, ORNL</a:t>
            </a:r>
          </a:p>
          <a:p>
            <a:r>
              <a:rPr lang="en-US" dirty="0"/>
              <a:t>Joel Denny, ORNL</a:t>
            </a:r>
          </a:p>
          <a:p>
            <a:pPr>
              <a:lnSpc>
                <a:spcPct val="90000"/>
              </a:lnSpc>
            </a:pPr>
            <a:r>
              <a:rPr lang="en-US" dirty="0" smtClean="0"/>
              <a:t>Need other names…</a:t>
            </a:r>
          </a:p>
        </p:txBody>
      </p:sp>
      <p:sp>
        <p:nvSpPr>
          <p:cNvPr id="7" name="TextBox 6"/>
          <p:cNvSpPr txBox="1"/>
          <p:nvPr/>
        </p:nvSpPr>
        <p:spPr>
          <a:xfrm>
            <a:off x="4996216" y="161693"/>
            <a:ext cx="2257990" cy="341632"/>
          </a:xfrm>
          <a:prstGeom prst="rect">
            <a:avLst/>
          </a:prstGeom>
          <a:noFill/>
        </p:spPr>
        <p:txBody>
          <a:bodyPr wrap="none" rtlCol="0">
            <a:spAutoFit/>
          </a:bodyPr>
          <a:lstStyle/>
          <a:p>
            <a:pPr algn="ctr">
              <a:lnSpc>
                <a:spcPct val="90000"/>
              </a:lnSpc>
            </a:pPr>
            <a:r>
              <a:rPr lang="en-US" dirty="0" smtClean="0">
                <a:solidFill>
                  <a:srgbClr val="FF0000"/>
                </a:solidFill>
              </a:rPr>
              <a:t>DRAFT </a:t>
            </a:r>
            <a:r>
              <a:rPr lang="en-US" dirty="0" smtClean="0">
                <a:solidFill>
                  <a:srgbClr val="FF0000"/>
                </a:solidFill>
              </a:rPr>
              <a:t>3 </a:t>
            </a:r>
            <a:r>
              <a:rPr lang="en-US" dirty="0" smtClean="0">
                <a:solidFill>
                  <a:srgbClr val="FF0000"/>
                </a:solidFill>
              </a:rPr>
              <a:t>Dec 2015 </a:t>
            </a:r>
          </a:p>
        </p:txBody>
      </p:sp>
    </p:spTree>
    <p:extLst>
      <p:ext uri="{BB962C8B-B14F-4D97-AF65-F5344CB8AC3E}">
        <p14:creationId xmlns:p14="http://schemas.microsoft.com/office/powerpoint/2010/main" val="36556320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9" name="TextBox 36"/>
          <p:cNvSpPr txBox="1">
            <a:spLocks noChangeArrowheads="1"/>
          </p:cNvSpPr>
          <p:nvPr/>
        </p:nvSpPr>
        <p:spPr bwMode="auto">
          <a:xfrm>
            <a:off x="6309182" y="885152"/>
            <a:ext cx="5930942" cy="369332"/>
          </a:xfrm>
          <a:prstGeom prst="rect">
            <a:avLst/>
          </a:prstGeom>
          <a:noFill/>
          <a:ln w="9525">
            <a:noFill/>
            <a:miter lim="800000"/>
            <a:headEnd/>
            <a:tailEnd/>
          </a:ln>
        </p:spPr>
        <p:txBody>
          <a:bodyPr wrap="square">
            <a:spAutoFit/>
          </a:bodyPr>
          <a:lstStyle/>
          <a:p>
            <a:r>
              <a:rPr lang="en-US" i="1" dirty="0" smtClean="0">
                <a:solidFill>
                  <a:srgbClr val="DA5500"/>
                </a:solidFill>
              </a:rPr>
              <a:t>Software Releases</a:t>
            </a:r>
            <a:endParaRPr lang="en-US" i="1" dirty="0">
              <a:solidFill>
                <a:srgbClr val="DA5500"/>
              </a:solidFill>
            </a:endParaRPr>
          </a:p>
        </p:txBody>
      </p:sp>
      <p:sp>
        <p:nvSpPr>
          <p:cNvPr id="26" name="TextBox 14"/>
          <p:cNvSpPr txBox="1">
            <a:spLocks noChangeArrowheads="1"/>
          </p:cNvSpPr>
          <p:nvPr/>
        </p:nvSpPr>
        <p:spPr bwMode="auto">
          <a:xfrm>
            <a:off x="145732" y="885152"/>
            <a:ext cx="1107996" cy="369332"/>
          </a:xfrm>
          <a:prstGeom prst="rect">
            <a:avLst/>
          </a:prstGeom>
          <a:noFill/>
          <a:ln w="9525">
            <a:noFill/>
            <a:miter lim="800000"/>
            <a:headEnd/>
            <a:tailEnd/>
          </a:ln>
        </p:spPr>
        <p:txBody>
          <a:bodyPr wrap="none">
            <a:spAutoFit/>
          </a:bodyPr>
          <a:lstStyle/>
          <a:p>
            <a:pPr eaLnBrk="0" hangingPunct="0"/>
            <a:r>
              <a:rPr lang="en-US" dirty="0" smtClean="0">
                <a:solidFill>
                  <a:srgbClr val="DA5500"/>
                </a:solidFill>
              </a:rPr>
              <a:t>Progress</a:t>
            </a:r>
            <a:endParaRPr lang="en-US" dirty="0">
              <a:solidFill>
                <a:srgbClr val="DA5500"/>
              </a:solidFill>
            </a:endParaRPr>
          </a:p>
        </p:txBody>
      </p:sp>
      <p:sp>
        <p:nvSpPr>
          <p:cNvPr id="27" name="Content Placeholder 5"/>
          <p:cNvSpPr txBox="1">
            <a:spLocks/>
          </p:cNvSpPr>
          <p:nvPr/>
        </p:nvSpPr>
        <p:spPr bwMode="auto">
          <a:xfrm>
            <a:off x="145733" y="1249586"/>
            <a:ext cx="5917941" cy="50048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marL="228600" lvl="0" indent="-228600" eaLnBrk="0" hangingPunct="0">
              <a:lnSpc>
                <a:spcPct val="90000"/>
              </a:lnSpc>
              <a:spcBef>
                <a:spcPts val="600"/>
              </a:spcBef>
              <a:buClr>
                <a:schemeClr val="accent4">
                  <a:lumMod val="75000"/>
                </a:schemeClr>
              </a:buClr>
              <a:buSzPct val="100000"/>
              <a:buFont typeface="Wingdings" pitchFamily="2" charset="2"/>
              <a:buChar char="§"/>
              <a:defRPr/>
            </a:pPr>
            <a:r>
              <a:rPr lang="en-US" sz="1600" b="0" dirty="0" smtClean="0">
                <a:solidFill>
                  <a:srgbClr val="000000"/>
                </a:solidFill>
                <a:latin typeface="Arial Narrow"/>
                <a:cs typeface="Arial Narrow"/>
              </a:rPr>
              <a:t>Completed auto-tuning algorithms for irregular computations including n-body </a:t>
            </a:r>
            <a:r>
              <a:rPr lang="en-US" sz="1600" b="0" dirty="0" err="1" smtClean="0">
                <a:solidFill>
                  <a:srgbClr val="000000"/>
                </a:solidFill>
                <a:latin typeface="Arial Narrow"/>
                <a:cs typeface="Arial Narrow"/>
              </a:rPr>
              <a:t>treecodes</a:t>
            </a:r>
            <a:r>
              <a:rPr lang="en-US" sz="1600" b="0" dirty="0" smtClean="0">
                <a:solidFill>
                  <a:srgbClr val="000000"/>
                </a:solidFill>
                <a:latin typeface="Arial Narrow"/>
                <a:cs typeface="Arial Narrow"/>
              </a:rPr>
              <a:t>, sparse matrix computations, and FFTs</a:t>
            </a:r>
          </a:p>
          <a:p>
            <a:pPr marL="228600" lvl="0" indent="-228600" eaLnBrk="0" hangingPunct="0">
              <a:lnSpc>
                <a:spcPct val="90000"/>
              </a:lnSpc>
              <a:spcBef>
                <a:spcPts val="600"/>
              </a:spcBef>
              <a:buClr>
                <a:schemeClr val="accent4">
                  <a:lumMod val="75000"/>
                </a:schemeClr>
              </a:buClr>
              <a:buSzPct val="100000"/>
              <a:buFont typeface="Wingdings" pitchFamily="2" charset="2"/>
              <a:buChar char="§"/>
              <a:defRPr/>
            </a:pPr>
            <a:r>
              <a:rPr lang="en-US" sz="1600" b="0" dirty="0" smtClean="0">
                <a:solidFill>
                  <a:srgbClr val="000000"/>
                </a:solidFill>
                <a:latin typeface="Arial Narrow"/>
                <a:cs typeface="Arial Narrow"/>
              </a:rPr>
              <a:t>Continuing to improve GPU support in TAU performance measurement system</a:t>
            </a:r>
          </a:p>
          <a:p>
            <a:pPr marL="228600" lvl="0" indent="-228600" eaLnBrk="0" hangingPunct="0">
              <a:lnSpc>
                <a:spcPct val="90000"/>
              </a:lnSpc>
              <a:spcBef>
                <a:spcPts val="600"/>
              </a:spcBef>
              <a:buClr>
                <a:schemeClr val="accent4">
                  <a:lumMod val="75000"/>
                </a:schemeClr>
              </a:buClr>
              <a:buSzPct val="100000"/>
              <a:buFont typeface="Wingdings" pitchFamily="2" charset="2"/>
              <a:buChar char="§"/>
              <a:defRPr/>
            </a:pPr>
            <a:r>
              <a:rPr lang="en-US" sz="1600" b="0" dirty="0" smtClean="0">
                <a:solidFill>
                  <a:srgbClr val="000000"/>
                </a:solidFill>
                <a:latin typeface="Arial Narrow"/>
                <a:cs typeface="Arial Narrow"/>
              </a:rPr>
              <a:t>Major release of the SHOC benchmarks and the development of a new distributed sorting test</a:t>
            </a:r>
          </a:p>
          <a:p>
            <a:pPr marL="228600" lvl="0" indent="-228600" eaLnBrk="0" hangingPunct="0">
              <a:lnSpc>
                <a:spcPct val="90000"/>
              </a:lnSpc>
              <a:spcBef>
                <a:spcPts val="600"/>
              </a:spcBef>
              <a:buClr>
                <a:schemeClr val="accent4">
                  <a:lumMod val="75000"/>
                </a:schemeClr>
              </a:buClr>
              <a:buSzPct val="100000"/>
              <a:buFont typeface="Wingdings" pitchFamily="2" charset="2"/>
              <a:buChar char="§"/>
              <a:defRPr/>
            </a:pPr>
            <a:r>
              <a:rPr lang="en-US" sz="1600" b="0" dirty="0" smtClean="0">
                <a:solidFill>
                  <a:srgbClr val="000000"/>
                </a:solidFill>
                <a:latin typeface="Arial Narrow"/>
                <a:cs typeface="Arial Narrow"/>
              </a:rPr>
              <a:t>Initial performance analysis of directive-based GPU programming models completed</a:t>
            </a:r>
          </a:p>
          <a:p>
            <a:pPr marL="228600" lvl="0" indent="-228600" eaLnBrk="0" hangingPunct="0">
              <a:lnSpc>
                <a:spcPct val="90000"/>
              </a:lnSpc>
              <a:spcBef>
                <a:spcPts val="600"/>
              </a:spcBef>
              <a:buClr>
                <a:schemeClr val="accent4">
                  <a:lumMod val="75000"/>
                </a:schemeClr>
              </a:buClr>
              <a:buSzPct val="100000"/>
              <a:buFont typeface="Wingdings" pitchFamily="2" charset="2"/>
              <a:buChar char="§"/>
              <a:defRPr/>
            </a:pPr>
            <a:r>
              <a:rPr lang="en-US" sz="1600" b="0" dirty="0">
                <a:solidFill>
                  <a:srgbClr val="000000"/>
                </a:solidFill>
                <a:latin typeface="Arial Narrow"/>
                <a:cs typeface="Arial Narrow"/>
              </a:rPr>
              <a:t>Completed a major study of algorithms optimization strategies for heterogeneous parallel computing systems</a:t>
            </a:r>
          </a:p>
          <a:p>
            <a:pPr marL="228600" lvl="0" indent="-228600" eaLnBrk="0" hangingPunct="0">
              <a:lnSpc>
                <a:spcPct val="90000"/>
              </a:lnSpc>
              <a:spcBef>
                <a:spcPts val="600"/>
              </a:spcBef>
              <a:buClr>
                <a:schemeClr val="accent4">
                  <a:lumMod val="75000"/>
                </a:schemeClr>
              </a:buClr>
              <a:buSzPct val="100000"/>
              <a:buFont typeface="Wingdings" pitchFamily="2" charset="2"/>
              <a:buChar char="§"/>
              <a:defRPr/>
            </a:pPr>
            <a:r>
              <a:rPr lang="en-US" sz="1600" b="0" dirty="0">
                <a:solidFill>
                  <a:srgbClr val="000000"/>
                </a:solidFill>
                <a:latin typeface="Arial Narrow"/>
                <a:cs typeface="Arial Narrow"/>
              </a:rPr>
              <a:t>Major release of the PARBOIL benchmarks to the SPEC HPG as candidates for the new GPU benchmark suite</a:t>
            </a:r>
          </a:p>
          <a:p>
            <a:pPr marL="228600" lvl="0" indent="-228600" eaLnBrk="0" hangingPunct="0">
              <a:lnSpc>
                <a:spcPct val="90000"/>
              </a:lnSpc>
              <a:spcBef>
                <a:spcPts val="600"/>
              </a:spcBef>
              <a:buClr>
                <a:schemeClr val="accent4">
                  <a:lumMod val="75000"/>
                </a:schemeClr>
              </a:buClr>
              <a:buSzPct val="100000"/>
              <a:buFont typeface="Wingdings" pitchFamily="2" charset="2"/>
              <a:buChar char="§"/>
              <a:defRPr/>
            </a:pPr>
            <a:r>
              <a:rPr lang="en-US" sz="1600" b="0" dirty="0">
                <a:solidFill>
                  <a:srgbClr val="000000"/>
                </a:solidFill>
                <a:latin typeface="Arial Narrow"/>
                <a:cs typeface="Arial Narrow"/>
              </a:rPr>
              <a:t>Releases of Tau, SHOC</a:t>
            </a:r>
          </a:p>
          <a:p>
            <a:pPr marL="228600" lvl="0" indent="-228600" eaLnBrk="0" hangingPunct="0">
              <a:lnSpc>
                <a:spcPct val="90000"/>
              </a:lnSpc>
              <a:spcBef>
                <a:spcPts val="600"/>
              </a:spcBef>
              <a:buClr>
                <a:schemeClr val="accent4">
                  <a:lumMod val="75000"/>
                </a:schemeClr>
              </a:buClr>
              <a:buSzPct val="100000"/>
              <a:buFont typeface="Wingdings" pitchFamily="2" charset="2"/>
              <a:buChar char="§"/>
              <a:defRPr/>
            </a:pPr>
            <a:r>
              <a:rPr lang="en-US" sz="1600" b="0" dirty="0">
                <a:solidFill>
                  <a:srgbClr val="000000"/>
                </a:solidFill>
                <a:latin typeface="Arial Narrow"/>
                <a:cs typeface="Arial Narrow"/>
              </a:rPr>
              <a:t>Analysis of integrated GPU architectures to understand data orchestration challenges</a:t>
            </a:r>
          </a:p>
          <a:p>
            <a:pPr marL="228600" lvl="0" indent="-228600" eaLnBrk="0" hangingPunct="0">
              <a:lnSpc>
                <a:spcPct val="90000"/>
              </a:lnSpc>
              <a:spcBef>
                <a:spcPts val="600"/>
              </a:spcBef>
              <a:buClr>
                <a:schemeClr val="accent4">
                  <a:lumMod val="75000"/>
                </a:schemeClr>
              </a:buClr>
              <a:buSzPct val="100000"/>
              <a:buFont typeface="Wingdings" pitchFamily="2" charset="2"/>
              <a:buChar char="§"/>
              <a:defRPr/>
            </a:pPr>
            <a:r>
              <a:rPr lang="en-US" sz="1600" b="0" dirty="0" smtClean="0">
                <a:solidFill>
                  <a:srgbClr val="000000"/>
                </a:solidFill>
                <a:latin typeface="Arial Narrow"/>
                <a:cs typeface="Arial Narrow"/>
              </a:rPr>
              <a:t>Tools to debug and verify GPU code</a:t>
            </a:r>
          </a:p>
          <a:p>
            <a:pPr marL="228600" lvl="0" indent="-228600" eaLnBrk="0" hangingPunct="0">
              <a:lnSpc>
                <a:spcPct val="90000"/>
              </a:lnSpc>
              <a:spcBef>
                <a:spcPts val="600"/>
              </a:spcBef>
              <a:buClr>
                <a:schemeClr val="accent4">
                  <a:lumMod val="75000"/>
                </a:schemeClr>
              </a:buClr>
              <a:buSzPct val="100000"/>
              <a:buFont typeface="Wingdings" pitchFamily="2" charset="2"/>
              <a:buChar char="§"/>
              <a:defRPr/>
            </a:pPr>
            <a:r>
              <a:rPr lang="en-US" sz="1600" b="0" dirty="0" smtClean="0">
                <a:solidFill>
                  <a:srgbClr val="000000"/>
                </a:solidFill>
                <a:latin typeface="Arial Narrow"/>
                <a:cs typeface="Arial Narrow"/>
              </a:rPr>
              <a:t>Tools to understand resilience in heterogeneous computing</a:t>
            </a:r>
          </a:p>
        </p:txBody>
      </p:sp>
      <p:sp>
        <p:nvSpPr>
          <p:cNvPr id="19" name="Content Placeholder 5"/>
          <p:cNvSpPr txBox="1">
            <a:spLocks/>
          </p:cNvSpPr>
          <p:nvPr/>
        </p:nvSpPr>
        <p:spPr bwMode="auto">
          <a:xfrm>
            <a:off x="6309182" y="1276111"/>
            <a:ext cx="5582105" cy="508942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70000" lnSpcReduction="20000"/>
          </a:bodyPr>
          <a:lstStyle/>
          <a:p>
            <a:pPr marL="342900" lvl="0" indent="-342900">
              <a:buFont typeface="Arial" pitchFamily="34" charset="0"/>
              <a:buChar char="•"/>
            </a:pPr>
            <a:r>
              <a:rPr lang="en-US" b="0" dirty="0"/>
              <a:t>The </a:t>
            </a:r>
            <a:r>
              <a:rPr lang="en-US" dirty="0"/>
              <a:t>Scalable Heterogeneous Computing </a:t>
            </a:r>
            <a:r>
              <a:rPr lang="en-US" b="0" dirty="0"/>
              <a:t>(SHOC) Benchmark </a:t>
            </a:r>
            <a:r>
              <a:rPr lang="en-US" b="0" dirty="0" smtClean="0"/>
              <a:t>Suite</a:t>
            </a:r>
            <a:endParaRPr lang="en-US" b="0" dirty="0"/>
          </a:p>
          <a:p>
            <a:pPr marL="800100" lvl="1" indent="-342900">
              <a:buFont typeface="Arial" pitchFamily="34" charset="0"/>
              <a:buChar char="•"/>
            </a:pPr>
            <a:r>
              <a:rPr lang="en-US" b="0" dirty="0"/>
              <a:t>SHOC is a collection of benchmark programs testing the performance and stability of systems using computing devices with non-traditional architectures for general purpose computing, and the software used to program them. SHOC is written in CUDA and OpenCL, and distributed with MPI</a:t>
            </a:r>
            <a:r>
              <a:rPr lang="en-US" b="0" dirty="0" smtClean="0"/>
              <a:t>. OpenACC </a:t>
            </a:r>
            <a:r>
              <a:rPr lang="en-US" b="0" dirty="0"/>
              <a:t>and Intel Phi coming this </a:t>
            </a:r>
            <a:r>
              <a:rPr lang="en-US" b="0" dirty="0" smtClean="0"/>
              <a:t>fall.</a:t>
            </a:r>
            <a:endParaRPr lang="en-US" b="0" dirty="0"/>
          </a:p>
          <a:p>
            <a:pPr marL="800100" lvl="1" indent="-342900">
              <a:buFont typeface="Arial" pitchFamily="34" charset="0"/>
              <a:buChar char="•"/>
            </a:pPr>
            <a:r>
              <a:rPr lang="en-US" b="0" dirty="0" smtClean="0"/>
              <a:t>Available: </a:t>
            </a:r>
            <a:r>
              <a:rPr lang="en-US" b="0" u="sng" dirty="0" smtClean="0">
                <a:hlinkClick r:id="rId3"/>
              </a:rPr>
              <a:t>https://github.com/vetter/shoc/wiki</a:t>
            </a:r>
            <a:r>
              <a:rPr lang="en-US" b="0" dirty="0" smtClean="0"/>
              <a:t> </a:t>
            </a:r>
          </a:p>
          <a:p>
            <a:pPr marL="800100" lvl="1" indent="-342900">
              <a:buFont typeface="Arial" pitchFamily="34" charset="0"/>
              <a:buChar char="•"/>
            </a:pPr>
            <a:endParaRPr lang="en-US" b="0" dirty="0" smtClean="0"/>
          </a:p>
          <a:p>
            <a:pPr marL="342900" lvl="0" indent="-342900">
              <a:buFont typeface="Arial" pitchFamily="34" charset="0"/>
              <a:buChar char="•"/>
            </a:pPr>
            <a:r>
              <a:rPr lang="en-US" dirty="0" smtClean="0"/>
              <a:t>Tuning </a:t>
            </a:r>
            <a:r>
              <a:rPr lang="en-US" dirty="0"/>
              <a:t>and Analysis Utilities </a:t>
            </a:r>
            <a:r>
              <a:rPr lang="en-US" b="0" dirty="0"/>
              <a:t>(TAU) with </a:t>
            </a:r>
            <a:r>
              <a:rPr lang="en-US" b="0" dirty="0" smtClean="0"/>
              <a:t>GPU and Xeon Phi Support</a:t>
            </a:r>
            <a:endParaRPr lang="en-US" b="0" dirty="0"/>
          </a:p>
          <a:p>
            <a:pPr marL="800100" lvl="1" indent="-342900">
              <a:buFont typeface="Arial" pitchFamily="34" charset="0"/>
              <a:buChar char="•"/>
            </a:pPr>
            <a:r>
              <a:rPr lang="en-US" b="0" dirty="0"/>
              <a:t>TAU Performance System is a portable profiling and tracing toolkit for performance analysis of parallel programs written in Fortran, C, C++, Java, Python. TAU is capable of gathering performance information through instrumentation of functions, methods, basic blocks, and statements.</a:t>
            </a:r>
          </a:p>
          <a:p>
            <a:pPr marL="800100" lvl="1" indent="-342900">
              <a:buFont typeface="Arial" pitchFamily="34" charset="0"/>
              <a:buChar char="•"/>
            </a:pPr>
            <a:r>
              <a:rPr lang="en-US" b="0" dirty="0"/>
              <a:t>Available: </a:t>
            </a:r>
            <a:r>
              <a:rPr lang="en-US" b="0" u="sng" dirty="0">
                <a:hlinkClick r:id="rId4"/>
              </a:rPr>
              <a:t>http://</a:t>
            </a:r>
            <a:r>
              <a:rPr lang="en-US" b="0" u="sng" dirty="0" smtClean="0">
                <a:hlinkClick r:id="rId4"/>
              </a:rPr>
              <a:t>www.cs.uoregon.edu/Research/tau</a:t>
            </a:r>
            <a:endParaRPr lang="en-US" b="0" u="sng" dirty="0" smtClean="0"/>
          </a:p>
          <a:p>
            <a:pPr marL="800100" lvl="1" indent="-342900">
              <a:buFont typeface="Arial" pitchFamily="34" charset="0"/>
              <a:buChar char="•"/>
            </a:pPr>
            <a:endParaRPr lang="en-US" b="0" dirty="0"/>
          </a:p>
          <a:p>
            <a:pPr marL="342900" lvl="0" indent="-342900">
              <a:buFont typeface="Arial" pitchFamily="34" charset="0"/>
              <a:buChar char="•"/>
            </a:pPr>
            <a:r>
              <a:rPr lang="en-US" dirty="0"/>
              <a:t>GMAC </a:t>
            </a:r>
            <a:r>
              <a:rPr lang="en-US" dirty="0" smtClean="0"/>
              <a:t>Library</a:t>
            </a:r>
            <a:endParaRPr lang="en-US" b="0" dirty="0"/>
          </a:p>
          <a:p>
            <a:pPr marL="800100" lvl="1" indent="-342900">
              <a:buFont typeface="Arial" pitchFamily="34" charset="0"/>
              <a:buChar char="•"/>
            </a:pPr>
            <a:r>
              <a:rPr lang="en-US" b="0" dirty="0"/>
              <a:t>GMAC is a user-level library that implements an Asymmetric Distributed Shared Memory model to be used by CUDA programs. An ADSM model allows CPU code to access data hosted in accelerator (GPU) memory.</a:t>
            </a:r>
          </a:p>
          <a:p>
            <a:pPr marL="800100" lvl="1" indent="-342900">
              <a:buFont typeface="Arial" pitchFamily="34" charset="0"/>
              <a:buChar char="•"/>
            </a:pPr>
            <a:r>
              <a:rPr lang="en-US" b="0" dirty="0"/>
              <a:t>Available: </a:t>
            </a:r>
            <a:r>
              <a:rPr lang="en-US" b="0" u="sng" dirty="0">
                <a:hlinkClick r:id="rId5"/>
              </a:rPr>
              <a:t>http://code.google.com/p/adsm</a:t>
            </a:r>
            <a:r>
              <a:rPr lang="en-US" b="0" u="sng" dirty="0" smtClean="0">
                <a:hlinkClick r:id="rId5"/>
              </a:rPr>
              <a:t>/</a:t>
            </a:r>
            <a:endParaRPr lang="en-US" b="0" u="sng" dirty="0" smtClean="0"/>
          </a:p>
          <a:p>
            <a:pPr marL="800100" lvl="1" indent="-342900">
              <a:buFont typeface="Arial" pitchFamily="34" charset="0"/>
              <a:buChar char="•"/>
            </a:pPr>
            <a:endParaRPr lang="en-US" b="0" dirty="0"/>
          </a:p>
          <a:p>
            <a:pPr marL="342900" lvl="0" indent="-342900">
              <a:buFont typeface="Arial" pitchFamily="34" charset="0"/>
              <a:buChar char="•"/>
            </a:pPr>
            <a:r>
              <a:rPr lang="en-US" dirty="0"/>
              <a:t>Distributed GPU FFT </a:t>
            </a:r>
            <a:r>
              <a:rPr lang="en-US" b="0" dirty="0"/>
              <a:t>(DIGPUFFT)</a:t>
            </a:r>
          </a:p>
          <a:p>
            <a:pPr marL="800100" lvl="1" indent="-342900">
              <a:buFont typeface="Arial" pitchFamily="34" charset="0"/>
              <a:buChar char="•"/>
            </a:pPr>
            <a:r>
              <a:rPr lang="en-US" b="0" dirty="0"/>
              <a:t>DIGPUFFT is an extension to the Parallel Three-Dimensional Fast Fourier Transforms library which adds CUFFT support for GPU-accelerated computations.</a:t>
            </a:r>
          </a:p>
          <a:p>
            <a:pPr marL="800100" lvl="1" indent="-342900">
              <a:buFont typeface="Arial" pitchFamily="34" charset="0"/>
              <a:buChar char="•"/>
            </a:pPr>
            <a:r>
              <a:rPr lang="en-US" b="0" dirty="0"/>
              <a:t>Available at </a:t>
            </a:r>
            <a:r>
              <a:rPr lang="en-US" b="0" u="sng" dirty="0">
                <a:hlinkClick r:id="rId6"/>
              </a:rPr>
              <a:t>http://code.google.com/p/digpufft/</a:t>
            </a:r>
            <a:endParaRPr lang="en-US" b="0" dirty="0"/>
          </a:p>
        </p:txBody>
      </p:sp>
      <p:sp>
        <p:nvSpPr>
          <p:cNvPr id="11" name="Title 1"/>
          <p:cNvSpPr txBox="1">
            <a:spLocks/>
          </p:cNvSpPr>
          <p:nvPr/>
        </p:nvSpPr>
        <p:spPr bwMode="auto">
          <a:xfrm>
            <a:off x="160825" y="153989"/>
            <a:ext cx="8024440" cy="6155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eaLnBrk="0" hangingPunct="0">
              <a:lnSpc>
                <a:spcPct val="85000"/>
              </a:lnSpc>
              <a:defRPr/>
            </a:pPr>
            <a:r>
              <a:rPr lang="en-US" sz="2000" dirty="0" smtClean="0">
                <a:solidFill>
                  <a:srgbClr val="00432E"/>
                </a:solidFill>
                <a:latin typeface="Arial"/>
                <a:cs typeface="Arial"/>
              </a:rPr>
              <a:t>Vancouver: A Software Stack for Productive Heterogeneous Exascale Computing </a:t>
            </a:r>
            <a:endParaRPr kumimoji="0" lang="en-US" sz="2000" b="1" i="0" u="none" strike="noStrike" kern="1200" cap="none" spc="0" normalizeH="0" baseline="0" noProof="0" dirty="0" smtClean="0">
              <a:ln>
                <a:noFill/>
              </a:ln>
              <a:solidFill>
                <a:srgbClr val="00432E"/>
              </a:solidFill>
              <a:effectLst/>
              <a:uLnTx/>
              <a:uFillTx/>
              <a:latin typeface="Arial"/>
              <a:ea typeface="+mj-ea"/>
              <a:cs typeface="Arial"/>
            </a:endParaRPr>
          </a:p>
        </p:txBody>
      </p:sp>
      <p:sp>
        <p:nvSpPr>
          <p:cNvPr id="16" name="Snip Single Corner Rectangle 15"/>
          <p:cNvSpPr/>
          <p:nvPr/>
        </p:nvSpPr>
        <p:spPr bwMode="auto">
          <a:xfrm rot="10800000">
            <a:off x="9047178" y="1"/>
            <a:ext cx="3143487" cy="766688"/>
          </a:xfrm>
          <a:prstGeom prst="snip1Rect">
            <a:avLst/>
          </a:prstGeom>
          <a:solidFill>
            <a:schemeClr val="accent1">
              <a:lumMod val="75000"/>
            </a:schemeClr>
          </a:solidFill>
          <a:ln w="9525" cap="flat" cmpd="sng" algn="ctr">
            <a:noFill/>
            <a:prstDash val="solid"/>
            <a:round/>
            <a:headEnd type="none" w="med" len="med"/>
            <a:tailEnd type="none" w="med" len="med"/>
          </a:ln>
          <a:effectLst/>
        </p:spPr>
        <p:txBody>
          <a:bodyPr/>
          <a:lstStyle/>
          <a:p>
            <a:pPr eaLnBrk="0" hangingPunct="0">
              <a:defRPr/>
            </a:pPr>
            <a:endParaRPr lang="en-US" b="0" dirty="0">
              <a:latin typeface="Arial" pitchFamily="34" charset="0"/>
              <a:cs typeface="+mn-cs"/>
            </a:endParaRPr>
          </a:p>
        </p:txBody>
      </p:sp>
      <p:sp>
        <p:nvSpPr>
          <p:cNvPr id="17" name="TextBox 25"/>
          <p:cNvSpPr txBox="1">
            <a:spLocks noChangeArrowheads="1"/>
          </p:cNvSpPr>
          <p:nvPr/>
        </p:nvSpPr>
        <p:spPr bwMode="auto">
          <a:xfrm>
            <a:off x="9047517" y="58368"/>
            <a:ext cx="3141308" cy="646331"/>
          </a:xfrm>
          <a:prstGeom prst="rect">
            <a:avLst/>
          </a:prstGeom>
          <a:noFill/>
          <a:ln w="9525">
            <a:noFill/>
            <a:miter lim="800000"/>
            <a:headEnd/>
            <a:tailEnd/>
          </a:ln>
        </p:spPr>
        <p:txBody>
          <a:bodyPr wrap="square">
            <a:spAutoFit/>
          </a:bodyPr>
          <a:lstStyle/>
          <a:p>
            <a:pPr algn="ctr" eaLnBrk="0" hangingPunct="0"/>
            <a:r>
              <a:rPr lang="en-US" sz="900" b="0" dirty="0" smtClean="0">
                <a:solidFill>
                  <a:schemeClr val="bg1"/>
                </a:solidFill>
              </a:rPr>
              <a:t>Jeffrey Vetter, ORNL</a:t>
            </a:r>
          </a:p>
          <a:p>
            <a:pPr algn="ctr" eaLnBrk="0" hangingPunct="0"/>
            <a:r>
              <a:rPr lang="en-US" sz="900" b="0" dirty="0" smtClean="0">
                <a:solidFill>
                  <a:schemeClr val="bg1"/>
                </a:solidFill>
              </a:rPr>
              <a:t>Wen-Mei Hwu, UIUC</a:t>
            </a:r>
          </a:p>
          <a:p>
            <a:pPr algn="ctr" eaLnBrk="0" hangingPunct="0"/>
            <a:r>
              <a:rPr lang="en-US" sz="900" b="0" dirty="0" smtClean="0">
                <a:solidFill>
                  <a:schemeClr val="bg1"/>
                </a:solidFill>
              </a:rPr>
              <a:t>Allen Malony, University of Oregon</a:t>
            </a:r>
          </a:p>
          <a:p>
            <a:pPr algn="ctr" eaLnBrk="0" hangingPunct="0"/>
            <a:r>
              <a:rPr lang="en-US" sz="900" b="0" dirty="0" smtClean="0">
                <a:solidFill>
                  <a:schemeClr val="bg1"/>
                </a:solidFill>
              </a:rPr>
              <a:t>Rich Vuduc, Georgia Tech</a:t>
            </a:r>
          </a:p>
        </p:txBody>
      </p:sp>
      <p:pic>
        <p:nvPicPr>
          <p:cNvPr id="15" name="Picture 2"/>
          <p:cNvPicPr>
            <a:picLocks noChangeAspect="1" noChangeArrowheads="1"/>
          </p:cNvPicPr>
          <p:nvPr/>
        </p:nvPicPr>
        <p:blipFill>
          <a:blip r:embed="rId7" cstate="print">
            <a:clrChange>
              <a:clrFrom>
                <a:srgbClr val="FFFFFF"/>
              </a:clrFrom>
              <a:clrTo>
                <a:srgbClr val="FFFFFF">
                  <a:alpha val="0"/>
                </a:srgbClr>
              </a:clrTo>
            </a:clrChange>
          </a:blip>
          <a:srcRect l="448" t="1789"/>
          <a:stretch>
            <a:fillRect/>
          </a:stretch>
        </p:blipFill>
        <p:spPr bwMode="auto">
          <a:xfrm>
            <a:off x="1827770" y="6254411"/>
            <a:ext cx="2706290" cy="503529"/>
          </a:xfrm>
          <a:prstGeom prst="rect">
            <a:avLst/>
          </a:prstGeom>
          <a:noFill/>
          <a:ln w="9525">
            <a:noFill/>
            <a:miter lim="800000"/>
            <a:headEnd/>
            <a:tailEnd/>
          </a:ln>
          <a:effectLst/>
        </p:spPr>
      </p:pic>
      <p:pic>
        <p:nvPicPr>
          <p:cNvPr id="18" name="Picture 4" descr="C:\Users\js9\Desktop\Uof_Oregon_logo.pn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7593287" y="6365539"/>
            <a:ext cx="2687300" cy="358320"/>
          </a:xfrm>
          <a:prstGeom prst="rect">
            <a:avLst/>
          </a:prstGeom>
          <a:noFill/>
        </p:spPr>
      </p:pic>
      <p:pic>
        <p:nvPicPr>
          <p:cNvPr id="20" name="Picture 5"/>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4950364" y="6400233"/>
            <a:ext cx="2226620" cy="277081"/>
          </a:xfrm>
          <a:prstGeom prst="rect">
            <a:avLst/>
          </a:prstGeom>
          <a:noFill/>
          <a:ln w="9525">
            <a:noFill/>
            <a:miter lim="800000"/>
            <a:headEnd/>
            <a:tailEnd/>
          </a:ln>
          <a:effectLst/>
        </p:spPr>
      </p:pic>
    </p:spTree>
    <p:extLst>
      <p:ext uri="{BB962C8B-B14F-4D97-AF65-F5344CB8AC3E}">
        <p14:creationId xmlns:p14="http://schemas.microsoft.com/office/powerpoint/2010/main" val="3006346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Highlights</a:t>
            </a:r>
            <a:endParaRPr lang="en-US" dirty="0"/>
          </a:p>
        </p:txBody>
      </p:sp>
    </p:spTree>
    <p:extLst>
      <p:ext uri="{BB962C8B-B14F-4D97-AF65-F5344CB8AC3E}">
        <p14:creationId xmlns:p14="http://schemas.microsoft.com/office/powerpoint/2010/main" val="369276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mtClean="0"/>
              <a:t>TAU Sampling Enables Insights in GPU Performance</a:t>
            </a:r>
            <a:endParaRPr lang="en-US" dirty="0"/>
          </a:p>
        </p:txBody>
      </p:sp>
      <p:sp>
        <p:nvSpPr>
          <p:cNvPr id="7" name="Content Placeholder 6"/>
          <p:cNvSpPr>
            <a:spLocks noGrp="1"/>
          </p:cNvSpPr>
          <p:nvPr>
            <p:ph idx="1"/>
          </p:nvPr>
        </p:nvSpPr>
        <p:spPr>
          <a:xfrm>
            <a:off x="407858" y="897045"/>
            <a:ext cx="6885572" cy="5270841"/>
          </a:xfrm>
        </p:spPr>
        <p:txBody>
          <a:bodyPr>
            <a:normAutofit fontScale="62500" lnSpcReduction="20000"/>
          </a:bodyPr>
          <a:lstStyle/>
          <a:p>
            <a:r>
              <a:rPr lang="en-US" dirty="0" smtClean="0"/>
              <a:t>Problem</a:t>
            </a:r>
          </a:p>
          <a:p>
            <a:pPr lvl="1"/>
            <a:r>
              <a:rPr lang="en-US" dirty="0" smtClean="0"/>
              <a:t>Hard to correlate performance spikes with source code</a:t>
            </a:r>
          </a:p>
          <a:p>
            <a:pPr lvl="1"/>
            <a:r>
              <a:rPr lang="en-US" dirty="0" smtClean="0"/>
              <a:t>Event queue method: inject event at beginning and end of execution (no idea what happens in between)</a:t>
            </a:r>
          </a:p>
          <a:p>
            <a:r>
              <a:rPr lang="en-US" dirty="0" smtClean="0"/>
              <a:t>Solution</a:t>
            </a:r>
          </a:p>
          <a:p>
            <a:pPr lvl="1"/>
            <a:r>
              <a:rPr lang="en-US" dirty="0" smtClean="0"/>
              <a:t>Sample GPU program counter during runtime</a:t>
            </a:r>
          </a:p>
          <a:p>
            <a:pPr lvl="1"/>
            <a:r>
              <a:rPr lang="en-US" dirty="0" smtClean="0"/>
              <a:t>Map PC samples with disassembled instructions</a:t>
            </a:r>
          </a:p>
          <a:p>
            <a:pPr lvl="1"/>
            <a:r>
              <a:rPr lang="en-US" dirty="0" smtClean="0"/>
              <a:t>Calculate metrics intensity at kernel level</a:t>
            </a:r>
          </a:p>
          <a:p>
            <a:pPr lvl="2"/>
            <a:r>
              <a:rPr lang="en-US" dirty="0" smtClean="0"/>
              <a:t>Paper: Identifying Optimization Opportunities within Kernel Execution in GPU Codes (</a:t>
            </a:r>
            <a:r>
              <a:rPr lang="en-US" dirty="0" err="1" smtClean="0"/>
              <a:t>HeteroPar</a:t>
            </a:r>
            <a:r>
              <a:rPr lang="en-US" dirty="0" smtClean="0"/>
              <a:t> 2015)</a:t>
            </a:r>
          </a:p>
          <a:p>
            <a:r>
              <a:rPr lang="en-US" dirty="0" smtClean="0"/>
              <a:t>Recent results</a:t>
            </a:r>
          </a:p>
          <a:p>
            <a:pPr lvl="1"/>
            <a:r>
              <a:rPr lang="en-US" dirty="0" smtClean="0"/>
              <a:t>Three GPUs: M2090 (Fermi), K80 (Tesla), M6000 (Maxwell)</a:t>
            </a:r>
          </a:p>
          <a:p>
            <a:pPr lvl="1"/>
            <a:r>
              <a:rPr lang="en-US" dirty="0" smtClean="0"/>
              <a:t>LAMMPS:  PK kernel mostly compute operations</a:t>
            </a:r>
          </a:p>
          <a:p>
            <a:pPr lvl="1"/>
            <a:r>
              <a:rPr lang="en-US" dirty="0" smtClean="0"/>
              <a:t>LULESH: CKE, CMG, CE2 more compute-intensive, also branch- and move-intensive</a:t>
            </a:r>
          </a:p>
          <a:p>
            <a:r>
              <a:rPr lang="en-US" dirty="0" smtClean="0"/>
              <a:t>Impact</a:t>
            </a:r>
          </a:p>
          <a:p>
            <a:pPr lvl="1"/>
            <a:r>
              <a:rPr lang="en-US" dirty="0" smtClean="0"/>
              <a:t>Understand kernel behavior in real time</a:t>
            </a:r>
          </a:p>
          <a:p>
            <a:pPr lvl="1"/>
            <a:r>
              <a:rPr lang="en-US" dirty="0" smtClean="0"/>
              <a:t>Identifying where in code to spend tuning efforts</a:t>
            </a:r>
          </a:p>
          <a:p>
            <a:pPr lvl="1"/>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6160" y="862013"/>
            <a:ext cx="4849518" cy="2518675"/>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6160" y="3429000"/>
            <a:ext cx="4849518" cy="2518674"/>
          </a:xfrm>
          <a:prstGeom prst="rect">
            <a:avLst/>
          </a:prstGeom>
        </p:spPr>
      </p:pic>
    </p:spTree>
    <p:extLst>
      <p:ext uri="{BB962C8B-B14F-4D97-AF65-F5344CB8AC3E}">
        <p14:creationId xmlns:p14="http://schemas.microsoft.com/office/powerpoint/2010/main" val="22618921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smtClean="0"/>
              <a:t>Modeling Control Flow Behavior in GPU Architectures</a:t>
            </a:r>
            <a:endParaRPr lang="en-US" sz="4000" dirty="0"/>
          </a:p>
        </p:txBody>
      </p:sp>
      <p:sp>
        <p:nvSpPr>
          <p:cNvPr id="9" name="Content Placeholder 8"/>
          <p:cNvSpPr>
            <a:spLocks noGrp="1"/>
          </p:cNvSpPr>
          <p:nvPr>
            <p:ph idx="1"/>
          </p:nvPr>
        </p:nvSpPr>
        <p:spPr/>
        <p:txBody>
          <a:bodyPr/>
          <a:lstStyle/>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0514" y="812006"/>
            <a:ext cx="4668262" cy="2616994"/>
          </a:xfrm>
          <a:prstGeom prst="rect">
            <a:avLst/>
          </a:prstGeom>
        </p:spPr>
      </p:pic>
      <p:sp>
        <p:nvSpPr>
          <p:cNvPr id="14" name="Content Placeholder 2"/>
          <p:cNvSpPr txBox="1">
            <a:spLocks/>
          </p:cNvSpPr>
          <p:nvPr/>
        </p:nvSpPr>
        <p:spPr bwMode="auto">
          <a:xfrm>
            <a:off x="507868" y="3452814"/>
            <a:ext cx="11376237" cy="2795587"/>
          </a:xfrm>
          <a:prstGeom prst="rect">
            <a:avLst/>
          </a:prstGeom>
          <a:noFill/>
          <a:ln w="9525">
            <a:noFill/>
            <a:miter lim="800000"/>
            <a:headEnd/>
            <a:tailEnd/>
          </a:ln>
        </p:spPr>
        <p:txBody>
          <a:bodyPr wrap="square">
            <a:normAutofit fontScale="85000" lnSpcReduction="20000"/>
          </a:bodyPr>
          <a:lstStyle/>
          <a:p>
            <a:pPr marL="342900" indent="-342900" eaLnBrk="0" fontAlgn="base" hangingPunct="0">
              <a:spcBef>
                <a:spcPct val="20000"/>
              </a:spcBef>
              <a:spcAft>
                <a:spcPct val="0"/>
              </a:spcAft>
              <a:buFontTx/>
              <a:buChar char="•"/>
            </a:pPr>
            <a:r>
              <a:rPr lang="en-US" dirty="0">
                <a:solidFill>
                  <a:prstClr val="black"/>
                </a:solidFill>
                <a:latin typeface="Arial" charset="0"/>
                <a:ea typeface="ＭＳ Ｐゴシック" charset="-128"/>
                <a:cs typeface="Arial" charset="0"/>
              </a:rPr>
              <a:t>Problem</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GPU architectures </a:t>
            </a:r>
            <a:r>
              <a:rPr lang="en-US" sz="1400" dirty="0" smtClean="0">
                <a:solidFill>
                  <a:prstClr val="black"/>
                </a:solidFill>
                <a:latin typeface="Arial" charset="0"/>
                <a:ea typeface="ＭＳ Ｐゴシック" charset="-128"/>
                <a:cs typeface="Arial" charset="0"/>
              </a:rPr>
              <a:t>execute </a:t>
            </a:r>
            <a:r>
              <a:rPr lang="en-US" sz="1400" dirty="0">
                <a:solidFill>
                  <a:prstClr val="black"/>
                </a:solidFill>
                <a:latin typeface="Arial" charset="0"/>
                <a:ea typeface="ＭＳ Ｐゴシック" charset="-128"/>
                <a:cs typeface="Arial" charset="0"/>
              </a:rPr>
              <a:t>SIMD in lock step (mask threads that do not satisfy branch conditions)</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Lanes allow branching threads to execute and non-branching threads to wait and </a:t>
            </a:r>
            <a:r>
              <a:rPr lang="en-US" sz="1400" dirty="0" smtClean="0">
                <a:solidFill>
                  <a:prstClr val="black"/>
                </a:solidFill>
                <a:latin typeface="Arial" charset="0"/>
                <a:ea typeface="ＭＳ Ｐゴシック" charset="-128"/>
                <a:cs typeface="Arial" charset="0"/>
              </a:rPr>
              <a:t>synchronize </a:t>
            </a:r>
            <a:r>
              <a:rPr lang="en-US" sz="1400" dirty="0">
                <a:solidFill>
                  <a:prstClr val="black"/>
                </a:solidFill>
                <a:latin typeface="Arial" charset="0"/>
                <a:ea typeface="ＭＳ Ｐゴシック" charset="-128"/>
                <a:cs typeface="Arial" charset="0"/>
              </a:rPr>
              <a:t>(performance drawbacks)</a:t>
            </a:r>
          </a:p>
          <a:p>
            <a:pPr marL="342900" indent="-342900" eaLnBrk="0" fontAlgn="base" hangingPunct="0">
              <a:spcBef>
                <a:spcPct val="20000"/>
              </a:spcBef>
              <a:spcAft>
                <a:spcPct val="0"/>
              </a:spcAft>
              <a:buFontTx/>
              <a:buChar char="•"/>
            </a:pPr>
            <a:r>
              <a:rPr lang="en-US" dirty="0">
                <a:solidFill>
                  <a:prstClr val="black"/>
                </a:solidFill>
                <a:latin typeface="Arial" charset="0"/>
                <a:ea typeface="ＭＳ Ｐゴシック" charset="-128"/>
                <a:cs typeface="Arial" charset="0"/>
              </a:rPr>
              <a:t>Solution</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Control flow graphs (CFG) used to represent divergent branches</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Derive execution frequencies, determine </a:t>
            </a:r>
            <a:r>
              <a:rPr lang="en-US" sz="1400" dirty="0" smtClean="0">
                <a:solidFill>
                  <a:prstClr val="black"/>
                </a:solidFill>
                <a:latin typeface="Arial" charset="0"/>
                <a:ea typeface="ＭＳ Ｐゴシック" charset="-128"/>
                <a:cs typeface="Arial" charset="0"/>
              </a:rPr>
              <a:t>how </a:t>
            </a:r>
            <a:r>
              <a:rPr lang="en-US" sz="1400" dirty="0">
                <a:solidFill>
                  <a:prstClr val="black"/>
                </a:solidFill>
                <a:latin typeface="Arial" charset="0"/>
                <a:ea typeface="ＭＳ Ｐゴシック" charset="-128"/>
                <a:cs typeface="Arial" charset="0"/>
              </a:rPr>
              <a:t>application of input size N will perform without compiling or running application</a:t>
            </a:r>
          </a:p>
          <a:p>
            <a:pPr marL="285750" indent="-285750" eaLnBrk="0" fontAlgn="base" hangingPunct="0">
              <a:spcBef>
                <a:spcPct val="20000"/>
              </a:spcBef>
              <a:spcAft>
                <a:spcPct val="0"/>
              </a:spcAft>
              <a:buFont typeface="Arial" panose="020B0604020202020204" pitchFamily="34" charset="0"/>
              <a:buChar char="•"/>
            </a:pPr>
            <a:r>
              <a:rPr lang="en-US" dirty="0">
                <a:solidFill>
                  <a:prstClr val="black"/>
                </a:solidFill>
                <a:latin typeface="Arial" charset="0"/>
                <a:ea typeface="ＭＳ Ｐゴシック" charset="-128"/>
                <a:cs typeface="Arial" charset="0"/>
              </a:rPr>
              <a:t>Recent results</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Three GPUs: M2090 (Fermi), K80 (Tesla), M6000 (Maxwell)</a:t>
            </a:r>
          </a:p>
          <a:p>
            <a:pPr marL="1200150" lvl="2"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Each GPU creates its own CFG</a:t>
            </a:r>
          </a:p>
          <a:p>
            <a:pPr marL="1200150" lvl="2"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Higher trip counts seen for Gaussian on Fermi</a:t>
            </a:r>
          </a:p>
          <a:p>
            <a:pPr marL="742950" lvl="1" indent="-285750" eaLnBrk="0" fontAlgn="base" hangingPunct="0">
              <a:spcBef>
                <a:spcPct val="20000"/>
              </a:spcBef>
              <a:spcAft>
                <a:spcPct val="0"/>
              </a:spcAft>
              <a:buFontTx/>
              <a:buChar char="–"/>
            </a:pPr>
            <a:r>
              <a:rPr lang="en-US" sz="1400" dirty="0" err="1">
                <a:solidFill>
                  <a:prstClr val="black"/>
                </a:solidFill>
                <a:latin typeface="Arial" charset="0"/>
                <a:ea typeface="ＭＳ Ｐゴシック" charset="-128"/>
                <a:cs typeface="Arial" charset="0"/>
              </a:rPr>
              <a:t>Autotuned</a:t>
            </a:r>
            <a:r>
              <a:rPr lang="en-US" sz="1400" dirty="0">
                <a:solidFill>
                  <a:prstClr val="black"/>
                </a:solidFill>
                <a:latin typeface="Arial" charset="0"/>
                <a:ea typeface="ＭＳ Ｐゴシック" charset="-128"/>
                <a:cs typeface="Arial" charset="0"/>
              </a:rPr>
              <a:t> four kernel computations </a:t>
            </a:r>
            <a:r>
              <a:rPr lang="en-US" sz="1400" dirty="0" smtClean="0">
                <a:solidFill>
                  <a:prstClr val="black"/>
                </a:solidFill>
                <a:latin typeface="Arial" charset="0"/>
                <a:ea typeface="ＭＳ Ｐゴシック" charset="-128"/>
                <a:cs typeface="Arial" charset="0"/>
              </a:rPr>
              <a:t>using </a:t>
            </a:r>
            <a:r>
              <a:rPr lang="en-US" sz="1400" dirty="0">
                <a:solidFill>
                  <a:prstClr val="black"/>
                </a:solidFill>
                <a:latin typeface="Arial" charset="0"/>
                <a:ea typeface="ＭＳ Ｐゴシック" charset="-128"/>
                <a:cs typeface="Arial" charset="0"/>
              </a:rPr>
              <a:t>Orio </a:t>
            </a:r>
            <a:r>
              <a:rPr lang="en-US" sz="1400" dirty="0" smtClean="0">
                <a:solidFill>
                  <a:prstClr val="black"/>
                </a:solidFill>
                <a:latin typeface="Arial" charset="0"/>
                <a:ea typeface="ＭＳ Ｐゴシック" charset="-128"/>
                <a:cs typeface="Arial" charset="0"/>
              </a:rPr>
              <a:t>on </a:t>
            </a:r>
            <a:r>
              <a:rPr lang="en-US" sz="1400" dirty="0">
                <a:solidFill>
                  <a:prstClr val="black"/>
                </a:solidFill>
                <a:latin typeface="Arial" charset="0"/>
                <a:ea typeface="ＭＳ Ｐゴシック" charset="-128"/>
                <a:cs typeface="Arial" charset="0"/>
              </a:rPr>
              <a:t>three </a:t>
            </a:r>
            <a:r>
              <a:rPr lang="en-US" sz="1400" dirty="0" smtClean="0">
                <a:solidFill>
                  <a:prstClr val="black"/>
                </a:solidFill>
                <a:latin typeface="Arial" charset="0"/>
                <a:ea typeface="ＭＳ Ｐゴシック" charset="-128"/>
                <a:cs typeface="Arial" charset="0"/>
              </a:rPr>
              <a:t>GPU architectures</a:t>
            </a:r>
            <a:endParaRPr lang="en-US" sz="1400" dirty="0">
              <a:solidFill>
                <a:prstClr val="black"/>
              </a:solidFill>
              <a:latin typeface="Arial" charset="0"/>
              <a:ea typeface="ＭＳ Ｐゴシック" charset="-128"/>
              <a:cs typeface="Arial" charset="0"/>
            </a:endParaRPr>
          </a:p>
          <a:p>
            <a:pPr marL="342900" indent="-342900" defTabSz="457200" eaLnBrk="0" fontAlgn="base" hangingPunct="0">
              <a:lnSpc>
                <a:spcPct val="80000"/>
              </a:lnSpc>
              <a:spcBef>
                <a:spcPct val="20000"/>
              </a:spcBef>
              <a:spcAft>
                <a:spcPct val="0"/>
              </a:spcAft>
              <a:buFontTx/>
              <a:buChar char="•"/>
            </a:pPr>
            <a:r>
              <a:rPr lang="en-US" dirty="0">
                <a:solidFill>
                  <a:prstClr val="black"/>
                </a:solidFill>
                <a:latin typeface="Arial" charset="0"/>
                <a:ea typeface="ＭＳ Ｐゴシック" charset="-128"/>
              </a:rPr>
              <a:t>Impact</a:t>
            </a:r>
          </a:p>
          <a:p>
            <a:pPr marL="742950" lvl="1" indent="-285750" eaLnBrk="0" fontAlgn="base" hangingPunct="0">
              <a:spcBef>
                <a:spcPct val="20000"/>
              </a:spcBef>
              <a:spcAft>
                <a:spcPct val="0"/>
              </a:spcAft>
              <a:buFontTx/>
              <a:buChar char="–"/>
            </a:pPr>
            <a:r>
              <a:rPr lang="en-US" sz="1400" dirty="0" smtClean="0">
                <a:solidFill>
                  <a:prstClr val="black"/>
                </a:solidFill>
                <a:latin typeface="Arial" charset="0"/>
                <a:ea typeface="ＭＳ Ｐゴシック" charset="-128"/>
                <a:cs typeface="Arial" charset="0"/>
              </a:rPr>
              <a:t>Predict </a:t>
            </a:r>
            <a:r>
              <a:rPr lang="en-US" sz="1400" dirty="0">
                <a:solidFill>
                  <a:prstClr val="black"/>
                </a:solidFill>
                <a:latin typeface="Arial" charset="0"/>
                <a:ea typeface="ＭＳ Ｐゴシック" charset="-128"/>
                <a:cs typeface="Arial" charset="0"/>
              </a:rPr>
              <a:t>optimal performance parameters for applications on a given architecture  (e.g. thread counts, block sizes), based on PC Sampling data and basic block counts</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9118" y="939403"/>
            <a:ext cx="2559536" cy="236220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441" y="1524001"/>
            <a:ext cx="3351927" cy="1458943"/>
          </a:xfrm>
          <a:prstGeom prst="rect">
            <a:avLst/>
          </a:prstGeom>
        </p:spPr>
      </p:pic>
    </p:spTree>
    <p:extLst>
      <p:ext uri="{BB962C8B-B14F-4D97-AF65-F5344CB8AC3E}">
        <p14:creationId xmlns:p14="http://schemas.microsoft.com/office/powerpoint/2010/main" val="25961961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66" t="2325" b="3632"/>
          <a:stretch/>
        </p:blipFill>
        <p:spPr bwMode="auto">
          <a:xfrm>
            <a:off x="425340" y="3176588"/>
            <a:ext cx="5440532" cy="3513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338" name="Straight Connector 8"/>
          <p:cNvCxnSpPr>
            <a:cxnSpLocks noChangeShapeType="1"/>
          </p:cNvCxnSpPr>
          <p:nvPr/>
        </p:nvCxnSpPr>
        <p:spPr bwMode="auto">
          <a:xfrm>
            <a:off x="304721" y="3138895"/>
            <a:ext cx="11680957" cy="3175"/>
          </a:xfrm>
          <a:prstGeom prst="line">
            <a:avLst/>
          </a:prstGeom>
          <a:noFill/>
          <a:ln w="38100" algn="ctr">
            <a:solidFill>
              <a:srgbClr val="F9B074"/>
            </a:solidFill>
            <a:round/>
            <a:headEnd/>
            <a:tailEnd/>
          </a:ln>
        </p:spPr>
      </p:cxnSp>
      <p:cxnSp>
        <p:nvCxnSpPr>
          <p:cNvPr id="14339" name="Straight Connector 20"/>
          <p:cNvCxnSpPr>
            <a:cxnSpLocks noChangeShapeType="1"/>
          </p:cNvCxnSpPr>
          <p:nvPr/>
        </p:nvCxnSpPr>
        <p:spPr bwMode="auto">
          <a:xfrm>
            <a:off x="6092127" y="2459386"/>
            <a:ext cx="2286" cy="1699865"/>
          </a:xfrm>
          <a:prstGeom prst="line">
            <a:avLst/>
          </a:prstGeom>
          <a:noFill/>
          <a:ln w="38100" algn="ctr">
            <a:solidFill>
              <a:srgbClr val="F9B074"/>
            </a:solidFill>
            <a:round/>
            <a:headEnd/>
            <a:tailEnd/>
          </a:ln>
        </p:spPr>
      </p:cxnSp>
      <p:sp>
        <p:nvSpPr>
          <p:cNvPr id="14340" name="TextBox 13"/>
          <p:cNvSpPr txBox="1">
            <a:spLocks noChangeArrowheads="1"/>
          </p:cNvSpPr>
          <p:nvPr/>
        </p:nvSpPr>
        <p:spPr bwMode="auto">
          <a:xfrm>
            <a:off x="6331417" y="762000"/>
            <a:ext cx="1992853"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Accomplishments</a:t>
            </a:r>
            <a:endParaRPr lang="en-US" i="1" dirty="0">
              <a:solidFill>
                <a:srgbClr val="DA5500"/>
              </a:solidFill>
            </a:endParaRPr>
          </a:p>
        </p:txBody>
      </p:sp>
      <p:sp>
        <p:nvSpPr>
          <p:cNvPr id="14341" name="TextBox 14"/>
          <p:cNvSpPr txBox="1">
            <a:spLocks noChangeArrowheads="1"/>
          </p:cNvSpPr>
          <p:nvPr/>
        </p:nvSpPr>
        <p:spPr bwMode="auto">
          <a:xfrm>
            <a:off x="145735" y="762000"/>
            <a:ext cx="1326004"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Objectives </a:t>
            </a:r>
            <a:endParaRPr lang="en-US" i="1" dirty="0">
              <a:solidFill>
                <a:srgbClr val="DA5500"/>
              </a:solidFill>
            </a:endParaRPr>
          </a:p>
        </p:txBody>
      </p:sp>
      <p:sp>
        <p:nvSpPr>
          <p:cNvPr id="2" name="Title 1"/>
          <p:cNvSpPr>
            <a:spLocks noGrp="1"/>
          </p:cNvSpPr>
          <p:nvPr>
            <p:ph type="title"/>
          </p:nvPr>
        </p:nvSpPr>
        <p:spPr/>
        <p:txBody>
          <a:bodyPr>
            <a:normAutofit fontScale="90000"/>
          </a:bodyPr>
          <a:lstStyle/>
          <a:p>
            <a:endParaRPr lang="en-US" dirty="0"/>
          </a:p>
        </p:txBody>
      </p:sp>
      <p:sp>
        <p:nvSpPr>
          <p:cNvPr id="14342" name="Content Placeholder 5"/>
          <p:cNvSpPr>
            <a:spLocks noGrp="1"/>
          </p:cNvSpPr>
          <p:nvPr>
            <p:ph sz="half" idx="4294967295"/>
          </p:nvPr>
        </p:nvSpPr>
        <p:spPr>
          <a:xfrm>
            <a:off x="206834" y="1076325"/>
            <a:ext cx="5865813" cy="1974850"/>
          </a:xfrm>
        </p:spPr>
        <p:txBody>
          <a:bodyPr/>
          <a:lstStyle/>
          <a:p>
            <a:pPr marL="233363" indent="-233363">
              <a:spcBef>
                <a:spcPts val="300"/>
              </a:spcBef>
              <a:buClr>
                <a:srgbClr val="DA5500"/>
              </a:buClr>
              <a:buSzPct val="120000"/>
              <a:buFont typeface="Wingdings" pitchFamily="2" charset="2"/>
              <a:buChar char="§"/>
            </a:pPr>
            <a:r>
              <a:rPr lang="en-US" sz="1400" b="0" i="1" dirty="0" smtClean="0">
                <a:solidFill>
                  <a:srgbClr val="000000"/>
                </a:solidFill>
              </a:rPr>
              <a:t>Design and implement a set of performance and stability tests for HPC systems with </a:t>
            </a:r>
            <a:r>
              <a:rPr lang="en-US" sz="1400" i="1" dirty="0" smtClean="0">
                <a:solidFill>
                  <a:srgbClr val="000000"/>
                </a:solidFill>
              </a:rPr>
              <a:t>heterogeneous</a:t>
            </a:r>
            <a:r>
              <a:rPr lang="en-US" sz="1400" b="0" i="1" dirty="0" smtClean="0">
                <a:solidFill>
                  <a:srgbClr val="000000"/>
                </a:solidFill>
              </a:rPr>
              <a:t> architectures</a:t>
            </a:r>
          </a:p>
          <a:p>
            <a:pPr marL="233363" indent="-233363">
              <a:spcBef>
                <a:spcPts val="300"/>
              </a:spcBef>
              <a:buClr>
                <a:srgbClr val="DA5500"/>
              </a:buClr>
              <a:buSzPct val="120000"/>
              <a:buFont typeface="Wingdings" pitchFamily="2" charset="2"/>
              <a:buChar char="§"/>
            </a:pPr>
            <a:r>
              <a:rPr lang="en-US" sz="1400" b="0" i="1" dirty="0" smtClean="0">
                <a:solidFill>
                  <a:srgbClr val="000000"/>
                </a:solidFill>
              </a:rPr>
              <a:t>Implement each test in </a:t>
            </a:r>
            <a:r>
              <a:rPr lang="en-US" sz="1400" b="0" i="1" dirty="0" err="1" smtClean="0">
                <a:solidFill>
                  <a:srgbClr val="000000"/>
                </a:solidFill>
              </a:rPr>
              <a:t>OpenCL</a:t>
            </a:r>
            <a:r>
              <a:rPr lang="en-US" sz="1400" b="0" i="1" dirty="0" smtClean="0">
                <a:solidFill>
                  <a:srgbClr val="000000"/>
                </a:solidFill>
              </a:rPr>
              <a:t>, CUDA, </a:t>
            </a:r>
            <a:r>
              <a:rPr lang="en-US" sz="1400" b="0" i="1" dirty="0" err="1" smtClean="0">
                <a:solidFill>
                  <a:srgbClr val="000000"/>
                </a:solidFill>
              </a:rPr>
              <a:t>OpenACC</a:t>
            </a:r>
            <a:r>
              <a:rPr lang="en-US" sz="1400" b="0" i="1" dirty="0" smtClean="0">
                <a:solidFill>
                  <a:srgbClr val="000000"/>
                </a:solidFill>
              </a:rPr>
              <a:t>, </a:t>
            </a:r>
            <a:r>
              <a:rPr lang="en-US" sz="1400" b="0" i="1" dirty="0" err="1" smtClean="0">
                <a:solidFill>
                  <a:srgbClr val="000000"/>
                </a:solidFill>
              </a:rPr>
              <a:t>OpenMP</a:t>
            </a:r>
            <a:r>
              <a:rPr lang="en-US" sz="1400" b="0" i="1" dirty="0">
                <a:solidFill>
                  <a:srgbClr val="000000"/>
                </a:solidFill>
              </a:rPr>
              <a:t>,</a:t>
            </a:r>
            <a:r>
              <a:rPr lang="en-US" sz="1400" b="0" i="1" dirty="0" smtClean="0">
                <a:solidFill>
                  <a:srgbClr val="000000"/>
                </a:solidFill>
              </a:rPr>
              <a:t> and with MPI, to:</a:t>
            </a:r>
          </a:p>
          <a:p>
            <a:pPr marL="392113" lvl="1" indent="-233363">
              <a:spcBef>
                <a:spcPts val="300"/>
              </a:spcBef>
              <a:buClr>
                <a:srgbClr val="DA5500"/>
              </a:buClr>
              <a:buSzPct val="120000"/>
              <a:buFont typeface="Wingdings" pitchFamily="2" charset="2"/>
              <a:buChar char="§"/>
            </a:pPr>
            <a:r>
              <a:rPr lang="en-US" sz="1200" b="0" i="1" dirty="0" smtClean="0">
                <a:solidFill>
                  <a:srgbClr val="000000"/>
                </a:solidFill>
              </a:rPr>
              <a:t>Evaluate the differences in these emerging programming models</a:t>
            </a:r>
          </a:p>
          <a:p>
            <a:pPr marL="392113" lvl="1" indent="-233363">
              <a:spcBef>
                <a:spcPts val="300"/>
              </a:spcBef>
              <a:buClr>
                <a:srgbClr val="DA5500"/>
              </a:buClr>
              <a:buSzPct val="120000"/>
              <a:buFont typeface="Wingdings" pitchFamily="2" charset="2"/>
              <a:buChar char="§"/>
            </a:pPr>
            <a:r>
              <a:rPr lang="en-US" sz="1200" b="0" i="1" dirty="0" smtClean="0">
                <a:solidFill>
                  <a:srgbClr val="000000"/>
                </a:solidFill>
              </a:rPr>
              <a:t>Across diverse set of architectures (NVIDIA, AMD, ARM, Xeon Phi)</a:t>
            </a:r>
          </a:p>
          <a:p>
            <a:pPr marL="233363" lvl="0" indent="-233363">
              <a:spcBef>
                <a:spcPts val="300"/>
              </a:spcBef>
              <a:buClr>
                <a:srgbClr val="DA5500"/>
              </a:buClr>
              <a:buSzPct val="120000"/>
              <a:buFont typeface="Wingdings" pitchFamily="2" charset="2"/>
              <a:buChar char="§"/>
              <a:tabLst>
                <a:tab pos="233363" algn="l"/>
              </a:tabLst>
              <a:defRPr/>
            </a:pPr>
            <a:r>
              <a:rPr lang="en-US" sz="1400" b="0" i="1" dirty="0">
                <a:solidFill>
                  <a:srgbClr val="000000"/>
                </a:solidFill>
              </a:rPr>
              <a:t>Increase understanding of how important applications will map to emerging </a:t>
            </a:r>
            <a:r>
              <a:rPr lang="en-US" sz="1400" b="0" i="1" dirty="0" smtClean="0">
                <a:solidFill>
                  <a:srgbClr val="000000"/>
                </a:solidFill>
              </a:rPr>
              <a:t>architectures</a:t>
            </a:r>
            <a:endParaRPr lang="en-US" sz="1200" b="0" i="1" dirty="0" smtClean="0">
              <a:solidFill>
                <a:srgbClr val="000000"/>
              </a:solidFill>
            </a:endParaRPr>
          </a:p>
          <a:p>
            <a:pPr marL="233363" indent="-233363">
              <a:spcBef>
                <a:spcPts val="300"/>
              </a:spcBef>
              <a:buClr>
                <a:srgbClr val="DA5500"/>
              </a:buClr>
              <a:buSzPct val="120000"/>
              <a:buFont typeface="Wingdings" pitchFamily="2" charset="2"/>
              <a:buChar char="§"/>
            </a:pPr>
            <a:r>
              <a:rPr lang="en-US" sz="1400" b="0" i="1" dirty="0" smtClean="0">
                <a:solidFill>
                  <a:srgbClr val="000000"/>
                </a:solidFill>
              </a:rPr>
              <a:t>Open Source for easy use, porting, contributions</a:t>
            </a:r>
          </a:p>
        </p:txBody>
      </p:sp>
      <p:sp>
        <p:nvSpPr>
          <p:cNvPr id="14343" name="Content Placeholder 5"/>
          <p:cNvSpPr>
            <a:spLocks noGrp="1"/>
          </p:cNvSpPr>
          <p:nvPr>
            <p:ph sz="half" idx="4294967295"/>
          </p:nvPr>
        </p:nvSpPr>
        <p:spPr>
          <a:xfrm>
            <a:off x="6604000" y="1131888"/>
            <a:ext cx="5584825" cy="2006600"/>
          </a:xfrm>
        </p:spPr>
        <p:txBody>
          <a:bodyPr>
            <a:normAutofit fontScale="92500" lnSpcReduction="10000"/>
          </a:bodyPr>
          <a:lstStyle/>
          <a:p>
            <a:pPr marL="233363" indent="-233363">
              <a:buClr>
                <a:srgbClr val="DA5500"/>
              </a:buClr>
              <a:buSzPct val="120000"/>
              <a:buFont typeface="Wingdings" pitchFamily="2" charset="2"/>
              <a:buChar char="§"/>
            </a:pPr>
            <a:r>
              <a:rPr lang="en-US" sz="1600" b="0" i="1" dirty="0" smtClean="0">
                <a:solidFill>
                  <a:srgbClr val="000000"/>
                </a:solidFill>
                <a:cs typeface="Arial" charset="0"/>
              </a:rPr>
              <a:t>Consistent open source software releases </a:t>
            </a:r>
          </a:p>
          <a:p>
            <a:pPr marL="233363" indent="-233363">
              <a:spcBef>
                <a:spcPts val="600"/>
              </a:spcBef>
              <a:buClr>
                <a:srgbClr val="DA5500"/>
              </a:buClr>
              <a:buSzPct val="120000"/>
              <a:buFont typeface="Wingdings" pitchFamily="2" charset="2"/>
              <a:buChar char="§"/>
            </a:pPr>
            <a:r>
              <a:rPr lang="en-US" sz="1600" b="0" i="1" dirty="0" smtClean="0">
                <a:solidFill>
                  <a:srgbClr val="000000"/>
                </a:solidFill>
                <a:cs typeface="Arial" charset="0"/>
              </a:rPr>
              <a:t>Overview published at 3rd Workshop General-Purpose Computation on Graphics Processing Units (GPGPU ‘10)</a:t>
            </a:r>
          </a:p>
          <a:p>
            <a:pPr marL="233363" indent="-233363">
              <a:spcBef>
                <a:spcPts val="600"/>
              </a:spcBef>
              <a:buClr>
                <a:srgbClr val="DA5500"/>
              </a:buClr>
              <a:buSzPct val="120000"/>
              <a:buFont typeface="Wingdings" pitchFamily="2" charset="2"/>
              <a:buChar char="§"/>
            </a:pPr>
            <a:r>
              <a:rPr lang="en-US" sz="1600" b="0" i="1" dirty="0" smtClean="0">
                <a:solidFill>
                  <a:srgbClr val="000000"/>
                </a:solidFill>
                <a:cs typeface="Arial" charset="0"/>
              </a:rPr>
              <a:t>Updated 2.0 version adds </a:t>
            </a:r>
            <a:r>
              <a:rPr lang="en-US" sz="1600" b="0" i="1" dirty="0" err="1" smtClean="0">
                <a:solidFill>
                  <a:srgbClr val="000000"/>
                </a:solidFill>
                <a:cs typeface="Arial" charset="0"/>
              </a:rPr>
              <a:t>OpenACC</a:t>
            </a:r>
            <a:r>
              <a:rPr lang="en-US" sz="1600" b="0" i="1" dirty="0" smtClean="0">
                <a:solidFill>
                  <a:srgbClr val="000000"/>
                </a:solidFill>
                <a:cs typeface="Arial" charset="0"/>
              </a:rPr>
              <a:t> and Intel Xeon Phi support via </a:t>
            </a:r>
            <a:r>
              <a:rPr lang="en-US" sz="1600" b="0" i="1" dirty="0" err="1" smtClean="0">
                <a:solidFill>
                  <a:srgbClr val="000000"/>
                </a:solidFill>
                <a:cs typeface="Arial" charset="0"/>
              </a:rPr>
              <a:t>OpenMP</a:t>
            </a:r>
            <a:r>
              <a:rPr lang="en-US" sz="1600" b="0" i="1" dirty="0" smtClean="0">
                <a:solidFill>
                  <a:srgbClr val="000000"/>
                </a:solidFill>
                <a:cs typeface="Arial" charset="0"/>
              </a:rPr>
              <a:t> and </a:t>
            </a:r>
            <a:r>
              <a:rPr lang="en-US" sz="1600" b="0" i="1" dirty="0" err="1" smtClean="0">
                <a:solidFill>
                  <a:srgbClr val="000000"/>
                </a:solidFill>
                <a:cs typeface="Arial" charset="0"/>
              </a:rPr>
              <a:t>offlload</a:t>
            </a:r>
            <a:r>
              <a:rPr lang="en-US" sz="1600" b="0" i="1" dirty="0" smtClean="0">
                <a:solidFill>
                  <a:srgbClr val="000000"/>
                </a:solidFill>
                <a:cs typeface="Arial" charset="0"/>
              </a:rPr>
              <a:t> directives</a:t>
            </a:r>
            <a:endParaRPr lang="en-US" sz="1600" b="0" i="1" dirty="0">
              <a:solidFill>
                <a:srgbClr val="000000"/>
              </a:solidFill>
              <a:cs typeface="Arial" charset="0"/>
            </a:endParaRPr>
          </a:p>
          <a:p>
            <a:pPr marL="233363" indent="-233363">
              <a:spcBef>
                <a:spcPts val="600"/>
              </a:spcBef>
              <a:buClr>
                <a:srgbClr val="DA5500"/>
              </a:buClr>
              <a:buSzPct val="120000"/>
              <a:buFont typeface="Wingdings" pitchFamily="2" charset="2"/>
              <a:buChar char="§"/>
            </a:pPr>
            <a:r>
              <a:rPr lang="en-US" sz="1600" b="0" i="1" dirty="0" smtClean="0">
                <a:solidFill>
                  <a:srgbClr val="000000"/>
                </a:solidFill>
                <a:cs typeface="Arial" charset="0"/>
              </a:rPr>
              <a:t>New architecture and programming model analysis to </a:t>
            </a:r>
            <a:r>
              <a:rPr lang="en-US" sz="1600" b="0" i="1" dirty="0">
                <a:solidFill>
                  <a:srgbClr val="000000"/>
                </a:solidFill>
                <a:cs typeface="Arial" charset="0"/>
              </a:rPr>
              <a:t>be published at 6th International Workshop on </a:t>
            </a:r>
            <a:r>
              <a:rPr lang="en-US" sz="1600" b="0" i="1" dirty="0" smtClean="0">
                <a:solidFill>
                  <a:srgbClr val="000000"/>
                </a:solidFill>
                <a:cs typeface="Arial" charset="0"/>
              </a:rPr>
              <a:t>Performance </a:t>
            </a:r>
            <a:r>
              <a:rPr lang="en-US" sz="1600" b="0" i="1" dirty="0">
                <a:solidFill>
                  <a:srgbClr val="000000"/>
                </a:solidFill>
                <a:cs typeface="Arial" charset="0"/>
              </a:rPr>
              <a:t>Modeling, Benchmarking and Simulation of High Performance Computer Systems </a:t>
            </a:r>
            <a:r>
              <a:rPr lang="en-US" sz="1600" b="0" i="1" dirty="0" smtClean="0">
                <a:solidFill>
                  <a:srgbClr val="000000"/>
                </a:solidFill>
                <a:cs typeface="Arial" charset="0"/>
              </a:rPr>
              <a:t>(</a:t>
            </a:r>
            <a:r>
              <a:rPr lang="en-US" sz="1600" b="0" i="1" dirty="0">
                <a:solidFill>
                  <a:srgbClr val="000000"/>
                </a:solidFill>
                <a:cs typeface="Arial" charset="0"/>
              </a:rPr>
              <a:t>PMBS15</a:t>
            </a:r>
            <a:r>
              <a:rPr lang="en-US" sz="1600" b="0" i="1" dirty="0" smtClean="0">
                <a:solidFill>
                  <a:srgbClr val="000000"/>
                </a:solidFill>
                <a:cs typeface="Arial" charset="0"/>
              </a:rPr>
              <a:t>) at SC15</a:t>
            </a:r>
            <a:endParaRPr lang="en-US" sz="1600" b="0" i="1" dirty="0">
              <a:solidFill>
                <a:srgbClr val="000000"/>
              </a:solidFill>
              <a:cs typeface="Arial" charset="0"/>
            </a:endParaRPr>
          </a:p>
        </p:txBody>
      </p:sp>
      <p:sp>
        <p:nvSpPr>
          <p:cNvPr id="22" name="Snip Single Corner Rectangle 21"/>
          <p:cNvSpPr/>
          <p:nvPr/>
        </p:nvSpPr>
        <p:spPr bwMode="auto">
          <a:xfrm rot="10800000">
            <a:off x="9047182" y="0"/>
            <a:ext cx="3143487" cy="533400"/>
          </a:xfrm>
          <a:prstGeom prst="snip1Rect">
            <a:avLst/>
          </a:prstGeom>
          <a:solidFill>
            <a:schemeClr val="accent1">
              <a:lumMod val="75000"/>
            </a:schemeClr>
          </a:solidFill>
          <a:ln w="9525" cap="flat" cmpd="sng" algn="ctr">
            <a:noFill/>
            <a:prstDash val="solid"/>
            <a:round/>
            <a:headEnd type="none" w="med" len="med"/>
            <a:tailEnd type="none" w="med" len="med"/>
          </a:ln>
          <a:effectLst/>
        </p:spPr>
        <p:txBody>
          <a:bodyPr/>
          <a:lstStyle/>
          <a:p>
            <a:pPr eaLnBrk="0" hangingPunct="0">
              <a:defRPr/>
            </a:pPr>
            <a:endParaRPr lang="en-US" b="0" dirty="0">
              <a:latin typeface="Arial" pitchFamily="34" charset="0"/>
              <a:cs typeface="+mn-cs"/>
            </a:endParaRPr>
          </a:p>
        </p:txBody>
      </p:sp>
      <p:sp>
        <p:nvSpPr>
          <p:cNvPr id="14351" name="Rectangle 9"/>
          <p:cNvSpPr>
            <a:spLocks noChangeArrowheads="1"/>
          </p:cNvSpPr>
          <p:nvPr/>
        </p:nvSpPr>
        <p:spPr bwMode="auto">
          <a:xfrm>
            <a:off x="2640912" y="6437314"/>
            <a:ext cx="8125883" cy="344487"/>
          </a:xfrm>
          <a:prstGeom prst="rect">
            <a:avLst/>
          </a:prstGeom>
          <a:noFill/>
          <a:ln w="15875">
            <a:noFill/>
            <a:miter lim="800000"/>
            <a:headEnd/>
            <a:tailEnd/>
          </a:ln>
        </p:spPr>
        <p:txBody>
          <a:bodyPr/>
          <a:lstStyle/>
          <a:p>
            <a:pPr marL="173038" indent="-173038" eaLnBrk="0" hangingPunct="0">
              <a:lnSpc>
                <a:spcPct val="90000"/>
              </a:lnSpc>
              <a:spcBef>
                <a:spcPct val="60000"/>
              </a:spcBef>
              <a:buClr>
                <a:srgbClr val="FFFF99"/>
              </a:buClr>
              <a:buFont typeface="Symbol" pitchFamily="18" charset="2"/>
              <a:buNone/>
            </a:pPr>
            <a:endParaRPr lang="en-US" sz="1200">
              <a:solidFill>
                <a:srgbClr val="DA5500"/>
              </a:solidFill>
            </a:endParaRPr>
          </a:p>
        </p:txBody>
      </p:sp>
      <p:sp>
        <p:nvSpPr>
          <p:cNvPr id="23" name="TextBox 25"/>
          <p:cNvSpPr txBox="1">
            <a:spLocks noChangeArrowheads="1"/>
          </p:cNvSpPr>
          <p:nvPr/>
        </p:nvSpPr>
        <p:spPr bwMode="auto">
          <a:xfrm>
            <a:off x="9047517" y="88202"/>
            <a:ext cx="3141308" cy="369332"/>
          </a:xfrm>
          <a:prstGeom prst="rect">
            <a:avLst/>
          </a:prstGeom>
          <a:noFill/>
          <a:ln w="9525">
            <a:noFill/>
            <a:miter lim="800000"/>
            <a:headEnd/>
            <a:tailEnd/>
          </a:ln>
        </p:spPr>
        <p:txBody>
          <a:bodyPr wrap="square">
            <a:spAutoFit/>
          </a:bodyPr>
          <a:lstStyle/>
          <a:p>
            <a:pPr algn="ctr" eaLnBrk="0" hangingPunct="0"/>
            <a:r>
              <a:rPr lang="en-US" sz="900" b="0" dirty="0" smtClean="0">
                <a:solidFill>
                  <a:schemeClr val="bg1"/>
                </a:solidFill>
              </a:rPr>
              <a:t>PI: Jeffrey S. Vetter, ORNL</a:t>
            </a:r>
          </a:p>
          <a:p>
            <a:pPr algn="ctr" eaLnBrk="0" hangingPunct="0"/>
            <a:r>
              <a:rPr lang="en-US" sz="900" b="0" dirty="0" smtClean="0">
                <a:solidFill>
                  <a:schemeClr val="bg1"/>
                </a:solidFill>
              </a:rPr>
              <a:t>Future Technologies Group</a:t>
            </a:r>
          </a:p>
        </p:txBody>
      </p:sp>
      <p:sp>
        <p:nvSpPr>
          <p:cNvPr id="17" name="Content Placeholder 5"/>
          <p:cNvSpPr txBox="1">
            <a:spLocks/>
          </p:cNvSpPr>
          <p:nvPr/>
        </p:nvSpPr>
        <p:spPr bwMode="auto">
          <a:xfrm>
            <a:off x="6402078" y="3673590"/>
            <a:ext cx="5583600" cy="15573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233363" indent="-233363">
              <a:spcBef>
                <a:spcPts val="0"/>
              </a:spcBef>
              <a:buClr>
                <a:srgbClr val="DA5500"/>
              </a:buClr>
              <a:buSzPct val="120000"/>
              <a:buFont typeface="Wingdings" pitchFamily="2" charset="2"/>
              <a:buChar char="§"/>
              <a:tabLst>
                <a:tab pos="233363" algn="l"/>
              </a:tabLst>
            </a:pPr>
            <a:r>
              <a:rPr lang="en-US" sz="1400" b="0" i="1" dirty="0">
                <a:solidFill>
                  <a:srgbClr val="000000"/>
                </a:solidFill>
                <a:latin typeface="Arial Narrow" panose="020B0606020202030204" pitchFamily="34" charset="0"/>
              </a:rPr>
              <a:t>Over 10000 downloads internationally since </a:t>
            </a:r>
            <a:r>
              <a:rPr lang="en-US" sz="1400" b="0" i="1" dirty="0" smtClean="0">
                <a:solidFill>
                  <a:srgbClr val="000000"/>
                </a:solidFill>
                <a:latin typeface="Arial Narrow" panose="020B0606020202030204" pitchFamily="34" charset="0"/>
              </a:rPr>
              <a:t>2010</a:t>
            </a:r>
          </a:p>
          <a:p>
            <a:pPr marL="233363" indent="-233363">
              <a:spcBef>
                <a:spcPts val="0"/>
              </a:spcBef>
              <a:buClr>
                <a:srgbClr val="DA5500"/>
              </a:buClr>
              <a:buSzPct val="120000"/>
              <a:buFont typeface="Wingdings" pitchFamily="2" charset="2"/>
              <a:buChar char="§"/>
              <a:tabLst>
                <a:tab pos="233363" algn="l"/>
              </a:tabLst>
            </a:pPr>
            <a:r>
              <a:rPr lang="en-US" sz="1400" b="0" i="1" dirty="0" smtClean="0">
                <a:solidFill>
                  <a:srgbClr val="000000"/>
                </a:solidFill>
                <a:latin typeface="Arial Narrow" panose="020B0606020202030204" pitchFamily="34" charset="0"/>
              </a:rPr>
              <a:t>Approximately 265 citations</a:t>
            </a:r>
            <a:endParaRPr lang="en-US" sz="1400" b="0" i="1" dirty="0">
              <a:solidFill>
                <a:srgbClr val="000000"/>
              </a:solidFill>
              <a:latin typeface="Arial Narrow" panose="020B0606020202030204" pitchFamily="34" charset="0"/>
            </a:endParaRPr>
          </a:p>
          <a:p>
            <a:pPr marL="233363" indent="-233363">
              <a:spcBef>
                <a:spcPts val="0"/>
              </a:spcBef>
              <a:buClr>
                <a:srgbClr val="DA5500"/>
              </a:buClr>
              <a:buSzPct val="120000"/>
              <a:buFont typeface="Wingdings" pitchFamily="2" charset="2"/>
              <a:buChar char="§"/>
              <a:tabLst>
                <a:tab pos="233363" algn="l"/>
              </a:tabLst>
            </a:pPr>
            <a:r>
              <a:rPr lang="en-US" sz="1400" b="0" i="1" dirty="0">
                <a:solidFill>
                  <a:srgbClr val="000000"/>
                </a:solidFill>
                <a:latin typeface="Arial Narrow" panose="020B0606020202030204" pitchFamily="34" charset="0"/>
              </a:rPr>
              <a:t>Used by vendors, researchers, and for procurements </a:t>
            </a:r>
            <a:endParaRPr lang="en-US" sz="1400" b="0" i="1" dirty="0" smtClean="0">
              <a:solidFill>
                <a:srgbClr val="000000"/>
              </a:solidFill>
              <a:latin typeface="Arial Narrow" panose="020B0606020202030204" pitchFamily="34" charset="0"/>
            </a:endParaRPr>
          </a:p>
          <a:p>
            <a:pPr marL="233363" indent="-233363">
              <a:spcBef>
                <a:spcPts val="0"/>
              </a:spcBef>
              <a:buClr>
                <a:srgbClr val="DA5500"/>
              </a:buClr>
              <a:buSzPct val="120000"/>
              <a:buFont typeface="Wingdings" pitchFamily="2" charset="2"/>
              <a:buChar char="§"/>
              <a:tabLst>
                <a:tab pos="233363" algn="l"/>
              </a:tabLst>
            </a:pPr>
            <a:r>
              <a:rPr lang="en-US" sz="1400" b="0" i="1" dirty="0">
                <a:solidFill>
                  <a:srgbClr val="000000"/>
                </a:solidFill>
                <a:latin typeface="Arial Narrow" panose="020B0606020202030204" pitchFamily="34" charset="0"/>
              </a:rPr>
              <a:t>Provide a standardized test suite for architecture evaluations, procurements, and acceptance </a:t>
            </a:r>
            <a:r>
              <a:rPr lang="en-US" sz="1400" b="0" i="1" dirty="0" smtClean="0">
                <a:solidFill>
                  <a:srgbClr val="000000"/>
                </a:solidFill>
                <a:latin typeface="Arial Narrow" panose="020B0606020202030204" pitchFamily="34" charset="0"/>
              </a:rPr>
              <a:t>tests</a:t>
            </a:r>
          </a:p>
          <a:p>
            <a:pPr marL="233363" lvl="0" indent="-233363" eaLnBrk="0" hangingPunct="0">
              <a:lnSpc>
                <a:spcPct val="90000"/>
              </a:lnSpc>
              <a:spcBef>
                <a:spcPts val="0"/>
              </a:spcBef>
              <a:buClr>
                <a:srgbClr val="DA5500"/>
              </a:buClr>
              <a:buSzPct val="120000"/>
              <a:buFont typeface="Wingdings" pitchFamily="2" charset="2"/>
              <a:buChar char="§"/>
              <a:tabLst>
                <a:tab pos="233363" algn="l"/>
              </a:tabLst>
              <a:defRPr/>
            </a:pPr>
            <a:r>
              <a:rPr lang="en-US" sz="1400" b="0" i="1" dirty="0" smtClean="0">
                <a:solidFill>
                  <a:srgbClr val="000000"/>
                </a:solidFill>
                <a:latin typeface="Arial Narrow" panose="020B0606020202030204" pitchFamily="34" charset="0"/>
              </a:rPr>
              <a:t>Researchers and engineers </a:t>
            </a:r>
            <a:r>
              <a:rPr lang="en-US" sz="1400" b="0" i="1" dirty="0">
                <a:solidFill>
                  <a:srgbClr val="000000"/>
                </a:solidFill>
                <a:latin typeface="Arial Narrow" pitchFamily="34" charset="0"/>
              </a:rPr>
              <a:t>from </a:t>
            </a:r>
            <a:r>
              <a:rPr lang="en-US" sz="1400" b="0" i="1" dirty="0" smtClean="0">
                <a:solidFill>
                  <a:srgbClr val="000000"/>
                </a:solidFill>
                <a:latin typeface="Arial Narrow" pitchFamily="34" charset="0"/>
              </a:rPr>
              <a:t>several computing </a:t>
            </a:r>
            <a:r>
              <a:rPr lang="en-US" sz="1400" b="0" i="1" dirty="0">
                <a:solidFill>
                  <a:srgbClr val="000000"/>
                </a:solidFill>
                <a:latin typeface="Arial Narrow" pitchFamily="34" charset="0"/>
              </a:rPr>
              <a:t>device vendors are engaged and providing </a:t>
            </a:r>
            <a:r>
              <a:rPr lang="en-US" sz="1400" b="0" i="1" dirty="0" smtClean="0">
                <a:solidFill>
                  <a:srgbClr val="000000"/>
                </a:solidFill>
                <a:latin typeface="Arial Narrow" pitchFamily="34" charset="0"/>
              </a:rPr>
              <a:t>contributions</a:t>
            </a:r>
          </a:p>
        </p:txBody>
      </p:sp>
      <p:sp>
        <p:nvSpPr>
          <p:cNvPr id="18" name="TextBox 13"/>
          <p:cNvSpPr txBox="1">
            <a:spLocks noChangeArrowheads="1"/>
          </p:cNvSpPr>
          <p:nvPr/>
        </p:nvSpPr>
        <p:spPr bwMode="auto">
          <a:xfrm>
            <a:off x="6331418" y="3309317"/>
            <a:ext cx="2557110"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Impact and Champions</a:t>
            </a:r>
            <a:endParaRPr lang="en-US" i="1" dirty="0">
              <a:solidFill>
                <a:srgbClr val="DA5500"/>
              </a:solidFill>
            </a:endParaRPr>
          </a:p>
        </p:txBody>
      </p:sp>
      <p:sp>
        <p:nvSpPr>
          <p:cNvPr id="26" name="Title 1"/>
          <p:cNvSpPr txBox="1">
            <a:spLocks/>
          </p:cNvSpPr>
          <p:nvPr/>
        </p:nvSpPr>
        <p:spPr bwMode="auto">
          <a:xfrm>
            <a:off x="160825" y="153988"/>
            <a:ext cx="8867370" cy="3539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eaLnBrk="0" hangingPunct="0">
              <a:lnSpc>
                <a:spcPct val="85000"/>
              </a:lnSpc>
              <a:defRPr/>
            </a:pPr>
            <a:r>
              <a:rPr lang="en-US" sz="2000" dirty="0" smtClean="0">
                <a:solidFill>
                  <a:srgbClr val="00432E"/>
                </a:solidFill>
              </a:rPr>
              <a:t>The Scalable </a:t>
            </a:r>
            <a:r>
              <a:rPr lang="en-US" sz="2000" dirty="0" err="1" smtClean="0">
                <a:solidFill>
                  <a:srgbClr val="00432E"/>
                </a:solidFill>
              </a:rPr>
              <a:t>HeterOgeneous</a:t>
            </a:r>
            <a:r>
              <a:rPr lang="en-US" sz="2000" dirty="0" smtClean="0">
                <a:solidFill>
                  <a:srgbClr val="00432E"/>
                </a:solidFill>
              </a:rPr>
              <a:t> Computing (SHOC) Benchmark Suite</a:t>
            </a:r>
            <a:endParaRPr kumimoji="0" lang="en-US" sz="2000" b="0" i="0" u="none" strike="noStrike" kern="1200" cap="none" spc="0" normalizeH="0" baseline="0" noProof="0" dirty="0" smtClean="0">
              <a:ln>
                <a:noFill/>
              </a:ln>
              <a:solidFill>
                <a:srgbClr val="00432E"/>
              </a:solidFill>
              <a:effectLst/>
              <a:uLnTx/>
              <a:uFillTx/>
              <a:latin typeface="Arial Black" pitchFamily="34" charset="0"/>
              <a:ea typeface="+mj-ea"/>
              <a:cs typeface="+mj-cs"/>
            </a:endParaRPr>
          </a:p>
        </p:txBody>
      </p:sp>
      <p:sp>
        <p:nvSpPr>
          <p:cNvPr id="3" name="TextBox 2"/>
          <p:cNvSpPr txBox="1"/>
          <p:nvPr/>
        </p:nvSpPr>
        <p:spPr>
          <a:xfrm>
            <a:off x="7980783" y="528764"/>
            <a:ext cx="3158237" cy="276999"/>
          </a:xfrm>
          <a:prstGeom prst="rect">
            <a:avLst/>
          </a:prstGeom>
          <a:noFill/>
        </p:spPr>
        <p:txBody>
          <a:bodyPr wrap="none" rtlCol="0">
            <a:spAutoFit/>
          </a:bodyPr>
          <a:lstStyle/>
          <a:p>
            <a:r>
              <a:rPr lang="en-US" sz="1200" b="0" dirty="0" smtClean="0">
                <a:latin typeface="Consolas" pitchFamily="49" charset="0"/>
                <a:cs typeface="Consolas" pitchFamily="49" charset="0"/>
                <a:hlinkClick r:id="rId4"/>
              </a:rPr>
              <a:t>https://github.com/vetter/shoc/wiki</a:t>
            </a:r>
            <a:endParaRPr lang="en-US" sz="1200" b="0" dirty="0">
              <a:latin typeface="Consolas" pitchFamily="49" charset="0"/>
              <a:cs typeface="Consolas" pitchFamily="49" charset="0"/>
            </a:endParaRPr>
          </a:p>
        </p:txBody>
      </p:sp>
      <p:sp>
        <p:nvSpPr>
          <p:cNvPr id="20" name="TextBox 19"/>
          <p:cNvSpPr txBox="1"/>
          <p:nvPr/>
        </p:nvSpPr>
        <p:spPr>
          <a:xfrm>
            <a:off x="6331418" y="6091279"/>
            <a:ext cx="5751115" cy="5078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fontAlgn="base">
              <a:spcBef>
                <a:spcPct val="0"/>
              </a:spcBef>
              <a:spcAft>
                <a:spcPct val="0"/>
              </a:spcAft>
            </a:pPr>
            <a:r>
              <a:rPr lang="en-US" sz="900" b="0" dirty="0" smtClean="0">
                <a:solidFill>
                  <a:prstClr val="black"/>
                </a:solidFill>
              </a:rPr>
              <a:t>A. Danalis, G. Marin, C. McCurdy, J. Meredith, P.C. Roth, K. Spafford, V. Tipparaju, and J.S. Vetter, “The Scalable </a:t>
            </a:r>
            <a:r>
              <a:rPr lang="en-US" sz="900" b="0" dirty="0" err="1" smtClean="0">
                <a:solidFill>
                  <a:prstClr val="black"/>
                </a:solidFill>
              </a:rPr>
              <a:t>HeterOgeneous</a:t>
            </a:r>
            <a:r>
              <a:rPr lang="en-US" sz="900" b="0" dirty="0" smtClean="0">
                <a:solidFill>
                  <a:prstClr val="black"/>
                </a:solidFill>
              </a:rPr>
              <a:t> Computing (SHOC) Benchmark Suite,” in Third Workshop on General-Purpose Computation on Graphics Processors (GPGPU 2010)`. Pittsburgh, 2010.</a:t>
            </a:r>
          </a:p>
        </p:txBody>
      </p:sp>
      <p:sp>
        <p:nvSpPr>
          <p:cNvPr id="19" name="TextBox 18"/>
          <p:cNvSpPr txBox="1"/>
          <p:nvPr/>
        </p:nvSpPr>
        <p:spPr>
          <a:xfrm>
            <a:off x="6331418" y="5337083"/>
            <a:ext cx="5751115" cy="5078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900" b="0" dirty="0" smtClean="0">
                <a:solidFill>
                  <a:prstClr val="black"/>
                </a:solidFill>
              </a:rPr>
              <a:t>M.G. Lopez</a:t>
            </a:r>
            <a:r>
              <a:rPr lang="en-US" sz="900" b="0" dirty="0">
                <a:solidFill>
                  <a:prstClr val="black"/>
                </a:solidFill>
              </a:rPr>
              <a:t>, </a:t>
            </a:r>
            <a:r>
              <a:rPr lang="en-US" sz="900" b="0" dirty="0" smtClean="0">
                <a:solidFill>
                  <a:prstClr val="black"/>
                </a:solidFill>
              </a:rPr>
              <a:t>J. Young</a:t>
            </a:r>
            <a:r>
              <a:rPr lang="en-US" sz="900" b="0" dirty="0">
                <a:solidFill>
                  <a:prstClr val="black"/>
                </a:solidFill>
              </a:rPr>
              <a:t>, </a:t>
            </a:r>
            <a:r>
              <a:rPr lang="en-US" sz="900" b="0" dirty="0" smtClean="0">
                <a:solidFill>
                  <a:prstClr val="black"/>
                </a:solidFill>
              </a:rPr>
              <a:t>J.S</a:t>
            </a:r>
            <a:r>
              <a:rPr lang="en-US" sz="900" b="0" dirty="0">
                <a:solidFill>
                  <a:prstClr val="black"/>
                </a:solidFill>
              </a:rPr>
              <a:t>. Meredith, </a:t>
            </a:r>
            <a:r>
              <a:rPr lang="en-US" sz="900" b="0" dirty="0" smtClean="0">
                <a:solidFill>
                  <a:prstClr val="black"/>
                </a:solidFill>
              </a:rPr>
              <a:t>P.C</a:t>
            </a:r>
            <a:r>
              <a:rPr lang="en-US" sz="900" b="0" dirty="0">
                <a:solidFill>
                  <a:prstClr val="black"/>
                </a:solidFill>
              </a:rPr>
              <a:t>. Roth, </a:t>
            </a:r>
            <a:r>
              <a:rPr lang="en-US" sz="900" b="0" dirty="0" err="1" smtClean="0">
                <a:solidFill>
                  <a:prstClr val="black"/>
                </a:solidFill>
              </a:rPr>
              <a:t>M.Horton</a:t>
            </a:r>
            <a:r>
              <a:rPr lang="en-US" sz="900" b="0" dirty="0" smtClean="0">
                <a:solidFill>
                  <a:prstClr val="black"/>
                </a:solidFill>
              </a:rPr>
              <a:t> </a:t>
            </a:r>
            <a:r>
              <a:rPr lang="en-US" sz="900" b="0" dirty="0">
                <a:solidFill>
                  <a:prstClr val="black"/>
                </a:solidFill>
              </a:rPr>
              <a:t>and </a:t>
            </a:r>
            <a:r>
              <a:rPr lang="en-US" sz="900" b="0" dirty="0" smtClean="0">
                <a:solidFill>
                  <a:prstClr val="black"/>
                </a:solidFill>
              </a:rPr>
              <a:t>J.S</a:t>
            </a:r>
            <a:r>
              <a:rPr lang="en-US" sz="900" b="0" dirty="0">
                <a:solidFill>
                  <a:prstClr val="black"/>
                </a:solidFill>
              </a:rPr>
              <a:t>. </a:t>
            </a:r>
            <a:r>
              <a:rPr lang="en-US" sz="900" b="0" dirty="0" smtClean="0">
                <a:solidFill>
                  <a:prstClr val="black"/>
                </a:solidFill>
              </a:rPr>
              <a:t>Vetter, “Examining </a:t>
            </a:r>
            <a:r>
              <a:rPr lang="en-US" sz="900" b="0" dirty="0">
                <a:solidFill>
                  <a:prstClr val="black"/>
                </a:solidFill>
              </a:rPr>
              <a:t>Recent Many-core Architectures and Programming Models Using </a:t>
            </a:r>
            <a:r>
              <a:rPr lang="en-US" sz="900" b="0" dirty="0" smtClean="0">
                <a:solidFill>
                  <a:prstClr val="black"/>
                </a:solidFill>
              </a:rPr>
              <a:t>SHOC”, </a:t>
            </a:r>
            <a:r>
              <a:rPr lang="en-US" sz="900" b="0" dirty="0">
                <a:solidFill>
                  <a:prstClr val="black"/>
                </a:solidFill>
              </a:rPr>
              <a:t>in 6th International Workshop on Performance Modeling, Benchmarking and Simulation of High Performance Computer Systems (PMBS15</a:t>
            </a:r>
            <a:r>
              <a:rPr lang="en-US" sz="900" b="0" dirty="0" smtClean="0">
                <a:solidFill>
                  <a:prstClr val="black"/>
                </a:solidFill>
              </a:rPr>
              <a:t>), Austin, 2015.</a:t>
            </a:r>
            <a:endParaRPr lang="en-US" sz="900" b="0" dirty="0">
              <a:solidFill>
                <a:prstClr val="black"/>
              </a:solidFill>
            </a:endParaRPr>
          </a:p>
        </p:txBody>
      </p:sp>
    </p:spTree>
    <p:extLst>
      <p:ext uri="{BB962C8B-B14F-4D97-AF65-F5344CB8AC3E}">
        <p14:creationId xmlns:p14="http://schemas.microsoft.com/office/powerpoint/2010/main" val="4130248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noAutofit/>
          </a:bodyPr>
          <a:lstStyle/>
          <a:p>
            <a:r>
              <a:rPr lang="en-US" sz="3600" dirty="0" smtClean="0"/>
              <a:t>Understanding Performance Portability of </a:t>
            </a:r>
            <a:br>
              <a:rPr lang="en-US" sz="3600" dirty="0" smtClean="0"/>
            </a:br>
            <a:r>
              <a:rPr lang="en-US" sz="3600" dirty="0" smtClean="0"/>
              <a:t>High-level Programming Models for Heterogeneous Systems </a:t>
            </a:r>
          </a:p>
        </p:txBody>
      </p:sp>
      <p:sp>
        <p:nvSpPr>
          <p:cNvPr id="27650" name="Content Placeholder 2"/>
          <p:cNvSpPr>
            <a:spLocks noGrp="1"/>
          </p:cNvSpPr>
          <p:nvPr>
            <p:ph idx="1"/>
          </p:nvPr>
        </p:nvSpPr>
        <p:spPr>
          <a:xfrm>
            <a:off x="407857" y="897045"/>
            <a:ext cx="7353657" cy="5743241"/>
          </a:xfrm>
        </p:spPr>
        <p:txBody>
          <a:bodyPr>
            <a:normAutofit fontScale="55000" lnSpcReduction="20000"/>
          </a:bodyPr>
          <a:lstStyle/>
          <a:p>
            <a:r>
              <a:rPr lang="en-US" dirty="0" smtClean="0"/>
              <a:t> Problem</a:t>
            </a:r>
          </a:p>
          <a:p>
            <a:pPr lvl="1"/>
            <a:r>
              <a:rPr lang="en-US" dirty="0" smtClean="0"/>
              <a:t>Directive-based accelerator programming models provide abstraction over architectural details and low-level programming complexities. However, too much abstraction puts significant burdens on performance tuning, debugging and scaling.</a:t>
            </a:r>
          </a:p>
          <a:p>
            <a:r>
              <a:rPr lang="en-US" dirty="0" smtClean="0"/>
              <a:t>Solution</a:t>
            </a:r>
          </a:p>
          <a:p>
            <a:pPr lvl="1"/>
            <a:r>
              <a:rPr lang="en-US" dirty="0" smtClean="0"/>
              <a:t>Propose an open-sourced, High-level Intermediate Representation (HIR)-based, extensible compiler, called </a:t>
            </a:r>
            <a:r>
              <a:rPr lang="en-US" dirty="0" err="1" smtClean="0"/>
              <a:t>OpenARC</a:t>
            </a:r>
            <a:r>
              <a:rPr lang="en-US" dirty="0" smtClean="0"/>
              <a:t>, which provides a high-level research framework for various directive-based accelerator programming studies.</a:t>
            </a:r>
          </a:p>
          <a:p>
            <a:pPr lvl="1"/>
            <a:r>
              <a:rPr lang="en-US" dirty="0" smtClean="0"/>
              <a:t>Available at </a:t>
            </a:r>
            <a:r>
              <a:rPr lang="en-US" dirty="0" smtClean="0">
                <a:hlinkClick r:id="rId3"/>
              </a:rPr>
              <a:t>http://ft.ornl.gov/research/openarc</a:t>
            </a:r>
            <a:endParaRPr lang="en-US" dirty="0" smtClean="0"/>
          </a:p>
          <a:p>
            <a:r>
              <a:rPr lang="en-US" dirty="0" smtClean="0"/>
              <a:t>Recent Results</a:t>
            </a:r>
          </a:p>
          <a:p>
            <a:pPr lvl="1"/>
            <a:r>
              <a:rPr lang="en-US" dirty="0" smtClean="0"/>
              <a:t>Proposed a high-level, architecture-independent intermediate language (</a:t>
            </a:r>
            <a:r>
              <a:rPr lang="en-US" dirty="0" err="1" smtClean="0"/>
              <a:t>HeteroIR</a:t>
            </a:r>
            <a:r>
              <a:rPr lang="en-US" dirty="0" smtClean="0"/>
              <a:t>) to map high-level programming models (e.g., </a:t>
            </a:r>
            <a:r>
              <a:rPr lang="en-US" dirty="0" err="1" smtClean="0"/>
              <a:t>OpenACC</a:t>
            </a:r>
            <a:r>
              <a:rPr lang="en-US" dirty="0" smtClean="0"/>
              <a:t>) to diverse heterogeneous devices while maintaining portability. </a:t>
            </a:r>
          </a:p>
          <a:p>
            <a:pPr lvl="1"/>
            <a:r>
              <a:rPr lang="en-US" dirty="0" smtClean="0"/>
              <a:t>Using </a:t>
            </a:r>
            <a:r>
              <a:rPr lang="en-US" dirty="0" err="1" smtClean="0"/>
              <a:t>HeteroIR</a:t>
            </a:r>
            <a:r>
              <a:rPr lang="en-US" dirty="0" smtClean="0"/>
              <a:t>, </a:t>
            </a:r>
            <a:r>
              <a:rPr lang="en-US" dirty="0" err="1" smtClean="0"/>
              <a:t>OpenARC</a:t>
            </a:r>
            <a:r>
              <a:rPr lang="en-US" dirty="0" smtClean="0"/>
              <a:t> ported 12 </a:t>
            </a:r>
            <a:r>
              <a:rPr lang="en-US" dirty="0" err="1" smtClean="0"/>
              <a:t>OpenACC</a:t>
            </a:r>
            <a:r>
              <a:rPr lang="en-US" dirty="0" smtClean="0"/>
              <a:t> applications to diverse architectures (NVIDIA CUDA, AMD GCN, and Intel MIC), and measured the performance portability achieved across all applications</a:t>
            </a:r>
          </a:p>
          <a:p>
            <a:r>
              <a:rPr lang="en-US" dirty="0" smtClean="0"/>
              <a:t>Impact</a:t>
            </a:r>
          </a:p>
          <a:p>
            <a:pPr lvl="1"/>
            <a:r>
              <a:rPr lang="en-US" dirty="0" err="1" smtClean="0"/>
              <a:t>HeteroIR</a:t>
            </a:r>
            <a:r>
              <a:rPr lang="en-US" dirty="0" smtClean="0"/>
              <a:t> abstracts out the common architecture functionalities, which makes it easy for </a:t>
            </a:r>
            <a:r>
              <a:rPr lang="en-US" dirty="0" err="1" smtClean="0"/>
              <a:t>OpenARC</a:t>
            </a:r>
            <a:r>
              <a:rPr lang="en-US" dirty="0" smtClean="0"/>
              <a:t> (and other compilers) to support diverse heterogeneous architectures.</a:t>
            </a:r>
          </a:p>
          <a:p>
            <a:pPr lvl="1"/>
            <a:r>
              <a:rPr lang="en-US" dirty="0" err="1" smtClean="0"/>
              <a:t>HeteroIR</a:t>
            </a:r>
            <a:r>
              <a:rPr lang="en-US" dirty="0" smtClean="0"/>
              <a:t>, combined with rich </a:t>
            </a:r>
            <a:r>
              <a:rPr lang="en-US" dirty="0" err="1" smtClean="0"/>
              <a:t>OpenARC</a:t>
            </a:r>
            <a:r>
              <a:rPr lang="en-US" dirty="0" smtClean="0"/>
              <a:t> directives and built-in tuning tools, allows </a:t>
            </a:r>
            <a:r>
              <a:rPr lang="en-US" dirty="0" err="1" smtClean="0"/>
              <a:t>OpenARC</a:t>
            </a:r>
            <a:r>
              <a:rPr lang="en-US" dirty="0" smtClean="0"/>
              <a:t> to be used for various tuning studies on diverse architectures.</a:t>
            </a:r>
            <a:endParaRPr lang="en-US" dirty="0"/>
          </a:p>
        </p:txBody>
      </p:sp>
      <p:sp>
        <p:nvSpPr>
          <p:cNvPr id="27652" name="Slide Number Placeholder 3"/>
          <p:cNvSpPr>
            <a:spLocks noGrp="1"/>
          </p:cNvSpPr>
          <p:nvPr>
            <p:ph type="sldNum" sz="quarter" idx="4294967295"/>
          </p:nvPr>
        </p:nvSpPr>
        <p:spPr bwMode="auto">
          <a:xfrm>
            <a:off x="11680825" y="6629400"/>
            <a:ext cx="508000" cy="228600"/>
          </a:xfrm>
          <a:prstGeom prst="rect">
            <a:avLst/>
          </a:prstGeom>
          <a:noFill/>
          <a:ln>
            <a:miter lim="800000"/>
            <a:headEnd/>
            <a:tailEnd/>
          </a:ln>
        </p:spPr>
        <p:txBody>
          <a:bodyPr/>
          <a:lstStyle/>
          <a:p>
            <a:fld id="{629F7316-7D21-4AEF-AC50-8A39AEC4D8FA}" type="slidenum">
              <a:rPr lang="en-US"/>
              <a:pPr/>
              <a:t>15</a:t>
            </a:fld>
            <a:endParaRPr lang="en-US"/>
          </a:p>
        </p:txBody>
      </p:sp>
      <p:sp>
        <p:nvSpPr>
          <p:cNvPr id="5" name="Footer Placeholder 4"/>
          <p:cNvSpPr>
            <a:spLocks noGrp="1"/>
          </p:cNvSpPr>
          <p:nvPr>
            <p:ph type="ftr" sz="quarter" idx="4294967295"/>
          </p:nvPr>
        </p:nvSpPr>
        <p:spPr>
          <a:xfrm>
            <a:off x="2563812" y="6192723"/>
            <a:ext cx="7110412" cy="503237"/>
          </a:xfrm>
          <a:prstGeom prst="rect">
            <a:avLst/>
          </a:prstGeom>
        </p:spPr>
        <p:txBody>
          <a:bodyPr/>
          <a:lstStyle/>
          <a:p>
            <a:pPr algn="l">
              <a:defRPr/>
            </a:pPr>
            <a:r>
              <a:rPr lang="en-US" sz="1100" dirty="0" smtClean="0"/>
              <a:t>Amit Sabne, Putt Sakdhnagool, Seyong Lee, and Jeffrey S. Vetter. Understanding Portability of a High-level Programming Model on Contemporary Heterogeneous Architectures, IEEE Micro Volume 35, Issue 4 (DOI: 10.1109/MM.2015.73), 2015.</a:t>
            </a:r>
            <a:endParaRPr lang="en-US" sz="1100" dirty="0"/>
          </a:p>
        </p:txBody>
      </p:sp>
      <p:sp>
        <p:nvSpPr>
          <p:cNvPr id="10" name="Content Placeholder 2"/>
          <p:cNvSpPr txBox="1">
            <a:spLocks/>
          </p:cNvSpPr>
          <p:nvPr/>
        </p:nvSpPr>
        <p:spPr>
          <a:xfrm>
            <a:off x="304720" y="5181600"/>
            <a:ext cx="11376237" cy="1143000"/>
          </a:xfrm>
          <a:prstGeom prst="rect">
            <a:avLst/>
          </a:prstGeom>
        </p:spPr>
        <p:txBody>
          <a:bodyPr>
            <a:noAutofit/>
          </a:bodyPr>
          <a:lstStyle/>
          <a:p>
            <a:pPr marL="742950" lvl="1" indent="-285750" defTabSz="457200" eaLnBrk="1" hangingPunct="1">
              <a:lnSpc>
                <a:spcPct val="80000"/>
              </a:lnSpc>
              <a:spcBef>
                <a:spcPct val="20000"/>
              </a:spcBef>
            </a:pPr>
            <a:endParaRPr lang="en-US" dirty="0">
              <a:latin typeface="Calibri" charset="0"/>
            </a:endParaRPr>
          </a:p>
        </p:txBody>
      </p:sp>
      <p:pic>
        <p:nvPicPr>
          <p:cNvPr id="4" name="Picture 3" descr="portability.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87134" y="2659162"/>
            <a:ext cx="3952429" cy="1901952"/>
          </a:xfrm>
          <a:prstGeom prst="rect">
            <a:avLst/>
          </a:prstGeom>
        </p:spPr>
      </p:pic>
      <p:sp>
        <p:nvSpPr>
          <p:cNvPr id="12" name="Content Placeholder 2"/>
          <p:cNvSpPr txBox="1">
            <a:spLocks/>
          </p:cNvSpPr>
          <p:nvPr/>
        </p:nvSpPr>
        <p:spPr>
          <a:xfrm>
            <a:off x="304721" y="3048000"/>
            <a:ext cx="7719589" cy="2209800"/>
          </a:xfrm>
          <a:prstGeom prst="rect">
            <a:avLst/>
          </a:prstGeom>
        </p:spPr>
        <p:txBody>
          <a:bodyPr>
            <a:noAutofit/>
          </a:bodyPr>
          <a:lstStyle/>
          <a:p>
            <a:pPr marL="342900" indent="-342900">
              <a:spcBef>
                <a:spcPct val="20000"/>
              </a:spcBef>
              <a:buFontTx/>
              <a:buChar char="•"/>
            </a:pPr>
            <a:r>
              <a:rPr lang="en-US" sz="1400" dirty="0" smtClean="0">
                <a:latin typeface="Arial" charset="0"/>
                <a:cs typeface="Arial" charset="0"/>
              </a:rPr>
              <a:t>.</a:t>
            </a:r>
            <a:endParaRPr lang="en-US" sz="1400" dirty="0">
              <a:latin typeface="Arial" charset="0"/>
              <a:cs typeface="Arial" charset="0"/>
            </a:endParaRPr>
          </a:p>
        </p:txBody>
      </p:sp>
    </p:spTree>
    <p:extLst>
      <p:ext uri="{BB962C8B-B14F-4D97-AF65-F5344CB8AC3E}">
        <p14:creationId xmlns:p14="http://schemas.microsoft.com/office/powerpoint/2010/main" val="35674804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noAutofit/>
          </a:bodyPr>
          <a:lstStyle/>
          <a:p>
            <a:r>
              <a:rPr lang="en-US" sz="3600" dirty="0" smtClean="0"/>
              <a:t>COMPASS: A Framework for Automated Performance Modeling and Prediction</a:t>
            </a:r>
          </a:p>
        </p:txBody>
      </p:sp>
      <p:sp>
        <p:nvSpPr>
          <p:cNvPr id="27650" name="Content Placeholder 2"/>
          <p:cNvSpPr>
            <a:spLocks noGrp="1"/>
          </p:cNvSpPr>
          <p:nvPr>
            <p:ph idx="1"/>
          </p:nvPr>
        </p:nvSpPr>
        <p:spPr>
          <a:xfrm>
            <a:off x="407858" y="897044"/>
            <a:ext cx="11331706" cy="3892669"/>
          </a:xfrm>
        </p:spPr>
        <p:txBody>
          <a:bodyPr>
            <a:normAutofit fontScale="55000" lnSpcReduction="20000"/>
          </a:bodyPr>
          <a:lstStyle/>
          <a:p>
            <a:r>
              <a:rPr lang="en-US" dirty="0" smtClean="0"/>
              <a:t>Problem</a:t>
            </a:r>
          </a:p>
          <a:p>
            <a:pPr lvl="1"/>
            <a:r>
              <a:rPr lang="en-US" dirty="0" smtClean="0"/>
              <a:t>Flexible, accurate performance predictions offer numerous benefits such as gaining insight into and optimizing applications and architectures. However, the development and evaluation of such performance predictions has been a major research challenge, due to the architectural complexities.</a:t>
            </a:r>
          </a:p>
          <a:p>
            <a:r>
              <a:rPr lang="en-US" dirty="0" smtClean="0"/>
              <a:t>Solution</a:t>
            </a:r>
          </a:p>
          <a:p>
            <a:pPr lvl="1"/>
            <a:r>
              <a:rPr lang="en-US" dirty="0" smtClean="0"/>
              <a:t>Designed and implemented an automated performance model generation and prediction system called COMPASS.</a:t>
            </a:r>
          </a:p>
          <a:p>
            <a:pPr lvl="1"/>
            <a:r>
              <a:rPr lang="en-US" dirty="0" smtClean="0"/>
              <a:t>COMPASS generates a structured Aspen performance model from the target application’s source code using automated static analysis, and evaluates this model using various performance prediction techniques.</a:t>
            </a:r>
          </a:p>
          <a:p>
            <a:r>
              <a:rPr lang="en-US" dirty="0" smtClean="0"/>
              <a:t> Recent Results</a:t>
            </a:r>
          </a:p>
          <a:p>
            <a:pPr lvl="1"/>
            <a:r>
              <a:rPr lang="en-US" dirty="0" smtClean="0"/>
              <a:t>The proposed system automatically generated performance models for various types of applications (Kernel benchmarks, </a:t>
            </a:r>
            <a:r>
              <a:rPr lang="en-US" dirty="0" err="1" smtClean="0"/>
              <a:t>Rodinia</a:t>
            </a:r>
            <a:r>
              <a:rPr lang="en-US" dirty="0" smtClean="0"/>
              <a:t> benchmarks, and a DOE proxy application (LULESH)), and the models were used for various performance predictions, such as resource usage and runtime predictions. </a:t>
            </a:r>
          </a:p>
          <a:p>
            <a:r>
              <a:rPr lang="en-US" dirty="0" smtClean="0"/>
              <a:t>Impact</a:t>
            </a:r>
          </a:p>
          <a:p>
            <a:pPr lvl="1"/>
            <a:r>
              <a:rPr lang="en-US" dirty="0" smtClean="0"/>
              <a:t>The tight yet orthogonal integration of the performance model with the programming system can be used for various purposes, from answering basic questions such as predicting resource usages for current and future architectures, to complex performance questions, such as predicting runtimes under different application and system configurations.</a:t>
            </a:r>
          </a:p>
        </p:txBody>
      </p:sp>
      <p:sp>
        <p:nvSpPr>
          <p:cNvPr id="27652" name="Slide Number Placeholder 3"/>
          <p:cNvSpPr>
            <a:spLocks noGrp="1"/>
          </p:cNvSpPr>
          <p:nvPr>
            <p:ph type="sldNum" sz="quarter" idx="4294967295"/>
          </p:nvPr>
        </p:nvSpPr>
        <p:spPr bwMode="auto">
          <a:xfrm>
            <a:off x="11680825" y="6629400"/>
            <a:ext cx="508000" cy="228600"/>
          </a:xfrm>
          <a:prstGeom prst="rect">
            <a:avLst/>
          </a:prstGeom>
          <a:noFill/>
          <a:ln>
            <a:miter lim="800000"/>
            <a:headEnd/>
            <a:tailEnd/>
          </a:ln>
        </p:spPr>
        <p:txBody>
          <a:bodyPr/>
          <a:lstStyle/>
          <a:p>
            <a:fld id="{629F7316-7D21-4AEF-AC50-8A39AEC4D8FA}" type="slidenum">
              <a:rPr lang="en-US"/>
              <a:pPr/>
              <a:t>16</a:t>
            </a:fld>
            <a:endParaRPr lang="en-US"/>
          </a:p>
        </p:txBody>
      </p:sp>
      <p:sp>
        <p:nvSpPr>
          <p:cNvPr id="5" name="Footer Placeholder 4"/>
          <p:cNvSpPr>
            <a:spLocks noGrp="1"/>
          </p:cNvSpPr>
          <p:nvPr>
            <p:ph type="ftr" sz="quarter" idx="4294967295"/>
          </p:nvPr>
        </p:nvSpPr>
        <p:spPr>
          <a:xfrm>
            <a:off x="6094413" y="5791575"/>
            <a:ext cx="5146901" cy="365125"/>
          </a:xfrm>
          <a:prstGeom prst="rect">
            <a:avLst/>
          </a:prstGeom>
        </p:spPr>
        <p:txBody>
          <a:bodyPr/>
          <a:lstStyle/>
          <a:p>
            <a:pPr algn="l">
              <a:defRPr/>
            </a:pPr>
            <a:r>
              <a:rPr lang="en-US" sz="1100" dirty="0" smtClean="0"/>
              <a:t>Seyong Lee, Jeremy S. Meredith, and Jeffrey S. Vetter. COMPASS: A Framework for Automated Performance Modeling and Prediction, ACM International Conference on Supercomputing (ICS), 2015 (DOI: 10.1145/2751205.2751220). </a:t>
            </a:r>
            <a:r>
              <a:rPr lang="en-US" sz="1100" dirty="0">
                <a:latin typeface="Arial" panose="020B0604020202020204" pitchFamily="34" charset="0"/>
                <a:hlinkClick r:id="rId3"/>
              </a:rPr>
              <a:t>http://ft.ornl.gov/research/openarc</a:t>
            </a:r>
            <a:endParaRPr lang="en-US" sz="1100" dirty="0"/>
          </a:p>
        </p:txBody>
      </p:sp>
      <p:sp>
        <p:nvSpPr>
          <p:cNvPr id="10" name="Content Placeholder 2"/>
          <p:cNvSpPr txBox="1">
            <a:spLocks/>
          </p:cNvSpPr>
          <p:nvPr/>
        </p:nvSpPr>
        <p:spPr>
          <a:xfrm>
            <a:off x="507868" y="5220075"/>
            <a:ext cx="11173090" cy="1143000"/>
          </a:xfrm>
          <a:prstGeom prst="rect">
            <a:avLst/>
          </a:prstGeom>
        </p:spPr>
        <p:txBody>
          <a:bodyPr>
            <a:noAutofit/>
          </a:bodyPr>
          <a:lstStyle/>
          <a:p>
            <a:pPr marL="742950" lvl="1" indent="-285750" defTabSz="457200" eaLnBrk="1" hangingPunct="1">
              <a:lnSpc>
                <a:spcPct val="80000"/>
              </a:lnSpc>
              <a:spcBef>
                <a:spcPct val="20000"/>
              </a:spcBef>
              <a:buFont typeface="Arial" charset="0"/>
              <a:buChar char="–"/>
            </a:pPr>
            <a:endParaRPr lang="en-US" sz="1600" dirty="0">
              <a:latin typeface="Arial" charset="0"/>
            </a:endParaRPr>
          </a:p>
          <a:p>
            <a:pPr marL="742950" lvl="1" indent="-285750" defTabSz="457200" eaLnBrk="1" hangingPunct="1">
              <a:lnSpc>
                <a:spcPct val="80000"/>
              </a:lnSpc>
              <a:spcBef>
                <a:spcPct val="20000"/>
              </a:spcBef>
            </a:pPr>
            <a:endParaRPr lang="en-US" dirty="0">
              <a:latin typeface="Calibri" charset="0"/>
            </a:endParaRPr>
          </a:p>
        </p:txBody>
      </p:sp>
      <p:sp>
        <p:nvSpPr>
          <p:cNvPr id="12" name="Content Placeholder 2"/>
          <p:cNvSpPr txBox="1">
            <a:spLocks/>
          </p:cNvSpPr>
          <p:nvPr/>
        </p:nvSpPr>
        <p:spPr>
          <a:xfrm>
            <a:off x="507868" y="3429000"/>
            <a:ext cx="6297560" cy="2209800"/>
          </a:xfrm>
          <a:prstGeom prst="rect">
            <a:avLst/>
          </a:prstGeom>
        </p:spPr>
        <p:txBody>
          <a:bodyPr>
            <a:noAutofit/>
          </a:bodyPr>
          <a:lstStyle/>
          <a:p>
            <a:pPr marL="742950" lvl="1" indent="-285750">
              <a:spcBef>
                <a:spcPct val="20000"/>
              </a:spcBef>
              <a:buFontTx/>
              <a:buChar char="–"/>
            </a:pPr>
            <a:endParaRPr lang="en-US" sz="1400" dirty="0" smtClean="0">
              <a:latin typeface="Arial" charset="0"/>
              <a:cs typeface="Arial" charset="0"/>
            </a:endParaRPr>
          </a:p>
        </p:txBody>
      </p:sp>
      <p:pic>
        <p:nvPicPr>
          <p:cNvPr id="3" name="Picture 2" descr="lulesh-nocrossover-crop.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613" y="4686304"/>
            <a:ext cx="5455981" cy="2182961"/>
          </a:xfrm>
          <a:prstGeom prst="rect">
            <a:avLst/>
          </a:prstGeom>
        </p:spPr>
      </p:pic>
      <p:sp>
        <p:nvSpPr>
          <p:cNvPr id="6" name="TextBox 5"/>
          <p:cNvSpPr txBox="1"/>
          <p:nvPr/>
        </p:nvSpPr>
        <p:spPr>
          <a:xfrm>
            <a:off x="6094413" y="4783941"/>
            <a:ext cx="4875530" cy="523220"/>
          </a:xfrm>
          <a:prstGeom prst="rect">
            <a:avLst/>
          </a:prstGeom>
          <a:noFill/>
        </p:spPr>
        <p:txBody>
          <a:bodyPr wrap="square" rtlCol="0">
            <a:spAutoFit/>
          </a:bodyPr>
          <a:lstStyle/>
          <a:p>
            <a:r>
              <a:rPr lang="en-US" sz="1400" dirty="0" smtClean="0">
                <a:latin typeface="Arial"/>
                <a:cs typeface="Arial"/>
              </a:rPr>
              <a:t>Measured and predicted runtime of the entire LULESH program on CPU and GPU</a:t>
            </a:r>
            <a:endParaRPr lang="en-US" sz="1400" dirty="0">
              <a:latin typeface="Arial"/>
              <a:cs typeface="Arial"/>
            </a:endParaRPr>
          </a:p>
        </p:txBody>
      </p:sp>
    </p:spTree>
    <p:extLst>
      <p:ext uri="{BB962C8B-B14F-4D97-AF65-F5344CB8AC3E}">
        <p14:creationId xmlns:p14="http://schemas.microsoft.com/office/powerpoint/2010/main" val="20790731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TAU Sampling Enables Insights in GPU Performance</a:t>
            </a:r>
            <a:endParaRPr lang="en-US" dirty="0"/>
          </a:p>
        </p:txBody>
      </p:sp>
      <p:sp>
        <p:nvSpPr>
          <p:cNvPr id="4" name="Content Placeholder 2"/>
          <p:cNvSpPr txBox="1">
            <a:spLocks/>
          </p:cNvSpPr>
          <p:nvPr/>
        </p:nvSpPr>
        <p:spPr bwMode="auto">
          <a:xfrm>
            <a:off x="507868" y="862014"/>
            <a:ext cx="6907001" cy="5386387"/>
          </a:xfrm>
          <a:prstGeom prst="rect">
            <a:avLst/>
          </a:prstGeom>
          <a:noFill/>
          <a:ln w="9525">
            <a:noFill/>
            <a:miter lim="800000"/>
            <a:headEnd/>
            <a:tailEnd/>
          </a:ln>
        </p:spPr>
        <p:txBody>
          <a:bodyPr wrap="square">
            <a:normAutofit/>
          </a:bodyPr>
          <a:lstStyle/>
          <a:p>
            <a:pPr marL="342900" indent="-342900" eaLnBrk="0" fontAlgn="base" hangingPunct="0">
              <a:spcBef>
                <a:spcPct val="20000"/>
              </a:spcBef>
              <a:spcAft>
                <a:spcPct val="0"/>
              </a:spcAft>
              <a:buFontTx/>
              <a:buChar char="•"/>
            </a:pPr>
            <a:r>
              <a:rPr lang="en-US" dirty="0">
                <a:solidFill>
                  <a:prstClr val="black"/>
                </a:solidFill>
                <a:latin typeface="Arial" charset="0"/>
                <a:ea typeface="ＭＳ Ｐゴシック" charset="-128"/>
                <a:cs typeface="Arial" charset="0"/>
              </a:rPr>
              <a:t>Problem</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Hard to correlate </a:t>
            </a:r>
            <a:r>
              <a:rPr lang="en-US" sz="1400" dirty="0" smtClean="0">
                <a:solidFill>
                  <a:prstClr val="black"/>
                </a:solidFill>
                <a:latin typeface="Arial" charset="0"/>
                <a:ea typeface="ＭＳ Ｐゴシック" charset="-128"/>
                <a:cs typeface="Arial" charset="0"/>
              </a:rPr>
              <a:t>performance </a:t>
            </a:r>
            <a:r>
              <a:rPr lang="en-US" sz="1400" dirty="0">
                <a:solidFill>
                  <a:prstClr val="black"/>
                </a:solidFill>
                <a:latin typeface="Arial" charset="0"/>
                <a:ea typeface="ＭＳ Ｐゴシック" charset="-128"/>
                <a:cs typeface="Arial" charset="0"/>
              </a:rPr>
              <a:t>spikes </a:t>
            </a:r>
            <a:r>
              <a:rPr lang="en-US" sz="1400" dirty="0" smtClean="0">
                <a:solidFill>
                  <a:prstClr val="black"/>
                </a:solidFill>
                <a:latin typeface="Arial" charset="0"/>
                <a:ea typeface="ＭＳ Ｐゴシック" charset="-128"/>
                <a:cs typeface="Arial" charset="0"/>
              </a:rPr>
              <a:t>with </a:t>
            </a:r>
            <a:r>
              <a:rPr lang="en-US" sz="1400" dirty="0">
                <a:solidFill>
                  <a:prstClr val="black"/>
                </a:solidFill>
                <a:latin typeface="Arial" charset="0"/>
                <a:ea typeface="ＭＳ Ｐゴシック" charset="-128"/>
                <a:cs typeface="Arial" charset="0"/>
              </a:rPr>
              <a:t>source code</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Event queue </a:t>
            </a:r>
            <a:r>
              <a:rPr lang="en-US" sz="1400" dirty="0" smtClean="0">
                <a:solidFill>
                  <a:prstClr val="black"/>
                </a:solidFill>
                <a:latin typeface="Arial" charset="0"/>
                <a:ea typeface="ＭＳ Ｐゴシック" charset="-128"/>
                <a:cs typeface="Arial" charset="0"/>
              </a:rPr>
              <a:t>method: inject event </a:t>
            </a:r>
            <a:r>
              <a:rPr lang="en-US" sz="1400" dirty="0">
                <a:solidFill>
                  <a:prstClr val="black"/>
                </a:solidFill>
                <a:latin typeface="Arial" charset="0"/>
                <a:ea typeface="ＭＳ Ｐゴシック" charset="-128"/>
                <a:cs typeface="Arial" charset="0"/>
              </a:rPr>
              <a:t>at beginning and </a:t>
            </a:r>
            <a:r>
              <a:rPr lang="en-US" sz="1400" dirty="0" smtClean="0">
                <a:solidFill>
                  <a:prstClr val="black"/>
                </a:solidFill>
                <a:latin typeface="Arial" charset="0"/>
                <a:ea typeface="ＭＳ Ｐゴシック" charset="-128"/>
                <a:cs typeface="Arial" charset="0"/>
              </a:rPr>
              <a:t>end </a:t>
            </a:r>
            <a:r>
              <a:rPr lang="en-US" sz="1400" dirty="0">
                <a:solidFill>
                  <a:prstClr val="black"/>
                </a:solidFill>
                <a:latin typeface="Arial" charset="0"/>
                <a:ea typeface="ＭＳ Ｐゴシック" charset="-128"/>
                <a:cs typeface="Arial" charset="0"/>
              </a:rPr>
              <a:t>of execution (no idea what happens in between)</a:t>
            </a:r>
          </a:p>
          <a:p>
            <a:pPr marL="342900" indent="-342900" eaLnBrk="0" fontAlgn="base" hangingPunct="0">
              <a:spcBef>
                <a:spcPct val="20000"/>
              </a:spcBef>
              <a:spcAft>
                <a:spcPct val="0"/>
              </a:spcAft>
              <a:buFontTx/>
              <a:buChar char="•"/>
            </a:pPr>
            <a:r>
              <a:rPr lang="en-US" dirty="0">
                <a:solidFill>
                  <a:prstClr val="black"/>
                </a:solidFill>
                <a:latin typeface="Arial" charset="0"/>
                <a:ea typeface="ＭＳ Ｐゴシック" charset="-128"/>
                <a:cs typeface="Arial" charset="0"/>
              </a:rPr>
              <a:t>Solution</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Sample GPU program counter during runtime</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Map PC samples </a:t>
            </a:r>
            <a:r>
              <a:rPr lang="en-US" sz="1400" dirty="0" smtClean="0">
                <a:solidFill>
                  <a:prstClr val="black"/>
                </a:solidFill>
                <a:latin typeface="Arial" charset="0"/>
                <a:ea typeface="ＭＳ Ｐゴシック" charset="-128"/>
                <a:cs typeface="Arial" charset="0"/>
              </a:rPr>
              <a:t>with </a:t>
            </a:r>
            <a:r>
              <a:rPr lang="en-US" sz="1400" dirty="0">
                <a:solidFill>
                  <a:prstClr val="black"/>
                </a:solidFill>
                <a:latin typeface="Arial" charset="0"/>
                <a:ea typeface="ＭＳ Ｐゴシック" charset="-128"/>
                <a:cs typeface="Arial" charset="0"/>
              </a:rPr>
              <a:t>disassembled instructions</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Calculate metrics intensity at kernel level</a:t>
            </a:r>
          </a:p>
          <a:p>
            <a:pPr marL="1200150" lvl="2"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Paper: Identifying Optimization </a:t>
            </a:r>
            <a:r>
              <a:rPr lang="en-US" sz="1400" dirty="0" smtClean="0">
                <a:solidFill>
                  <a:prstClr val="black"/>
                </a:solidFill>
                <a:latin typeface="Arial" charset="0"/>
                <a:ea typeface="ＭＳ Ｐゴシック" charset="-128"/>
                <a:cs typeface="Arial" charset="0"/>
              </a:rPr>
              <a:t>Opportunities </a:t>
            </a:r>
            <a:r>
              <a:rPr lang="en-US" sz="1400" dirty="0">
                <a:solidFill>
                  <a:prstClr val="black"/>
                </a:solidFill>
                <a:latin typeface="Arial" charset="0"/>
                <a:ea typeface="ＭＳ Ｐゴシック" charset="-128"/>
                <a:cs typeface="Arial" charset="0"/>
              </a:rPr>
              <a:t>within Kernel Execution in GPU Codes (</a:t>
            </a:r>
            <a:r>
              <a:rPr lang="en-US" sz="1400" dirty="0" err="1">
                <a:solidFill>
                  <a:prstClr val="black"/>
                </a:solidFill>
                <a:latin typeface="Arial" charset="0"/>
                <a:ea typeface="ＭＳ Ｐゴシック" charset="-128"/>
                <a:cs typeface="Arial" charset="0"/>
              </a:rPr>
              <a:t>HeteroPar</a:t>
            </a:r>
            <a:r>
              <a:rPr lang="en-US" sz="1400" dirty="0">
                <a:solidFill>
                  <a:prstClr val="black"/>
                </a:solidFill>
                <a:latin typeface="Arial" charset="0"/>
                <a:ea typeface="ＭＳ Ｐゴシック" charset="-128"/>
                <a:cs typeface="Arial" charset="0"/>
              </a:rPr>
              <a:t> 2015)</a:t>
            </a:r>
          </a:p>
          <a:p>
            <a:pPr marL="285750" indent="-285750" eaLnBrk="0" fontAlgn="base" hangingPunct="0">
              <a:spcBef>
                <a:spcPct val="20000"/>
              </a:spcBef>
              <a:spcAft>
                <a:spcPct val="0"/>
              </a:spcAft>
              <a:buFont typeface="Arial" panose="020B0604020202020204" pitchFamily="34" charset="0"/>
              <a:buChar char="•"/>
            </a:pPr>
            <a:r>
              <a:rPr lang="en-US" dirty="0" smtClean="0">
                <a:solidFill>
                  <a:prstClr val="black"/>
                </a:solidFill>
                <a:latin typeface="Arial" charset="0"/>
                <a:ea typeface="ＭＳ Ｐゴシック" charset="-128"/>
                <a:cs typeface="Arial" charset="0"/>
              </a:rPr>
              <a:t>Recent </a:t>
            </a:r>
            <a:r>
              <a:rPr lang="en-US" dirty="0">
                <a:solidFill>
                  <a:prstClr val="black"/>
                </a:solidFill>
                <a:latin typeface="Arial" charset="0"/>
                <a:ea typeface="ＭＳ Ｐゴシック" charset="-128"/>
                <a:cs typeface="Arial" charset="0"/>
              </a:rPr>
              <a:t>results</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Three GPUs: M2090 (Fermi), K80 (Tesla), M6000 (Maxwell)</a:t>
            </a:r>
          </a:p>
          <a:p>
            <a:pPr marL="742950" lvl="1" indent="-285750" eaLnBrk="0" fontAlgn="base" hangingPunct="0">
              <a:spcBef>
                <a:spcPct val="20000"/>
              </a:spcBef>
              <a:spcAft>
                <a:spcPct val="0"/>
              </a:spcAft>
              <a:buFontTx/>
              <a:buChar char="–"/>
            </a:pPr>
            <a:r>
              <a:rPr lang="en-US" sz="1400" dirty="0" smtClean="0">
                <a:solidFill>
                  <a:prstClr val="black"/>
                </a:solidFill>
                <a:latin typeface="Arial" charset="0"/>
                <a:ea typeface="ＭＳ Ｐゴシック" charset="-128"/>
                <a:cs typeface="Arial" charset="0"/>
              </a:rPr>
              <a:t>LAMMPS:  PK kernel mostly compute operations</a:t>
            </a:r>
          </a:p>
          <a:p>
            <a:pPr marL="742950" lvl="1" indent="-285750" eaLnBrk="0" fontAlgn="base" hangingPunct="0">
              <a:spcBef>
                <a:spcPct val="20000"/>
              </a:spcBef>
              <a:spcAft>
                <a:spcPct val="0"/>
              </a:spcAft>
              <a:buFontTx/>
              <a:buChar char="–"/>
            </a:pPr>
            <a:r>
              <a:rPr lang="en-US" sz="1400" dirty="0" smtClean="0">
                <a:solidFill>
                  <a:prstClr val="black"/>
                </a:solidFill>
                <a:latin typeface="Arial" charset="0"/>
                <a:ea typeface="ＭＳ Ｐゴシック" charset="-128"/>
                <a:cs typeface="Arial" charset="0"/>
              </a:rPr>
              <a:t>LULESH: CKE, CMG, CE2 more compute-intensive, also branch- and move-intensive</a:t>
            </a:r>
            <a:endParaRPr lang="en-US" sz="1400" dirty="0">
              <a:solidFill>
                <a:prstClr val="black"/>
              </a:solidFill>
              <a:latin typeface="Arial" charset="0"/>
              <a:ea typeface="ＭＳ Ｐゴシック" charset="-128"/>
              <a:cs typeface="Arial" charset="0"/>
            </a:endParaRPr>
          </a:p>
          <a:p>
            <a:pPr marL="342900" indent="-342900" defTabSz="457200" eaLnBrk="0" fontAlgn="base" hangingPunct="0">
              <a:lnSpc>
                <a:spcPct val="80000"/>
              </a:lnSpc>
              <a:spcBef>
                <a:spcPct val="20000"/>
              </a:spcBef>
              <a:spcAft>
                <a:spcPct val="0"/>
              </a:spcAft>
              <a:buFontTx/>
              <a:buChar char="•"/>
            </a:pPr>
            <a:r>
              <a:rPr lang="en-US" dirty="0" smtClean="0">
                <a:solidFill>
                  <a:prstClr val="black"/>
                </a:solidFill>
                <a:latin typeface="Arial" charset="0"/>
                <a:ea typeface="ＭＳ Ｐゴシック" charset="-128"/>
              </a:rPr>
              <a:t>Impact</a:t>
            </a:r>
            <a:endParaRPr lang="en-US" dirty="0">
              <a:solidFill>
                <a:prstClr val="black"/>
              </a:solidFill>
              <a:latin typeface="Arial" charset="0"/>
              <a:ea typeface="ＭＳ Ｐゴシック" charset="-128"/>
            </a:endParaRP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Understand kernel behavior in real </a:t>
            </a:r>
            <a:r>
              <a:rPr lang="en-US" sz="1400" dirty="0" smtClean="0">
                <a:solidFill>
                  <a:prstClr val="black"/>
                </a:solidFill>
                <a:latin typeface="Arial" charset="0"/>
                <a:ea typeface="ＭＳ Ｐゴシック" charset="-128"/>
                <a:cs typeface="Arial" charset="0"/>
              </a:rPr>
              <a:t>time</a:t>
            </a:r>
            <a:endParaRPr lang="en-US" sz="1400" dirty="0">
              <a:solidFill>
                <a:prstClr val="black"/>
              </a:solidFill>
              <a:latin typeface="Arial" charset="0"/>
              <a:ea typeface="ＭＳ Ｐゴシック" charset="-128"/>
              <a:cs typeface="Arial" charset="0"/>
            </a:endParaRPr>
          </a:p>
          <a:p>
            <a:pPr marL="742950" lvl="1" indent="-285750" eaLnBrk="0" fontAlgn="base" hangingPunct="0">
              <a:spcBef>
                <a:spcPct val="20000"/>
              </a:spcBef>
              <a:spcAft>
                <a:spcPct val="0"/>
              </a:spcAft>
              <a:buFontTx/>
              <a:buChar char="–"/>
            </a:pPr>
            <a:r>
              <a:rPr lang="en-US" sz="1400" dirty="0" smtClean="0">
                <a:solidFill>
                  <a:prstClr val="black"/>
                </a:solidFill>
                <a:latin typeface="Arial" charset="0"/>
                <a:ea typeface="ＭＳ Ｐゴシック" charset="-128"/>
                <a:cs typeface="Arial" charset="0"/>
              </a:rPr>
              <a:t>Identifying where </a:t>
            </a:r>
            <a:r>
              <a:rPr lang="en-US" sz="1400" dirty="0">
                <a:solidFill>
                  <a:prstClr val="black"/>
                </a:solidFill>
                <a:latin typeface="Arial" charset="0"/>
                <a:ea typeface="ＭＳ Ｐゴシック" charset="-128"/>
                <a:cs typeface="Arial" charset="0"/>
              </a:rPr>
              <a:t>in code to spend tuning </a:t>
            </a:r>
            <a:r>
              <a:rPr lang="en-US" sz="1400" dirty="0" smtClean="0">
                <a:solidFill>
                  <a:prstClr val="black"/>
                </a:solidFill>
                <a:latin typeface="Arial" charset="0"/>
                <a:ea typeface="ＭＳ Ｐゴシック" charset="-128"/>
                <a:cs typeface="Arial" charset="0"/>
              </a:rPr>
              <a:t>efforts</a:t>
            </a:r>
            <a:endParaRPr lang="en-US" sz="1400" dirty="0">
              <a:solidFill>
                <a:prstClr val="black"/>
              </a:solidFill>
              <a:latin typeface="Arial" charset="0"/>
              <a:ea typeface="ＭＳ Ｐゴシック" charset="-128"/>
              <a:cs typeface="Arial" charset="0"/>
            </a:endParaRPr>
          </a:p>
          <a:p>
            <a:pPr marL="742950" lvl="1" indent="-285750" eaLnBrk="0" fontAlgn="base" hangingPunct="0">
              <a:spcBef>
                <a:spcPct val="20000"/>
              </a:spcBef>
              <a:spcAft>
                <a:spcPct val="0"/>
              </a:spcAft>
              <a:buFontTx/>
              <a:buChar char="–"/>
            </a:pPr>
            <a:endParaRPr lang="en-US" sz="1600" dirty="0">
              <a:solidFill>
                <a:prstClr val="black"/>
              </a:solidFill>
              <a:latin typeface="Times" charset="0"/>
              <a:ea typeface="ＭＳ Ｐゴシック" charset="-128"/>
              <a:cs typeface="Arial"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6160" y="862013"/>
            <a:ext cx="4849518" cy="2518675"/>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6160" y="3429000"/>
            <a:ext cx="4849518" cy="2518674"/>
          </a:xfrm>
          <a:prstGeom prst="rect">
            <a:avLst/>
          </a:prstGeom>
        </p:spPr>
      </p:pic>
    </p:spTree>
    <p:extLst>
      <p:ext uri="{BB962C8B-B14F-4D97-AF65-F5344CB8AC3E}">
        <p14:creationId xmlns:p14="http://schemas.microsoft.com/office/powerpoint/2010/main" val="21659164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smtClean="0"/>
              <a:t>Modeling Control Flow Behavior in GPU Architectures</a:t>
            </a:r>
            <a:endParaRPr lang="en-US" sz="4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8574" y="812006"/>
            <a:ext cx="5040202" cy="2616994"/>
          </a:xfrm>
          <a:prstGeom prst="rect">
            <a:avLst/>
          </a:prstGeom>
        </p:spPr>
      </p:pic>
      <p:sp>
        <p:nvSpPr>
          <p:cNvPr id="14" name="Content Placeholder 2"/>
          <p:cNvSpPr txBox="1">
            <a:spLocks/>
          </p:cNvSpPr>
          <p:nvPr/>
        </p:nvSpPr>
        <p:spPr bwMode="auto">
          <a:xfrm>
            <a:off x="507868" y="3452814"/>
            <a:ext cx="11376237" cy="2795587"/>
          </a:xfrm>
          <a:prstGeom prst="rect">
            <a:avLst/>
          </a:prstGeom>
          <a:noFill/>
          <a:ln w="9525">
            <a:noFill/>
            <a:miter lim="800000"/>
            <a:headEnd/>
            <a:tailEnd/>
          </a:ln>
        </p:spPr>
        <p:txBody>
          <a:bodyPr wrap="square">
            <a:normAutofit fontScale="85000" lnSpcReduction="20000"/>
          </a:bodyPr>
          <a:lstStyle/>
          <a:p>
            <a:pPr marL="342900" indent="-342900" eaLnBrk="0" fontAlgn="base" hangingPunct="0">
              <a:spcBef>
                <a:spcPct val="20000"/>
              </a:spcBef>
              <a:spcAft>
                <a:spcPct val="0"/>
              </a:spcAft>
              <a:buFontTx/>
              <a:buChar char="•"/>
            </a:pPr>
            <a:r>
              <a:rPr lang="en-US" dirty="0">
                <a:solidFill>
                  <a:prstClr val="black"/>
                </a:solidFill>
                <a:latin typeface="Arial" charset="0"/>
                <a:ea typeface="ＭＳ Ｐゴシック" charset="-128"/>
                <a:cs typeface="Arial" charset="0"/>
              </a:rPr>
              <a:t>Problem</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GPU architectures </a:t>
            </a:r>
            <a:r>
              <a:rPr lang="en-US" sz="1400" dirty="0" smtClean="0">
                <a:solidFill>
                  <a:prstClr val="black"/>
                </a:solidFill>
                <a:latin typeface="Arial" charset="0"/>
                <a:ea typeface="ＭＳ Ｐゴシック" charset="-128"/>
                <a:cs typeface="Arial" charset="0"/>
              </a:rPr>
              <a:t>execute </a:t>
            </a:r>
            <a:r>
              <a:rPr lang="en-US" sz="1400" dirty="0">
                <a:solidFill>
                  <a:prstClr val="black"/>
                </a:solidFill>
                <a:latin typeface="Arial" charset="0"/>
                <a:ea typeface="ＭＳ Ｐゴシック" charset="-128"/>
                <a:cs typeface="Arial" charset="0"/>
              </a:rPr>
              <a:t>SIMD in lock step (mask threads that do not satisfy branch conditions)</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Lanes allow branching threads to execute and non-branching threads to wait and </a:t>
            </a:r>
            <a:r>
              <a:rPr lang="en-US" sz="1400" dirty="0" smtClean="0">
                <a:solidFill>
                  <a:prstClr val="black"/>
                </a:solidFill>
                <a:latin typeface="Arial" charset="0"/>
                <a:ea typeface="ＭＳ Ｐゴシック" charset="-128"/>
                <a:cs typeface="Arial" charset="0"/>
              </a:rPr>
              <a:t>synchronize </a:t>
            </a:r>
            <a:r>
              <a:rPr lang="en-US" sz="1400" dirty="0">
                <a:solidFill>
                  <a:prstClr val="black"/>
                </a:solidFill>
                <a:latin typeface="Arial" charset="0"/>
                <a:ea typeface="ＭＳ Ｐゴシック" charset="-128"/>
                <a:cs typeface="Arial" charset="0"/>
              </a:rPr>
              <a:t>(performance drawbacks)</a:t>
            </a:r>
          </a:p>
          <a:p>
            <a:pPr marL="342900" indent="-342900" eaLnBrk="0" fontAlgn="base" hangingPunct="0">
              <a:spcBef>
                <a:spcPct val="20000"/>
              </a:spcBef>
              <a:spcAft>
                <a:spcPct val="0"/>
              </a:spcAft>
              <a:buFontTx/>
              <a:buChar char="•"/>
            </a:pPr>
            <a:r>
              <a:rPr lang="en-US" dirty="0">
                <a:solidFill>
                  <a:prstClr val="black"/>
                </a:solidFill>
                <a:latin typeface="Arial" charset="0"/>
                <a:ea typeface="ＭＳ Ｐゴシック" charset="-128"/>
                <a:cs typeface="Arial" charset="0"/>
              </a:rPr>
              <a:t>Solution</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Control flow graphs (CFG) used to represent divergent branches</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Derive execution frequencies, determine </a:t>
            </a:r>
            <a:r>
              <a:rPr lang="en-US" sz="1400" dirty="0" smtClean="0">
                <a:solidFill>
                  <a:prstClr val="black"/>
                </a:solidFill>
                <a:latin typeface="Arial" charset="0"/>
                <a:ea typeface="ＭＳ Ｐゴシック" charset="-128"/>
                <a:cs typeface="Arial" charset="0"/>
              </a:rPr>
              <a:t>how </a:t>
            </a:r>
            <a:r>
              <a:rPr lang="en-US" sz="1400" dirty="0">
                <a:solidFill>
                  <a:prstClr val="black"/>
                </a:solidFill>
                <a:latin typeface="Arial" charset="0"/>
                <a:ea typeface="ＭＳ Ｐゴシック" charset="-128"/>
                <a:cs typeface="Arial" charset="0"/>
              </a:rPr>
              <a:t>application of input size N will perform without compiling or running application</a:t>
            </a:r>
          </a:p>
          <a:p>
            <a:pPr marL="285750" indent="-285750" eaLnBrk="0" fontAlgn="base" hangingPunct="0">
              <a:spcBef>
                <a:spcPct val="20000"/>
              </a:spcBef>
              <a:spcAft>
                <a:spcPct val="0"/>
              </a:spcAft>
              <a:buFont typeface="Arial" panose="020B0604020202020204" pitchFamily="34" charset="0"/>
              <a:buChar char="•"/>
            </a:pPr>
            <a:r>
              <a:rPr lang="en-US" dirty="0">
                <a:solidFill>
                  <a:prstClr val="black"/>
                </a:solidFill>
                <a:latin typeface="Arial" charset="0"/>
                <a:ea typeface="ＭＳ Ｐゴシック" charset="-128"/>
                <a:cs typeface="Arial" charset="0"/>
              </a:rPr>
              <a:t>Recent results</a:t>
            </a:r>
          </a:p>
          <a:p>
            <a:pPr marL="742950" lvl="1"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Three GPUs: M2090 (Fermi), K80 (Tesla), M6000 (Maxwell)</a:t>
            </a:r>
          </a:p>
          <a:p>
            <a:pPr marL="1200150" lvl="2"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Each GPU creates its own CFG</a:t>
            </a:r>
          </a:p>
          <a:p>
            <a:pPr marL="1200150" lvl="2" indent="-285750" eaLnBrk="0" fontAlgn="base" hangingPunct="0">
              <a:spcBef>
                <a:spcPct val="20000"/>
              </a:spcBef>
              <a:spcAft>
                <a:spcPct val="0"/>
              </a:spcAft>
              <a:buFontTx/>
              <a:buChar char="–"/>
            </a:pPr>
            <a:r>
              <a:rPr lang="en-US" sz="1400" dirty="0">
                <a:solidFill>
                  <a:prstClr val="black"/>
                </a:solidFill>
                <a:latin typeface="Arial" charset="0"/>
                <a:ea typeface="ＭＳ Ｐゴシック" charset="-128"/>
                <a:cs typeface="Arial" charset="0"/>
              </a:rPr>
              <a:t>Higher trip counts seen for Gaussian on Fermi</a:t>
            </a:r>
          </a:p>
          <a:p>
            <a:pPr marL="742950" lvl="1" indent="-285750" eaLnBrk="0" fontAlgn="base" hangingPunct="0">
              <a:spcBef>
                <a:spcPct val="20000"/>
              </a:spcBef>
              <a:spcAft>
                <a:spcPct val="0"/>
              </a:spcAft>
              <a:buFontTx/>
              <a:buChar char="–"/>
            </a:pPr>
            <a:r>
              <a:rPr lang="en-US" sz="1400" dirty="0" err="1">
                <a:solidFill>
                  <a:prstClr val="black"/>
                </a:solidFill>
                <a:latin typeface="Arial" charset="0"/>
                <a:ea typeface="ＭＳ Ｐゴシック" charset="-128"/>
                <a:cs typeface="Arial" charset="0"/>
              </a:rPr>
              <a:t>Autotuned</a:t>
            </a:r>
            <a:r>
              <a:rPr lang="en-US" sz="1400" dirty="0">
                <a:solidFill>
                  <a:prstClr val="black"/>
                </a:solidFill>
                <a:latin typeface="Arial" charset="0"/>
                <a:ea typeface="ＭＳ Ｐゴシック" charset="-128"/>
                <a:cs typeface="Arial" charset="0"/>
              </a:rPr>
              <a:t> four kernel computations </a:t>
            </a:r>
            <a:r>
              <a:rPr lang="en-US" sz="1400" dirty="0" smtClean="0">
                <a:solidFill>
                  <a:prstClr val="black"/>
                </a:solidFill>
                <a:latin typeface="Arial" charset="0"/>
                <a:ea typeface="ＭＳ Ｐゴシック" charset="-128"/>
                <a:cs typeface="Arial" charset="0"/>
              </a:rPr>
              <a:t>using </a:t>
            </a:r>
            <a:r>
              <a:rPr lang="en-US" sz="1400" dirty="0">
                <a:solidFill>
                  <a:prstClr val="black"/>
                </a:solidFill>
                <a:latin typeface="Arial" charset="0"/>
                <a:ea typeface="ＭＳ Ｐゴシック" charset="-128"/>
                <a:cs typeface="Arial" charset="0"/>
              </a:rPr>
              <a:t>Orio </a:t>
            </a:r>
            <a:r>
              <a:rPr lang="en-US" sz="1400" dirty="0" smtClean="0">
                <a:solidFill>
                  <a:prstClr val="black"/>
                </a:solidFill>
                <a:latin typeface="Arial" charset="0"/>
                <a:ea typeface="ＭＳ Ｐゴシック" charset="-128"/>
                <a:cs typeface="Arial" charset="0"/>
              </a:rPr>
              <a:t>on </a:t>
            </a:r>
            <a:r>
              <a:rPr lang="en-US" sz="1400" dirty="0">
                <a:solidFill>
                  <a:prstClr val="black"/>
                </a:solidFill>
                <a:latin typeface="Arial" charset="0"/>
                <a:ea typeface="ＭＳ Ｐゴシック" charset="-128"/>
                <a:cs typeface="Arial" charset="0"/>
              </a:rPr>
              <a:t>three </a:t>
            </a:r>
            <a:r>
              <a:rPr lang="en-US" sz="1400" dirty="0" smtClean="0">
                <a:solidFill>
                  <a:prstClr val="black"/>
                </a:solidFill>
                <a:latin typeface="Arial" charset="0"/>
                <a:ea typeface="ＭＳ Ｐゴシック" charset="-128"/>
                <a:cs typeface="Arial" charset="0"/>
              </a:rPr>
              <a:t>GPU architectures</a:t>
            </a:r>
            <a:endParaRPr lang="en-US" sz="1400" dirty="0">
              <a:solidFill>
                <a:prstClr val="black"/>
              </a:solidFill>
              <a:latin typeface="Arial" charset="0"/>
              <a:ea typeface="ＭＳ Ｐゴシック" charset="-128"/>
              <a:cs typeface="Arial" charset="0"/>
            </a:endParaRPr>
          </a:p>
          <a:p>
            <a:pPr marL="342900" indent="-342900" defTabSz="457200" eaLnBrk="0" fontAlgn="base" hangingPunct="0">
              <a:lnSpc>
                <a:spcPct val="80000"/>
              </a:lnSpc>
              <a:spcBef>
                <a:spcPct val="20000"/>
              </a:spcBef>
              <a:spcAft>
                <a:spcPct val="0"/>
              </a:spcAft>
              <a:buFontTx/>
              <a:buChar char="•"/>
            </a:pPr>
            <a:r>
              <a:rPr lang="en-US" dirty="0">
                <a:solidFill>
                  <a:prstClr val="black"/>
                </a:solidFill>
                <a:latin typeface="Arial" charset="0"/>
                <a:ea typeface="ＭＳ Ｐゴシック" charset="-128"/>
              </a:rPr>
              <a:t>Impact</a:t>
            </a:r>
          </a:p>
          <a:p>
            <a:pPr marL="742950" lvl="1" indent="-285750" eaLnBrk="0" fontAlgn="base" hangingPunct="0">
              <a:spcBef>
                <a:spcPct val="20000"/>
              </a:spcBef>
              <a:spcAft>
                <a:spcPct val="0"/>
              </a:spcAft>
              <a:buFontTx/>
              <a:buChar char="–"/>
            </a:pPr>
            <a:r>
              <a:rPr lang="en-US" sz="1400" dirty="0" smtClean="0">
                <a:solidFill>
                  <a:prstClr val="black"/>
                </a:solidFill>
                <a:latin typeface="Arial" charset="0"/>
                <a:ea typeface="ＭＳ Ｐゴシック" charset="-128"/>
                <a:cs typeface="Arial" charset="0"/>
              </a:rPr>
              <a:t>Predict </a:t>
            </a:r>
            <a:r>
              <a:rPr lang="en-US" sz="1400" dirty="0">
                <a:solidFill>
                  <a:prstClr val="black"/>
                </a:solidFill>
                <a:latin typeface="Arial" charset="0"/>
                <a:ea typeface="ＭＳ Ｐゴシック" charset="-128"/>
                <a:cs typeface="Arial" charset="0"/>
              </a:rPr>
              <a:t>optimal performance parameters for applications on a given architecture  (e.g. thread counts, block sizes), based on PC Sampling data and basic block counts</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6089" y="990600"/>
            <a:ext cx="2559536" cy="236220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441" y="1524001"/>
            <a:ext cx="3351927" cy="1458943"/>
          </a:xfrm>
          <a:prstGeom prst="rect">
            <a:avLst/>
          </a:prstGeom>
        </p:spPr>
      </p:pic>
    </p:spTree>
    <p:extLst>
      <p:ext uri="{BB962C8B-B14F-4D97-AF65-F5344CB8AC3E}">
        <p14:creationId xmlns:p14="http://schemas.microsoft.com/office/powerpoint/2010/main" val="14943121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338" name="Straight Connector 8"/>
          <p:cNvCxnSpPr>
            <a:cxnSpLocks noChangeShapeType="1"/>
          </p:cNvCxnSpPr>
          <p:nvPr/>
        </p:nvCxnSpPr>
        <p:spPr bwMode="auto">
          <a:xfrm>
            <a:off x="304721" y="3138895"/>
            <a:ext cx="11680957" cy="3175"/>
          </a:xfrm>
          <a:prstGeom prst="line">
            <a:avLst/>
          </a:prstGeom>
          <a:noFill/>
          <a:ln w="38100" algn="ctr">
            <a:solidFill>
              <a:srgbClr val="F9B074"/>
            </a:solidFill>
            <a:round/>
            <a:headEnd/>
            <a:tailEnd/>
          </a:ln>
        </p:spPr>
      </p:cxnSp>
      <p:cxnSp>
        <p:nvCxnSpPr>
          <p:cNvPr id="14339" name="Straight Connector 20"/>
          <p:cNvCxnSpPr>
            <a:cxnSpLocks noChangeShapeType="1"/>
          </p:cNvCxnSpPr>
          <p:nvPr/>
        </p:nvCxnSpPr>
        <p:spPr bwMode="auto">
          <a:xfrm>
            <a:off x="6092127" y="2459386"/>
            <a:ext cx="2286" cy="1699865"/>
          </a:xfrm>
          <a:prstGeom prst="line">
            <a:avLst/>
          </a:prstGeom>
          <a:noFill/>
          <a:ln w="38100" algn="ctr">
            <a:solidFill>
              <a:srgbClr val="F9B074"/>
            </a:solidFill>
            <a:round/>
            <a:headEnd/>
            <a:tailEnd/>
          </a:ln>
        </p:spPr>
      </p:cxnSp>
      <p:sp>
        <p:nvSpPr>
          <p:cNvPr id="14340" name="TextBox 13"/>
          <p:cNvSpPr txBox="1">
            <a:spLocks noChangeArrowheads="1"/>
          </p:cNvSpPr>
          <p:nvPr/>
        </p:nvSpPr>
        <p:spPr bwMode="auto">
          <a:xfrm>
            <a:off x="6331417" y="762000"/>
            <a:ext cx="1992853"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Accomplishments</a:t>
            </a:r>
            <a:endParaRPr lang="en-US" i="1" dirty="0">
              <a:solidFill>
                <a:srgbClr val="DA5500"/>
              </a:solidFill>
            </a:endParaRPr>
          </a:p>
        </p:txBody>
      </p:sp>
      <p:sp>
        <p:nvSpPr>
          <p:cNvPr id="14341" name="TextBox 14"/>
          <p:cNvSpPr txBox="1">
            <a:spLocks noChangeArrowheads="1"/>
          </p:cNvSpPr>
          <p:nvPr/>
        </p:nvSpPr>
        <p:spPr bwMode="auto">
          <a:xfrm>
            <a:off x="145735" y="762000"/>
            <a:ext cx="1326004"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Objectives </a:t>
            </a:r>
            <a:endParaRPr lang="en-US" i="1" dirty="0">
              <a:solidFill>
                <a:srgbClr val="DA5500"/>
              </a:solidFill>
            </a:endParaRPr>
          </a:p>
        </p:txBody>
      </p:sp>
      <p:sp>
        <p:nvSpPr>
          <p:cNvPr id="2" name="Title 1"/>
          <p:cNvSpPr>
            <a:spLocks noGrp="1"/>
          </p:cNvSpPr>
          <p:nvPr>
            <p:ph type="title"/>
          </p:nvPr>
        </p:nvSpPr>
        <p:spPr/>
        <p:txBody>
          <a:bodyPr/>
          <a:lstStyle/>
          <a:p>
            <a:endParaRPr lang="en-US"/>
          </a:p>
        </p:txBody>
      </p:sp>
      <p:sp>
        <p:nvSpPr>
          <p:cNvPr id="14342" name="Content Placeholder 5"/>
          <p:cNvSpPr>
            <a:spLocks noGrp="1"/>
          </p:cNvSpPr>
          <p:nvPr>
            <p:ph idx="1"/>
          </p:nvPr>
        </p:nvSpPr>
        <p:spPr/>
        <p:txBody>
          <a:bodyPr/>
          <a:lstStyle/>
          <a:p>
            <a:pPr marL="233363" indent="-233363">
              <a:spcBef>
                <a:spcPts val="600"/>
              </a:spcBef>
              <a:buClr>
                <a:srgbClr val="DA5500"/>
              </a:buClr>
              <a:buSzPct val="120000"/>
              <a:buFont typeface="Wingdings" pitchFamily="2" charset="2"/>
              <a:buChar char="§"/>
            </a:pPr>
            <a:r>
              <a:rPr lang="en-US" sz="1600" b="0" i="1" dirty="0" smtClean="0">
                <a:solidFill>
                  <a:srgbClr val="000000"/>
                </a:solidFill>
              </a:rPr>
              <a:t>Study the impact of</a:t>
            </a:r>
            <a:br>
              <a:rPr lang="en-US" sz="1600" b="0" i="1" dirty="0" smtClean="0">
                <a:solidFill>
                  <a:srgbClr val="000000"/>
                </a:solidFill>
              </a:rPr>
            </a:br>
            <a:r>
              <a:rPr lang="en-US" sz="1600" b="0" i="1" dirty="0" smtClean="0">
                <a:solidFill>
                  <a:srgbClr val="000000"/>
                </a:solidFill>
              </a:rPr>
              <a:t>changing memory </a:t>
            </a:r>
            <a:br>
              <a:rPr lang="en-US" sz="1600" b="0" i="1" dirty="0" smtClean="0">
                <a:solidFill>
                  <a:srgbClr val="000000"/>
                </a:solidFill>
              </a:rPr>
            </a:br>
            <a:r>
              <a:rPr lang="en-US" sz="1600" b="0" i="1" dirty="0" smtClean="0">
                <a:solidFill>
                  <a:srgbClr val="000000"/>
                </a:solidFill>
              </a:rPr>
              <a:t>hierarchies in fused</a:t>
            </a:r>
            <a:br>
              <a:rPr lang="en-US" sz="1600" b="0" i="1" dirty="0" smtClean="0">
                <a:solidFill>
                  <a:srgbClr val="000000"/>
                </a:solidFill>
              </a:rPr>
            </a:br>
            <a:r>
              <a:rPr lang="en-US" sz="1600" b="0" i="1" dirty="0" smtClean="0">
                <a:solidFill>
                  <a:srgbClr val="000000"/>
                </a:solidFill>
              </a:rPr>
              <a:t>GPU-CPU devices</a:t>
            </a:r>
          </a:p>
          <a:p>
            <a:pPr marL="233363" indent="-233363">
              <a:spcBef>
                <a:spcPts val="600"/>
              </a:spcBef>
              <a:buClr>
                <a:srgbClr val="DA5500"/>
              </a:buClr>
              <a:buSzPct val="120000"/>
              <a:buFont typeface="Wingdings" pitchFamily="2" charset="2"/>
              <a:buChar char="§"/>
            </a:pPr>
            <a:r>
              <a:rPr lang="en-US" sz="1600" b="0" i="1" dirty="0" smtClean="0">
                <a:solidFill>
                  <a:srgbClr val="000000"/>
                </a:solidFill>
              </a:rPr>
              <a:t>Determine paths and recommendations for future heterogeneous devices</a:t>
            </a:r>
          </a:p>
        </p:txBody>
      </p:sp>
      <p:sp>
        <p:nvSpPr>
          <p:cNvPr id="14343" name="Content Placeholder 5"/>
          <p:cNvSpPr>
            <a:spLocks noGrp="1"/>
          </p:cNvSpPr>
          <p:nvPr>
            <p:ph sz="half" idx="4294967295"/>
          </p:nvPr>
        </p:nvSpPr>
        <p:spPr>
          <a:xfrm>
            <a:off x="6361113" y="1131888"/>
            <a:ext cx="5827712" cy="2006600"/>
          </a:xfrm>
        </p:spPr>
        <p:txBody>
          <a:bodyPr>
            <a:normAutofit/>
          </a:bodyPr>
          <a:lstStyle/>
          <a:p>
            <a:pPr marL="233363" indent="-233363">
              <a:buClr>
                <a:srgbClr val="DA5500"/>
              </a:buClr>
              <a:buSzPct val="120000"/>
              <a:buFont typeface="Wingdings" pitchFamily="2" charset="2"/>
              <a:buChar char="§"/>
            </a:pPr>
            <a:r>
              <a:rPr lang="en-US" sz="1600" b="0" i="1" dirty="0" smtClean="0">
                <a:solidFill>
                  <a:srgbClr val="000000"/>
                </a:solidFill>
                <a:cs typeface="Arial" charset="0"/>
              </a:rPr>
              <a:t>Compared GPU with special-purpose memory to CPU and integrated GPU sharing CPU host memory</a:t>
            </a:r>
          </a:p>
          <a:p>
            <a:pPr marL="233363" indent="-233363">
              <a:buClr>
                <a:srgbClr val="DA5500"/>
              </a:buClr>
              <a:buSzPct val="120000"/>
              <a:buFont typeface="Wingdings" pitchFamily="2" charset="2"/>
              <a:buChar char="§"/>
            </a:pPr>
            <a:r>
              <a:rPr lang="en-US" sz="1600" b="0" i="1" dirty="0" smtClean="0">
                <a:solidFill>
                  <a:srgbClr val="000000"/>
                </a:solidFill>
                <a:cs typeface="Arial" charset="0"/>
              </a:rPr>
              <a:t>Explored power consumption / performance tradeoffs</a:t>
            </a:r>
          </a:p>
          <a:p>
            <a:pPr marL="233363" indent="-233363">
              <a:buClr>
                <a:srgbClr val="DA5500"/>
              </a:buClr>
              <a:buSzPct val="120000"/>
              <a:buFont typeface="Wingdings" pitchFamily="2" charset="2"/>
              <a:buChar char="§"/>
            </a:pPr>
            <a:r>
              <a:rPr lang="en-US" sz="1600" b="0" i="1" dirty="0" smtClean="0">
                <a:solidFill>
                  <a:srgbClr val="000000"/>
                </a:solidFill>
                <a:cs typeface="Arial" charset="0"/>
              </a:rPr>
              <a:t>Explored programmability of standalone devices relative to fused CPU/GPU devices</a:t>
            </a:r>
          </a:p>
        </p:txBody>
      </p:sp>
      <p:sp>
        <p:nvSpPr>
          <p:cNvPr id="22" name="Snip Single Corner Rectangle 21"/>
          <p:cNvSpPr/>
          <p:nvPr/>
        </p:nvSpPr>
        <p:spPr bwMode="auto">
          <a:xfrm rot="10800000">
            <a:off x="9047182" y="0"/>
            <a:ext cx="3143487" cy="533400"/>
          </a:xfrm>
          <a:prstGeom prst="snip1Rect">
            <a:avLst/>
          </a:prstGeom>
          <a:solidFill>
            <a:schemeClr val="accent1">
              <a:lumMod val="75000"/>
            </a:schemeClr>
          </a:solidFill>
          <a:ln w="9525" cap="flat" cmpd="sng" algn="ctr">
            <a:noFill/>
            <a:prstDash val="solid"/>
            <a:round/>
            <a:headEnd type="none" w="med" len="med"/>
            <a:tailEnd type="none" w="med" len="med"/>
          </a:ln>
          <a:effectLst/>
        </p:spPr>
        <p:txBody>
          <a:bodyPr/>
          <a:lstStyle/>
          <a:p>
            <a:pPr eaLnBrk="0" hangingPunct="0">
              <a:defRPr/>
            </a:pPr>
            <a:endParaRPr lang="en-US" b="0" dirty="0">
              <a:latin typeface="Arial" pitchFamily="34" charset="0"/>
              <a:cs typeface="+mn-cs"/>
            </a:endParaRPr>
          </a:p>
        </p:txBody>
      </p:sp>
      <p:sp>
        <p:nvSpPr>
          <p:cNvPr id="14351" name="Rectangle 9"/>
          <p:cNvSpPr>
            <a:spLocks noChangeArrowheads="1"/>
          </p:cNvSpPr>
          <p:nvPr/>
        </p:nvSpPr>
        <p:spPr bwMode="auto">
          <a:xfrm>
            <a:off x="2640912" y="6437314"/>
            <a:ext cx="8125883" cy="344487"/>
          </a:xfrm>
          <a:prstGeom prst="rect">
            <a:avLst/>
          </a:prstGeom>
          <a:noFill/>
          <a:ln w="15875">
            <a:noFill/>
            <a:miter lim="800000"/>
            <a:headEnd/>
            <a:tailEnd/>
          </a:ln>
        </p:spPr>
        <p:txBody>
          <a:bodyPr/>
          <a:lstStyle/>
          <a:p>
            <a:pPr marL="173038" indent="-173038" eaLnBrk="0" hangingPunct="0">
              <a:lnSpc>
                <a:spcPct val="90000"/>
              </a:lnSpc>
              <a:spcBef>
                <a:spcPct val="60000"/>
              </a:spcBef>
              <a:buClr>
                <a:srgbClr val="FFFF99"/>
              </a:buClr>
              <a:buFont typeface="Symbol" pitchFamily="18" charset="2"/>
              <a:buNone/>
            </a:pPr>
            <a:endParaRPr lang="en-US" sz="1200">
              <a:solidFill>
                <a:srgbClr val="DA5500"/>
              </a:solidFill>
            </a:endParaRPr>
          </a:p>
        </p:txBody>
      </p:sp>
      <p:sp>
        <p:nvSpPr>
          <p:cNvPr id="23" name="TextBox 25"/>
          <p:cNvSpPr txBox="1">
            <a:spLocks noChangeArrowheads="1"/>
          </p:cNvSpPr>
          <p:nvPr/>
        </p:nvSpPr>
        <p:spPr bwMode="auto">
          <a:xfrm>
            <a:off x="9047517" y="88202"/>
            <a:ext cx="3141308" cy="369332"/>
          </a:xfrm>
          <a:prstGeom prst="rect">
            <a:avLst/>
          </a:prstGeom>
          <a:noFill/>
          <a:ln w="9525">
            <a:noFill/>
            <a:miter lim="800000"/>
            <a:headEnd/>
            <a:tailEnd/>
          </a:ln>
        </p:spPr>
        <p:txBody>
          <a:bodyPr wrap="square">
            <a:spAutoFit/>
          </a:bodyPr>
          <a:lstStyle/>
          <a:p>
            <a:pPr algn="ctr" eaLnBrk="0" hangingPunct="0"/>
            <a:r>
              <a:rPr lang="en-US" sz="900" b="0" dirty="0" smtClean="0">
                <a:solidFill>
                  <a:schemeClr val="bg1"/>
                </a:solidFill>
              </a:rPr>
              <a:t>PI: Jeffrey S. Vetter, ORNL</a:t>
            </a:r>
          </a:p>
          <a:p>
            <a:pPr algn="ctr" eaLnBrk="0" hangingPunct="0"/>
            <a:r>
              <a:rPr lang="en-US" sz="900" b="0" dirty="0" smtClean="0">
                <a:solidFill>
                  <a:schemeClr val="bg1"/>
                </a:solidFill>
              </a:rPr>
              <a:t>Future Technologies Group</a:t>
            </a:r>
          </a:p>
        </p:txBody>
      </p:sp>
      <p:sp>
        <p:nvSpPr>
          <p:cNvPr id="18" name="TextBox 13"/>
          <p:cNvSpPr txBox="1">
            <a:spLocks noChangeArrowheads="1"/>
          </p:cNvSpPr>
          <p:nvPr/>
        </p:nvSpPr>
        <p:spPr bwMode="auto">
          <a:xfrm>
            <a:off x="6331418" y="3309317"/>
            <a:ext cx="877163"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Impact</a:t>
            </a:r>
            <a:endParaRPr lang="en-US" i="1" dirty="0">
              <a:solidFill>
                <a:srgbClr val="DA5500"/>
              </a:solidFill>
            </a:endParaRPr>
          </a:p>
        </p:txBody>
      </p:sp>
      <p:sp>
        <p:nvSpPr>
          <p:cNvPr id="26" name="Title 1"/>
          <p:cNvSpPr txBox="1">
            <a:spLocks/>
          </p:cNvSpPr>
          <p:nvPr/>
        </p:nvSpPr>
        <p:spPr bwMode="auto">
          <a:xfrm>
            <a:off x="160825" y="153988"/>
            <a:ext cx="8867370" cy="354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eaLnBrk="0" hangingPunct="0">
              <a:lnSpc>
                <a:spcPct val="85000"/>
              </a:lnSpc>
              <a:defRPr/>
            </a:pPr>
            <a:r>
              <a:rPr lang="en-US" sz="2000" noProof="0" dirty="0" smtClean="0">
                <a:solidFill>
                  <a:srgbClr val="00432E"/>
                </a:solidFill>
              </a:rPr>
              <a:t>Exploring Tradeoffs in Fused Memory Hierarchies</a:t>
            </a:r>
            <a:endParaRPr kumimoji="0" lang="en-US" sz="2000" b="0" i="0" u="none" strike="noStrike" kern="1200" cap="none" spc="0" normalizeH="0" baseline="0" noProof="0" dirty="0" smtClean="0">
              <a:ln>
                <a:noFill/>
              </a:ln>
              <a:solidFill>
                <a:srgbClr val="00432E"/>
              </a:solidFill>
              <a:effectLst/>
              <a:uLnTx/>
              <a:uFillTx/>
              <a:latin typeface="Arial Black" pitchFamily="34" charset="0"/>
              <a:ea typeface="+mj-ea"/>
              <a:cs typeface="+mj-cs"/>
            </a:endParaRPr>
          </a:p>
        </p:txBody>
      </p:sp>
      <p:sp>
        <p:nvSpPr>
          <p:cNvPr id="3" name="TextBox 2"/>
          <p:cNvSpPr txBox="1"/>
          <p:nvPr/>
        </p:nvSpPr>
        <p:spPr>
          <a:xfrm>
            <a:off x="6770563" y="5503888"/>
            <a:ext cx="3416320" cy="261610"/>
          </a:xfrm>
          <a:prstGeom prst="rect">
            <a:avLst/>
          </a:prstGeom>
          <a:noFill/>
        </p:spPr>
        <p:txBody>
          <a:bodyPr wrap="none" rtlCol="0">
            <a:spAutoFit/>
          </a:bodyPr>
          <a:lstStyle/>
          <a:p>
            <a:r>
              <a:rPr lang="en-US" sz="1100" b="0" dirty="0">
                <a:latin typeface="Consolas" pitchFamily="49" charset="0"/>
                <a:cs typeface="Consolas" pitchFamily="49" charset="0"/>
                <a:hlinkClick r:id="rId3"/>
              </a:rPr>
              <a:t>http://</a:t>
            </a:r>
            <a:r>
              <a:rPr lang="en-US" sz="1100" b="0" dirty="0" smtClean="0">
                <a:latin typeface="Consolas" pitchFamily="49" charset="0"/>
                <a:cs typeface="Consolas" pitchFamily="49" charset="0"/>
                <a:hlinkClick r:id="rId3"/>
              </a:rPr>
              <a:t>dl.acm.org/citation.cfm?id=2212924</a:t>
            </a:r>
            <a:r>
              <a:rPr lang="en-US" sz="1100" b="0" dirty="0" smtClean="0">
                <a:latin typeface="Consolas" pitchFamily="49" charset="0"/>
                <a:cs typeface="Consolas" pitchFamily="49" charset="0"/>
              </a:rPr>
              <a:t> </a:t>
            </a:r>
            <a:endParaRPr lang="en-US" sz="1100" b="0" dirty="0">
              <a:latin typeface="Consolas" pitchFamily="49" charset="0"/>
              <a:cs typeface="Consolas" pitchFamily="49" charset="0"/>
            </a:endParaRPr>
          </a:p>
        </p:txBody>
      </p:sp>
      <p:sp>
        <p:nvSpPr>
          <p:cNvPr id="20" name="TextBox 19"/>
          <p:cNvSpPr txBox="1"/>
          <p:nvPr/>
        </p:nvSpPr>
        <p:spPr>
          <a:xfrm>
            <a:off x="6331418" y="5845809"/>
            <a:ext cx="5751115" cy="76944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1100" b="0" dirty="0">
                <a:solidFill>
                  <a:prstClr val="black"/>
                </a:solidFill>
              </a:rPr>
              <a:t>Spafford, Kyle L., Jeremy S. Meredith, </a:t>
            </a:r>
            <a:r>
              <a:rPr lang="en-US" sz="1100" b="0" dirty="0" err="1">
                <a:solidFill>
                  <a:prstClr val="black"/>
                </a:solidFill>
              </a:rPr>
              <a:t>Seyong</a:t>
            </a:r>
            <a:r>
              <a:rPr lang="en-US" sz="1100" b="0" dirty="0">
                <a:solidFill>
                  <a:prstClr val="black"/>
                </a:solidFill>
              </a:rPr>
              <a:t> Lee, Dong Li, Philip C. Roth, and Jeffrey S. Vetter. "The tradeoffs of fused memory hierarchies in heterogeneous computing architectures." In Proceedings of the 9th </a:t>
            </a:r>
            <a:r>
              <a:rPr lang="en-US" sz="1100" b="0" dirty="0" smtClean="0">
                <a:solidFill>
                  <a:prstClr val="black"/>
                </a:solidFill>
              </a:rPr>
              <a:t>Conference </a:t>
            </a:r>
            <a:r>
              <a:rPr lang="en-US" sz="1100" b="0" dirty="0">
                <a:solidFill>
                  <a:prstClr val="black"/>
                </a:solidFill>
              </a:rPr>
              <a:t>on Computing Frontiers, </a:t>
            </a:r>
            <a:r>
              <a:rPr lang="en-US" sz="1100" b="0" dirty="0" smtClean="0">
                <a:solidFill>
                  <a:prstClr val="black"/>
                </a:solidFill>
              </a:rPr>
              <a:t> </a:t>
            </a:r>
            <a:r>
              <a:rPr lang="en-US" sz="1100" b="0" dirty="0">
                <a:solidFill>
                  <a:prstClr val="black"/>
                </a:solidFill>
              </a:rPr>
              <a:t>ACM, 2012.</a:t>
            </a:r>
            <a:endParaRPr lang="en-US" sz="1100" b="0" dirty="0" smtClean="0">
              <a:solidFill>
                <a:prstClr val="black"/>
              </a:solidFill>
            </a:endParaRPr>
          </a:p>
        </p:txBody>
      </p:sp>
      <p:pic>
        <p:nvPicPr>
          <p:cNvPr id="2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264" b="17044"/>
          <a:stretch/>
        </p:blipFill>
        <p:spPr bwMode="auto">
          <a:xfrm>
            <a:off x="991178" y="3203842"/>
            <a:ext cx="4659088" cy="3455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40912" y="649825"/>
            <a:ext cx="3287290" cy="1442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66378" y="3309317"/>
            <a:ext cx="2816154" cy="201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Content Placeholder 5"/>
          <p:cNvSpPr txBox="1">
            <a:spLocks/>
          </p:cNvSpPr>
          <p:nvPr/>
        </p:nvSpPr>
        <p:spPr bwMode="auto">
          <a:xfrm>
            <a:off x="6145200" y="3657257"/>
            <a:ext cx="3121180" cy="20075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230188" indent="-230188" algn="l" rtl="0" eaLnBrk="0" fontAlgn="base" hangingPunct="0">
              <a:lnSpc>
                <a:spcPct val="90000"/>
              </a:lnSpc>
              <a:spcBef>
                <a:spcPts val="1400"/>
              </a:spcBef>
              <a:spcAft>
                <a:spcPct val="0"/>
              </a:spcAft>
              <a:buClr>
                <a:schemeClr val="tx2"/>
              </a:buClr>
              <a:buFont typeface="Arial" charset="0"/>
              <a:buChar char="•"/>
              <a:defRPr sz="2800" b="1" kern="1200">
                <a:solidFill>
                  <a:srgbClr val="404040"/>
                </a:solidFill>
                <a:latin typeface="Arial Narrow" pitchFamily="34" charset="0"/>
                <a:ea typeface="+mn-ea"/>
                <a:cs typeface="Arial" pitchFamily="34" charset="0"/>
              </a:defRPr>
            </a:lvl1pPr>
            <a:lvl2pPr marL="625475" indent="-279400" algn="l" rtl="0" eaLnBrk="0" fontAlgn="base" hangingPunct="0">
              <a:lnSpc>
                <a:spcPct val="90000"/>
              </a:lnSpc>
              <a:spcBef>
                <a:spcPts val="800"/>
              </a:spcBef>
              <a:spcAft>
                <a:spcPct val="0"/>
              </a:spcAft>
              <a:buClr>
                <a:schemeClr val="tx2"/>
              </a:buClr>
              <a:buFont typeface="Arial" charset="0"/>
              <a:buChar char="–"/>
              <a:defRPr sz="2400" b="1" kern="1200">
                <a:solidFill>
                  <a:srgbClr val="404040"/>
                </a:solidFill>
                <a:latin typeface="Arial Narrow" pitchFamily="34" charset="0"/>
                <a:ea typeface="+mn-ea"/>
                <a:cs typeface="Arial" pitchFamily="34" charset="0"/>
              </a:defRPr>
            </a:lvl2pPr>
            <a:lvl3pPr marL="914400" indent="-230188" algn="l" rtl="0" eaLnBrk="0" fontAlgn="base" hangingPunct="0">
              <a:lnSpc>
                <a:spcPct val="90000"/>
              </a:lnSpc>
              <a:spcBef>
                <a:spcPts val="800"/>
              </a:spcBef>
              <a:spcAft>
                <a:spcPct val="0"/>
              </a:spcAft>
              <a:buClr>
                <a:schemeClr val="tx2"/>
              </a:buClr>
              <a:buFont typeface="Arial" charset="0"/>
              <a:buChar char="•"/>
              <a:defRPr sz="2000" b="1" kern="1200">
                <a:solidFill>
                  <a:srgbClr val="404040"/>
                </a:solidFill>
                <a:latin typeface="Arial Narrow" pitchFamily="34" charset="0"/>
                <a:ea typeface="+mn-ea"/>
                <a:cs typeface="Arial" pitchFamily="34" charset="0"/>
              </a:defRPr>
            </a:lvl3pPr>
            <a:lvl4pPr marL="1144588" indent="-173038" algn="l" rtl="0" eaLnBrk="0" fontAlgn="base" hangingPunct="0">
              <a:lnSpc>
                <a:spcPct val="90000"/>
              </a:lnSpc>
              <a:spcBef>
                <a:spcPts val="800"/>
              </a:spcBef>
              <a:spcAft>
                <a:spcPct val="0"/>
              </a:spcAft>
              <a:buClr>
                <a:schemeClr val="tx2"/>
              </a:buClr>
              <a:buFont typeface="Arial" charset="0"/>
              <a:buChar char="–"/>
              <a:defRPr b="1" kern="1200">
                <a:solidFill>
                  <a:srgbClr val="404040"/>
                </a:solidFill>
                <a:latin typeface="Arial Narrow" pitchFamily="34" charset="0"/>
                <a:ea typeface="+mn-ea"/>
                <a:cs typeface="Arial" pitchFamily="34" charset="0"/>
              </a:defRPr>
            </a:lvl4pPr>
            <a:lvl5pPr marL="1482725" indent="-222250" algn="l" rtl="0" eaLnBrk="0" fontAlgn="base" hangingPunct="0">
              <a:lnSpc>
                <a:spcPct val="90000"/>
              </a:lnSpc>
              <a:spcBef>
                <a:spcPts val="600"/>
              </a:spcBef>
              <a:spcAft>
                <a:spcPct val="0"/>
              </a:spcAft>
              <a:buClr>
                <a:schemeClr val="tx2"/>
              </a:buClr>
              <a:buFont typeface="Arial" charset="0"/>
              <a:buChar char="»"/>
              <a:defRPr b="1" kern="1200">
                <a:solidFill>
                  <a:srgbClr val="404040"/>
                </a:solidFill>
                <a:latin typeface="Arial Narrow"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3363" indent="-233363">
              <a:buClr>
                <a:srgbClr val="DA5500"/>
              </a:buClr>
              <a:buSzPct val="120000"/>
              <a:buFont typeface="Wingdings" pitchFamily="2" charset="2"/>
              <a:buChar char="§"/>
            </a:pPr>
            <a:r>
              <a:rPr lang="en-US" sz="1400" b="0" i="1" dirty="0" smtClean="0">
                <a:solidFill>
                  <a:srgbClr val="000000"/>
                </a:solidFill>
                <a:cs typeface="Arial" charset="0"/>
              </a:rPr>
              <a:t>Quantified cases where fused devices outperformed both single-purpose CPUs and standalone discrete GPUs</a:t>
            </a:r>
          </a:p>
          <a:p>
            <a:pPr marL="233363" indent="-233363">
              <a:buClr>
                <a:srgbClr val="DA5500"/>
              </a:buClr>
              <a:buSzPct val="120000"/>
              <a:buFont typeface="Wingdings" pitchFamily="2" charset="2"/>
              <a:buChar char="§"/>
            </a:pPr>
            <a:r>
              <a:rPr lang="en-US" sz="1400" b="0" i="1" dirty="0" smtClean="0">
                <a:solidFill>
                  <a:srgbClr val="000000"/>
                </a:solidFill>
                <a:cs typeface="Arial" charset="0"/>
              </a:rPr>
              <a:t>Discovered opportunities for  increased programmability and potential for broader performance improvement</a:t>
            </a:r>
          </a:p>
        </p:txBody>
      </p:sp>
    </p:spTree>
    <p:extLst>
      <p:ext uri="{BB962C8B-B14F-4D97-AF65-F5344CB8AC3E}">
        <p14:creationId xmlns:p14="http://schemas.microsoft.com/office/powerpoint/2010/main" val="471569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6345206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From UIUC</a:t>
            </a:r>
            <a:endParaRPr lang="en-US" dirty="0"/>
          </a:p>
        </p:txBody>
      </p:sp>
    </p:spTree>
    <p:extLst>
      <p:ext uri="{BB962C8B-B14F-4D97-AF65-F5344CB8AC3E}">
        <p14:creationId xmlns:p14="http://schemas.microsoft.com/office/powerpoint/2010/main" val="117277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Awards</a:t>
            </a:r>
            <a:endParaRPr lang="en-US" dirty="0"/>
          </a:p>
        </p:txBody>
      </p:sp>
      <p:sp>
        <p:nvSpPr>
          <p:cNvPr id="2" name="Content Placeholder 1"/>
          <p:cNvSpPr>
            <a:spLocks noGrp="1"/>
          </p:cNvSpPr>
          <p:nvPr>
            <p:ph idx="1"/>
          </p:nvPr>
        </p:nvSpPr>
        <p:spPr/>
        <p:txBody>
          <a:bodyPr>
            <a:normAutofit fontScale="92500" lnSpcReduction="10000"/>
          </a:bodyPr>
          <a:lstStyle/>
          <a:p>
            <a:r>
              <a:rPr lang="en-US" dirty="0" smtClean="0"/>
              <a:t>2014 IEEE Computer </a:t>
            </a:r>
            <a:r>
              <a:rPr lang="en-US" dirty="0"/>
              <a:t>Society B. Ramakrishna Rau Award </a:t>
            </a:r>
            <a:endParaRPr lang="en-US" dirty="0" smtClean="0"/>
          </a:p>
          <a:p>
            <a:pPr lvl="1"/>
            <a:r>
              <a:rPr lang="en-US" dirty="0"/>
              <a:t>The Rau Award recognizes significant accomplishments in the field of microarchitecture and compiler code generation. Hwu was recognized “for contributions to Instruction Level Parallelism technology, including compiler optimization, program representation, microarchitecture, and applications</a:t>
            </a:r>
            <a:r>
              <a:rPr lang="en-US" dirty="0" smtClean="0"/>
              <a:t>.”</a:t>
            </a:r>
          </a:p>
          <a:p>
            <a:r>
              <a:rPr lang="en-US" dirty="0" smtClean="0"/>
              <a:t>2014 Micro Test-of-Time Award</a:t>
            </a:r>
          </a:p>
          <a:p>
            <a:pPr lvl="1"/>
            <a:r>
              <a:rPr lang="en-US" dirty="0" smtClean="0"/>
              <a:t>For Yale </a:t>
            </a:r>
            <a:r>
              <a:rPr lang="en-US" dirty="0"/>
              <a:t>N. Patt, Wen-mei Hwu, Michael C. Shebanow for their Micro-18 (1985) paper entitled HPS, a New Microarchitecture: Rationale and Introduction </a:t>
            </a:r>
            <a:endParaRPr lang="en-US" dirty="0" smtClean="0"/>
          </a:p>
          <a:p>
            <a:r>
              <a:rPr lang="en-US" dirty="0" smtClean="0"/>
              <a:t>2014 Micro Test-of-Time Award</a:t>
            </a:r>
          </a:p>
          <a:p>
            <a:pPr lvl="1"/>
            <a:r>
              <a:rPr lang="en-US" dirty="0" smtClean="0"/>
              <a:t>Yale </a:t>
            </a:r>
            <a:r>
              <a:rPr lang="en-US" dirty="0"/>
              <a:t>N. Patt, Stephen W. Melvin, Wen-Mei Hwu, Michael C. Shebanow for their Micro-18 (1985) paper entitled Critical Issues Regarding HPS, A High Performance </a:t>
            </a:r>
            <a:r>
              <a:rPr lang="en-US" dirty="0" smtClean="0"/>
              <a:t>Microarchitecture</a:t>
            </a:r>
          </a:p>
          <a:p>
            <a:endParaRPr lang="en-US" dirty="0"/>
          </a:p>
        </p:txBody>
      </p:sp>
      <p:sp>
        <p:nvSpPr>
          <p:cNvPr id="3" name="Slide Number Placeholder 2"/>
          <p:cNvSpPr>
            <a:spLocks noGrp="1"/>
          </p:cNvSpPr>
          <p:nvPr>
            <p:ph type="sldNum" sz="quarter" idx="4294967295"/>
          </p:nvPr>
        </p:nvSpPr>
        <p:spPr>
          <a:xfrm>
            <a:off x="10766795" y="6553200"/>
            <a:ext cx="1117309" cy="304800"/>
          </a:xfrm>
          <a:prstGeom prst="rect">
            <a:avLst/>
          </a:prstGeom>
        </p:spPr>
        <p:txBody>
          <a:bodyPr/>
          <a:lstStyle/>
          <a:p>
            <a:fld id="{C15D8F30-3CDA-4BFC-BD30-82D59FCD49DB}" type="slidenum">
              <a:rPr lang="en-US" smtClean="0"/>
              <a:pPr/>
              <a:t>21</a:t>
            </a:fld>
            <a:endParaRPr lang="en-US" dirty="0"/>
          </a:p>
        </p:txBody>
      </p:sp>
      <p:sp>
        <p:nvSpPr>
          <p:cNvPr id="16" name="TextBox 15"/>
          <p:cNvSpPr txBox="1"/>
          <p:nvPr/>
        </p:nvSpPr>
        <p:spPr>
          <a:xfrm>
            <a:off x="6506545" y="5958968"/>
            <a:ext cx="4110421" cy="584775"/>
          </a:xfrm>
          <a:prstGeom prst="rect">
            <a:avLst/>
          </a:prstGeom>
          <a:noFill/>
        </p:spPr>
        <p:txBody>
          <a:bodyPr wrap="none" rtlCol="0">
            <a:spAutoFit/>
          </a:bodyPr>
          <a:lstStyle/>
          <a:p>
            <a:r>
              <a:rPr lang="en-US" sz="3200" b="1" i="1" dirty="0" smtClean="0">
                <a:solidFill>
                  <a:srgbClr val="BF4137"/>
                </a:solidFill>
                <a:latin typeface="Arial Black" pitchFamily="34" charset="0"/>
              </a:rPr>
              <a:t>…to be continued</a:t>
            </a:r>
            <a:endParaRPr lang="en-US" sz="3200" b="1" i="1" dirty="0">
              <a:solidFill>
                <a:srgbClr val="BF4137"/>
              </a:solidFill>
              <a:latin typeface="Arial Black" pitchFamily="34" charset="0"/>
            </a:endParaRPr>
          </a:p>
        </p:txBody>
      </p:sp>
    </p:spTree>
    <p:extLst>
      <p:ext uri="{BB962C8B-B14F-4D97-AF65-F5344CB8AC3E}">
        <p14:creationId xmlns:p14="http://schemas.microsoft.com/office/powerpoint/2010/main" val="1590939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TANGRAM</a:t>
            </a:r>
            <a:endParaRPr lang="en-US" dirty="0"/>
          </a:p>
        </p:txBody>
      </p:sp>
      <p:sp>
        <p:nvSpPr>
          <p:cNvPr id="3" name="Slide Number Placeholder 2"/>
          <p:cNvSpPr>
            <a:spLocks noGrp="1"/>
          </p:cNvSpPr>
          <p:nvPr>
            <p:ph type="sldNum" sz="quarter" idx="4294967295"/>
          </p:nvPr>
        </p:nvSpPr>
        <p:spPr>
          <a:xfrm>
            <a:off x="10766795" y="6553200"/>
            <a:ext cx="1117309" cy="304800"/>
          </a:xfrm>
          <a:prstGeom prst="rect">
            <a:avLst/>
          </a:prstGeom>
        </p:spPr>
        <p:txBody>
          <a:bodyPr/>
          <a:lstStyle/>
          <a:p>
            <a:fld id="{C15D8F30-3CDA-4BFC-BD30-82D59FCD49DB}" type="slidenum">
              <a:rPr lang="en-US" smtClean="0"/>
              <a:pPr/>
              <a:t>22</a:t>
            </a:fld>
            <a:endParaRPr lang="en-US" dirty="0"/>
          </a:p>
        </p:txBody>
      </p:sp>
      <p:pic>
        <p:nvPicPr>
          <p:cNvPr id="7" name="Picture 6"/>
          <p:cNvPicPr>
            <a:picLocks noChangeAspect="1"/>
          </p:cNvPicPr>
          <p:nvPr/>
        </p:nvPicPr>
        <p:blipFill>
          <a:blip r:embed="rId3"/>
          <a:stretch>
            <a:fillRect/>
          </a:stretch>
        </p:blipFill>
        <p:spPr>
          <a:xfrm>
            <a:off x="7737499" y="546811"/>
            <a:ext cx="3638737" cy="3343840"/>
          </a:xfrm>
          <a:prstGeom prst="rect">
            <a:avLst/>
          </a:prstGeom>
        </p:spPr>
      </p:pic>
      <p:pic>
        <p:nvPicPr>
          <p:cNvPr id="10" name="Picture 9"/>
          <p:cNvPicPr>
            <a:picLocks noChangeAspect="1"/>
          </p:cNvPicPr>
          <p:nvPr/>
        </p:nvPicPr>
        <p:blipFill rotWithShape="1">
          <a:blip r:embed="rId4"/>
          <a:srcRect l="34719" t="9190" r="-4951" b="5312"/>
          <a:stretch/>
        </p:blipFill>
        <p:spPr>
          <a:xfrm>
            <a:off x="1015736" y="1194511"/>
            <a:ext cx="6602280" cy="2696140"/>
          </a:xfrm>
          <a:prstGeom prst="rect">
            <a:avLst/>
          </a:prstGeom>
        </p:spPr>
      </p:pic>
      <p:pic>
        <p:nvPicPr>
          <p:cNvPr id="11" name="Picture 10"/>
          <p:cNvPicPr>
            <a:picLocks noChangeAspect="1"/>
          </p:cNvPicPr>
          <p:nvPr/>
        </p:nvPicPr>
        <p:blipFill rotWithShape="1">
          <a:blip r:embed="rId5"/>
          <a:srcRect r="1279" b="15129"/>
          <a:stretch/>
        </p:blipFill>
        <p:spPr>
          <a:xfrm>
            <a:off x="2336193" y="3890652"/>
            <a:ext cx="9649486" cy="2967349"/>
          </a:xfrm>
          <a:prstGeom prst="rect">
            <a:avLst/>
          </a:prstGeom>
        </p:spPr>
      </p:pic>
      <p:sp>
        <p:nvSpPr>
          <p:cNvPr id="12" name="TextBox 11"/>
          <p:cNvSpPr txBox="1"/>
          <p:nvPr/>
        </p:nvSpPr>
        <p:spPr>
          <a:xfrm>
            <a:off x="1" y="3608276"/>
            <a:ext cx="3133153" cy="1477328"/>
          </a:xfrm>
          <a:prstGeom prst="rect">
            <a:avLst/>
          </a:prstGeom>
          <a:noFill/>
        </p:spPr>
        <p:txBody>
          <a:bodyPr wrap="square" rtlCol="0">
            <a:spAutoFit/>
          </a:bodyPr>
          <a:lstStyle/>
          <a:p>
            <a:r>
              <a:rPr lang="en-US" dirty="0" smtClean="0">
                <a:solidFill>
                  <a:srgbClr val="002060"/>
                </a:solidFill>
              </a:rPr>
              <a:t>Portable Synthesis of </a:t>
            </a:r>
          </a:p>
          <a:p>
            <a:r>
              <a:rPr lang="en-US" dirty="0" smtClean="0">
                <a:solidFill>
                  <a:srgbClr val="002060"/>
                </a:solidFill>
              </a:rPr>
              <a:t>High-Performance Library Code</a:t>
            </a:r>
          </a:p>
          <a:p>
            <a:endParaRPr lang="en-US" dirty="0">
              <a:solidFill>
                <a:srgbClr val="002060"/>
              </a:solidFill>
            </a:endParaRPr>
          </a:p>
          <a:p>
            <a:r>
              <a:rPr lang="en-US" dirty="0" smtClean="0">
                <a:solidFill>
                  <a:srgbClr val="002060"/>
                </a:solidFill>
              </a:rPr>
              <a:t>Heterogeneous Computing</a:t>
            </a:r>
            <a:endParaRPr lang="en-US" dirty="0">
              <a:solidFill>
                <a:srgbClr val="002060"/>
              </a:solidFill>
            </a:endParaRPr>
          </a:p>
        </p:txBody>
      </p:sp>
    </p:spTree>
    <p:extLst>
      <p:ext uri="{BB962C8B-B14F-4D97-AF65-F5344CB8AC3E}">
        <p14:creationId xmlns:p14="http://schemas.microsoft.com/office/powerpoint/2010/main" val="31261776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Tangram Input Code Example: Reduction</a:t>
            </a:r>
            <a:endParaRPr lang="en-US" dirty="0"/>
          </a:p>
        </p:txBody>
      </p:sp>
      <p:sp>
        <p:nvSpPr>
          <p:cNvPr id="4" name="Rectangle 3"/>
          <p:cNvSpPr/>
          <p:nvPr/>
        </p:nvSpPr>
        <p:spPr>
          <a:xfrm>
            <a:off x="1636998" y="2087941"/>
            <a:ext cx="2916610" cy="1200329"/>
          </a:xfrm>
          <a:prstGeom prst="rect">
            <a:avLst/>
          </a:prstGeom>
        </p:spPr>
        <p:txBody>
          <a:bodyPr wrap="square">
            <a:spAutoFit/>
          </a:bodyPr>
          <a:lstStyle/>
          <a:p>
            <a:r>
              <a:rPr lang="en-US" sz="800" dirty="0">
                <a:latin typeface="Consolas"/>
                <a:cs typeface="Consolas"/>
              </a:rPr>
              <a:t>__</a:t>
            </a:r>
            <a:r>
              <a:rPr lang="en-US" sz="800" dirty="0" err="1">
                <a:latin typeface="Consolas"/>
                <a:cs typeface="Consolas"/>
              </a:rPr>
              <a:t>codelet</a:t>
            </a:r>
            <a:r>
              <a:rPr lang="en-US" sz="800" dirty="0">
                <a:latin typeface="Consolas"/>
                <a:cs typeface="Consolas"/>
              </a:rPr>
              <a:t> </a:t>
            </a:r>
            <a:endParaRPr lang="en-US" sz="800" dirty="0" smtClean="0">
              <a:latin typeface="Consolas"/>
              <a:cs typeface="Consolas"/>
            </a:endParaRPr>
          </a:p>
          <a:p>
            <a:r>
              <a:rPr lang="en-US" sz="800" dirty="0" err="1" smtClean="0">
                <a:latin typeface="Consolas"/>
                <a:cs typeface="Consolas"/>
              </a:rPr>
              <a:t>int</a:t>
            </a:r>
            <a:r>
              <a:rPr lang="en-US" sz="800" dirty="0" smtClean="0">
                <a:latin typeface="Consolas"/>
                <a:cs typeface="Consolas"/>
              </a:rPr>
              <a:t> reduce(</a:t>
            </a:r>
            <a:r>
              <a:rPr lang="en-US" sz="800" dirty="0" err="1" smtClean="0">
                <a:latin typeface="Consolas"/>
                <a:cs typeface="Consolas"/>
              </a:rPr>
              <a:t>const</a:t>
            </a:r>
            <a:r>
              <a:rPr lang="en-US" sz="800" dirty="0" smtClean="0">
                <a:latin typeface="Consolas"/>
                <a:cs typeface="Consolas"/>
              </a:rPr>
              <a:t> Array&lt;1,int&gt; in) {</a:t>
            </a:r>
          </a:p>
          <a:p>
            <a:r>
              <a:rPr lang="en-US" sz="800" dirty="0" smtClean="0">
                <a:latin typeface="Consolas"/>
                <a:cs typeface="Consolas"/>
              </a:rPr>
              <a:t>  </a:t>
            </a:r>
            <a:r>
              <a:rPr lang="en-US" sz="800" dirty="0" err="1" smtClean="0">
                <a:latin typeface="Consolas"/>
                <a:cs typeface="Consolas"/>
              </a:rPr>
              <a:t>int</a:t>
            </a:r>
            <a:r>
              <a:rPr lang="en-US" sz="800" dirty="0" smtClean="0">
                <a:latin typeface="Consolas"/>
                <a:cs typeface="Consolas"/>
              </a:rPr>
              <a:t> </a:t>
            </a:r>
            <a:r>
              <a:rPr lang="en-US" sz="800" dirty="0" err="1" smtClean="0">
                <a:latin typeface="Consolas"/>
                <a:cs typeface="Consolas"/>
              </a:rPr>
              <a:t>len</a:t>
            </a:r>
            <a:r>
              <a:rPr lang="en-US" sz="800" dirty="0" smtClean="0">
                <a:latin typeface="Consolas"/>
                <a:cs typeface="Consolas"/>
              </a:rPr>
              <a:t> = </a:t>
            </a:r>
            <a:r>
              <a:rPr lang="en-US" sz="800" dirty="0" err="1" smtClean="0">
                <a:latin typeface="Consolas"/>
                <a:cs typeface="Consolas"/>
              </a:rPr>
              <a:t>in.size</a:t>
            </a:r>
            <a:r>
              <a:rPr lang="en-US" sz="800" dirty="0" smtClean="0">
                <a:latin typeface="Consolas"/>
                <a:cs typeface="Consolas"/>
              </a:rPr>
              <a:t>();</a:t>
            </a:r>
          </a:p>
          <a:p>
            <a:r>
              <a:rPr lang="en-US" sz="800" dirty="0" smtClean="0">
                <a:latin typeface="Consolas"/>
                <a:cs typeface="Consolas"/>
              </a:rPr>
              <a:t>  </a:t>
            </a:r>
            <a:r>
              <a:rPr lang="en-US" sz="800" dirty="0" err="1" smtClean="0">
                <a:latin typeface="Consolas"/>
                <a:cs typeface="Consolas"/>
              </a:rPr>
              <a:t>int</a:t>
            </a:r>
            <a:r>
              <a:rPr lang="en-US" sz="800" dirty="0" smtClean="0">
                <a:latin typeface="Consolas"/>
                <a:cs typeface="Consolas"/>
              </a:rPr>
              <a:t> </a:t>
            </a:r>
            <a:r>
              <a:rPr lang="en-US" sz="800" dirty="0" err="1" smtClean="0">
                <a:latin typeface="Consolas"/>
                <a:cs typeface="Consolas"/>
              </a:rPr>
              <a:t>accum</a:t>
            </a:r>
            <a:r>
              <a:rPr lang="en-US" sz="800" dirty="0" smtClean="0">
                <a:latin typeface="Consolas"/>
                <a:cs typeface="Consolas"/>
              </a:rPr>
              <a:t> = 0;</a:t>
            </a:r>
          </a:p>
          <a:p>
            <a:r>
              <a:rPr lang="en-US" sz="800" dirty="0" smtClean="0">
                <a:latin typeface="Consolas"/>
                <a:cs typeface="Consolas"/>
              </a:rPr>
              <a:t>  for(</a:t>
            </a:r>
            <a:r>
              <a:rPr lang="en-US" sz="800" dirty="0" err="1" smtClean="0">
                <a:latin typeface="Consolas"/>
                <a:cs typeface="Consolas"/>
              </a:rPr>
              <a:t>int</a:t>
            </a:r>
            <a:r>
              <a:rPr lang="en-US" sz="800" dirty="0" smtClean="0">
                <a:latin typeface="Consolas"/>
                <a:cs typeface="Consolas"/>
              </a:rPr>
              <a:t> </a:t>
            </a:r>
            <a:r>
              <a:rPr lang="en-US" sz="800" dirty="0" err="1" smtClean="0">
                <a:latin typeface="Consolas"/>
                <a:cs typeface="Consolas"/>
              </a:rPr>
              <a:t>i</a:t>
            </a:r>
            <a:r>
              <a:rPr lang="en-US" sz="800" dirty="0" smtClean="0">
                <a:latin typeface="Consolas"/>
                <a:cs typeface="Consolas"/>
              </a:rPr>
              <a:t>=0; </a:t>
            </a:r>
            <a:r>
              <a:rPr lang="en-US" sz="800" dirty="0" err="1" smtClean="0">
                <a:latin typeface="Consolas"/>
                <a:cs typeface="Consolas"/>
              </a:rPr>
              <a:t>i</a:t>
            </a:r>
            <a:r>
              <a:rPr lang="en-US" sz="800" dirty="0" smtClean="0">
                <a:latin typeface="Consolas"/>
                <a:cs typeface="Consolas"/>
              </a:rPr>
              <a:t>&lt;</a:t>
            </a:r>
            <a:r>
              <a:rPr lang="en-US" sz="800" dirty="0" err="1" smtClean="0">
                <a:latin typeface="Consolas"/>
                <a:cs typeface="Consolas"/>
              </a:rPr>
              <a:t>len</a:t>
            </a:r>
            <a:r>
              <a:rPr lang="en-US" sz="800" dirty="0" smtClean="0">
                <a:latin typeface="Consolas"/>
                <a:cs typeface="Consolas"/>
              </a:rPr>
              <a:t>; </a:t>
            </a:r>
            <a:r>
              <a:rPr lang="en-US" sz="800" dirty="0" err="1" smtClean="0">
                <a:latin typeface="Consolas"/>
                <a:cs typeface="Consolas"/>
              </a:rPr>
              <a:t>i</a:t>
            </a:r>
            <a:r>
              <a:rPr lang="en-US" sz="800" dirty="0" smtClean="0">
                <a:latin typeface="Consolas"/>
                <a:cs typeface="Consolas"/>
              </a:rPr>
              <a:t>++) {</a:t>
            </a:r>
          </a:p>
          <a:p>
            <a:r>
              <a:rPr lang="en-US" sz="800" dirty="0" smtClean="0">
                <a:latin typeface="Consolas"/>
                <a:cs typeface="Consolas"/>
              </a:rPr>
              <a:t>    </a:t>
            </a:r>
            <a:r>
              <a:rPr lang="en-US" sz="800" dirty="0" err="1" smtClean="0">
                <a:latin typeface="Consolas"/>
                <a:cs typeface="Consolas"/>
              </a:rPr>
              <a:t>accum</a:t>
            </a:r>
            <a:r>
              <a:rPr lang="en-US" sz="800" dirty="0" smtClean="0">
                <a:latin typeface="Consolas"/>
                <a:cs typeface="Consolas"/>
              </a:rPr>
              <a:t> += in[</a:t>
            </a:r>
            <a:r>
              <a:rPr lang="en-US" sz="800" dirty="0" err="1" smtClean="0">
                <a:latin typeface="Consolas"/>
                <a:cs typeface="Consolas"/>
              </a:rPr>
              <a:t>i</a:t>
            </a:r>
            <a:r>
              <a:rPr lang="en-US" sz="800" dirty="0" smtClean="0">
                <a:latin typeface="Consolas"/>
                <a:cs typeface="Consolas"/>
              </a:rPr>
              <a:t>];</a:t>
            </a:r>
          </a:p>
          <a:p>
            <a:r>
              <a:rPr lang="en-US" sz="800" dirty="0" smtClean="0">
                <a:latin typeface="Consolas"/>
                <a:cs typeface="Consolas"/>
              </a:rPr>
              <a:t>  }</a:t>
            </a:r>
          </a:p>
          <a:p>
            <a:r>
              <a:rPr lang="en-US" sz="800" dirty="0" smtClean="0">
                <a:latin typeface="Consolas"/>
                <a:cs typeface="Consolas"/>
              </a:rPr>
              <a:t>  return </a:t>
            </a:r>
            <a:r>
              <a:rPr lang="en-US" sz="800" dirty="0" err="1" smtClean="0">
                <a:latin typeface="Consolas"/>
                <a:cs typeface="Consolas"/>
              </a:rPr>
              <a:t>accum</a:t>
            </a:r>
            <a:r>
              <a:rPr lang="en-US" sz="800" dirty="0" smtClean="0">
                <a:latin typeface="Consolas"/>
                <a:cs typeface="Consolas"/>
              </a:rPr>
              <a:t>;</a:t>
            </a:r>
          </a:p>
          <a:p>
            <a:r>
              <a:rPr lang="en-US" sz="800" dirty="0" smtClean="0">
                <a:latin typeface="Consolas"/>
                <a:cs typeface="Consolas"/>
              </a:rPr>
              <a:t>}</a:t>
            </a:r>
            <a:endParaRPr lang="en-US" sz="800" dirty="0">
              <a:latin typeface="Consolas"/>
              <a:cs typeface="Consolas"/>
            </a:endParaRPr>
          </a:p>
        </p:txBody>
      </p:sp>
      <p:sp>
        <p:nvSpPr>
          <p:cNvPr id="5" name="TextBox 4"/>
          <p:cNvSpPr txBox="1"/>
          <p:nvPr/>
        </p:nvSpPr>
        <p:spPr>
          <a:xfrm>
            <a:off x="2215957" y="3204963"/>
            <a:ext cx="1348446" cy="230832"/>
          </a:xfrm>
          <a:prstGeom prst="rect">
            <a:avLst/>
          </a:prstGeom>
          <a:noFill/>
        </p:spPr>
        <p:txBody>
          <a:bodyPr wrap="none" rtlCol="0">
            <a:spAutoFit/>
          </a:bodyPr>
          <a:lstStyle/>
          <a:p>
            <a:r>
              <a:rPr lang="en-US" sz="900" dirty="0" smtClean="0">
                <a:latin typeface="Times New Roman" pitchFamily="18" charset="0"/>
                <a:cs typeface="Times New Roman" pitchFamily="18" charset="0"/>
              </a:rPr>
              <a:t>(a) Atomic scalar </a:t>
            </a:r>
            <a:r>
              <a:rPr lang="en-US" sz="900" dirty="0" err="1" smtClean="0">
                <a:latin typeface="Times New Roman" pitchFamily="18" charset="0"/>
                <a:cs typeface="Times New Roman" pitchFamily="18" charset="0"/>
              </a:rPr>
              <a:t>codelet</a:t>
            </a:r>
            <a:endParaRPr lang="en-US" sz="900" dirty="0">
              <a:latin typeface="Times New Roman" pitchFamily="18" charset="0"/>
              <a:cs typeface="Times New Roman" pitchFamily="18" charset="0"/>
            </a:endParaRPr>
          </a:p>
        </p:txBody>
      </p:sp>
      <p:sp>
        <p:nvSpPr>
          <p:cNvPr id="6" name="Rectangle 5"/>
          <p:cNvSpPr/>
          <p:nvPr/>
        </p:nvSpPr>
        <p:spPr>
          <a:xfrm>
            <a:off x="4684434" y="2087940"/>
            <a:ext cx="6203559" cy="1569660"/>
          </a:xfrm>
          <a:prstGeom prst="rect">
            <a:avLst/>
          </a:prstGeom>
        </p:spPr>
        <p:txBody>
          <a:bodyPr wrap="square">
            <a:spAutoFit/>
          </a:bodyPr>
          <a:lstStyle/>
          <a:p>
            <a:r>
              <a:rPr lang="en-US" sz="800" dirty="0">
                <a:latin typeface="Consolas"/>
                <a:cs typeface="Consolas"/>
              </a:rPr>
              <a:t>__</a:t>
            </a:r>
            <a:r>
              <a:rPr lang="en-US" sz="800" dirty="0" err="1">
                <a:latin typeface="Consolas"/>
                <a:cs typeface="Consolas"/>
              </a:rPr>
              <a:t>codelet</a:t>
            </a:r>
            <a:r>
              <a:rPr lang="en-US" sz="800" dirty="0">
                <a:latin typeface="Consolas"/>
                <a:cs typeface="Consolas"/>
              </a:rPr>
              <a:t> </a:t>
            </a:r>
            <a:r>
              <a:rPr lang="en-US" sz="800" dirty="0" smtClean="0">
                <a:latin typeface="Consolas"/>
                <a:cs typeface="Consolas"/>
              </a:rPr>
              <a:t> __tag(</a:t>
            </a:r>
            <a:r>
              <a:rPr lang="en-US" sz="800" dirty="0" err="1" smtClean="0">
                <a:latin typeface="Consolas"/>
                <a:cs typeface="Consolas"/>
              </a:rPr>
              <a:t>asso_tiled</a:t>
            </a:r>
            <a:r>
              <a:rPr lang="en-US" sz="800" dirty="0">
                <a:latin typeface="Consolas"/>
                <a:cs typeface="Consolas"/>
              </a:rPr>
              <a:t>) </a:t>
            </a:r>
          </a:p>
          <a:p>
            <a:r>
              <a:rPr lang="en-US" sz="800" dirty="0" err="1" smtClean="0">
                <a:latin typeface="Consolas"/>
                <a:cs typeface="Consolas"/>
              </a:rPr>
              <a:t>int</a:t>
            </a:r>
            <a:r>
              <a:rPr lang="en-US" sz="800" dirty="0" smtClean="0">
                <a:latin typeface="Consolas"/>
                <a:cs typeface="Consolas"/>
              </a:rPr>
              <a:t> </a:t>
            </a:r>
            <a:r>
              <a:rPr lang="en-US" sz="800" dirty="0">
                <a:latin typeface="Consolas"/>
                <a:cs typeface="Consolas"/>
              </a:rPr>
              <a:t>reduce(</a:t>
            </a:r>
            <a:r>
              <a:rPr lang="en-US" sz="800" dirty="0" err="1">
                <a:latin typeface="Consolas"/>
                <a:cs typeface="Consolas"/>
              </a:rPr>
              <a:t>const</a:t>
            </a:r>
            <a:r>
              <a:rPr lang="en-US" sz="800" dirty="0">
                <a:latin typeface="Consolas"/>
                <a:cs typeface="Consolas"/>
              </a:rPr>
              <a:t> </a:t>
            </a:r>
            <a:r>
              <a:rPr lang="en-US" sz="800" dirty="0" smtClean="0">
                <a:latin typeface="Consolas"/>
                <a:cs typeface="Consolas"/>
              </a:rPr>
              <a:t>Array&lt;1,int</a:t>
            </a:r>
            <a:r>
              <a:rPr lang="en-US" sz="800" dirty="0">
                <a:latin typeface="Consolas"/>
                <a:cs typeface="Consolas"/>
              </a:rPr>
              <a:t>&gt; </a:t>
            </a:r>
            <a:r>
              <a:rPr lang="en-US" sz="800" dirty="0" smtClean="0">
                <a:latin typeface="Consolas"/>
                <a:cs typeface="Consolas"/>
              </a:rPr>
              <a:t>in)</a:t>
            </a:r>
            <a:r>
              <a:rPr lang="en-US" sz="800" dirty="0">
                <a:latin typeface="Consolas"/>
                <a:cs typeface="Consolas"/>
              </a:rPr>
              <a:t> </a:t>
            </a:r>
            <a:r>
              <a:rPr lang="en-US" sz="800" dirty="0" smtClean="0">
                <a:latin typeface="Consolas"/>
                <a:cs typeface="Consolas"/>
              </a:rPr>
              <a:t>{</a:t>
            </a:r>
            <a:endParaRPr lang="en-US" sz="800" dirty="0">
              <a:latin typeface="Consolas"/>
              <a:cs typeface="Consolas"/>
            </a:endParaRPr>
          </a:p>
          <a:p>
            <a:r>
              <a:rPr lang="en-US" sz="800" dirty="0">
                <a:latin typeface="Consolas"/>
                <a:cs typeface="Consolas"/>
              </a:rPr>
              <a:t>  </a:t>
            </a:r>
            <a:r>
              <a:rPr lang="en-US" sz="800" dirty="0" smtClean="0">
                <a:latin typeface="Consolas"/>
                <a:cs typeface="Consolas"/>
              </a:rPr>
              <a:t>__tunable </a:t>
            </a:r>
            <a:r>
              <a:rPr lang="en-US" sz="800" dirty="0" err="1">
                <a:latin typeface="Consolas"/>
                <a:cs typeface="Consolas"/>
              </a:rPr>
              <a:t>int</a:t>
            </a:r>
            <a:r>
              <a:rPr lang="en-US" sz="800" dirty="0">
                <a:latin typeface="Consolas"/>
                <a:cs typeface="Consolas"/>
              </a:rPr>
              <a:t> p;</a:t>
            </a:r>
          </a:p>
          <a:p>
            <a:r>
              <a:rPr lang="en-US" sz="800" dirty="0">
                <a:latin typeface="Consolas"/>
                <a:cs typeface="Consolas"/>
              </a:rPr>
              <a:t>  </a:t>
            </a:r>
            <a:r>
              <a:rPr lang="en-US" sz="800" dirty="0" err="1">
                <a:latin typeface="Consolas"/>
                <a:cs typeface="Consolas"/>
              </a:rPr>
              <a:t>int</a:t>
            </a:r>
            <a:r>
              <a:rPr lang="en-US" sz="800" dirty="0">
                <a:latin typeface="Consolas"/>
                <a:cs typeface="Consolas"/>
              </a:rPr>
              <a:t> </a:t>
            </a:r>
            <a:r>
              <a:rPr lang="en-US" sz="800" dirty="0" err="1">
                <a:latin typeface="Consolas"/>
                <a:cs typeface="Consolas"/>
              </a:rPr>
              <a:t>len</a:t>
            </a:r>
            <a:r>
              <a:rPr lang="en-US" sz="800" dirty="0">
                <a:latin typeface="Consolas"/>
                <a:cs typeface="Consolas"/>
              </a:rPr>
              <a:t> = </a:t>
            </a:r>
            <a:r>
              <a:rPr lang="en-US" sz="800" dirty="0" err="1" smtClean="0">
                <a:latin typeface="Consolas"/>
                <a:cs typeface="Consolas"/>
              </a:rPr>
              <a:t>in.size</a:t>
            </a:r>
            <a:r>
              <a:rPr lang="en-US" sz="800" dirty="0">
                <a:latin typeface="Consolas"/>
                <a:cs typeface="Consolas"/>
              </a:rPr>
              <a:t>();</a:t>
            </a:r>
          </a:p>
          <a:p>
            <a:r>
              <a:rPr lang="en-US" sz="800" dirty="0">
                <a:latin typeface="Consolas"/>
                <a:cs typeface="Consolas"/>
              </a:rPr>
              <a:t>  </a:t>
            </a:r>
            <a:r>
              <a:rPr lang="en-US" sz="800" dirty="0" err="1">
                <a:latin typeface="Consolas"/>
                <a:cs typeface="Consolas"/>
              </a:rPr>
              <a:t>int</a:t>
            </a:r>
            <a:r>
              <a:rPr lang="en-US" sz="800" dirty="0">
                <a:latin typeface="Consolas"/>
                <a:cs typeface="Consolas"/>
              </a:rPr>
              <a:t> </a:t>
            </a:r>
            <a:r>
              <a:rPr lang="en-US" sz="800" dirty="0" err="1" smtClean="0">
                <a:latin typeface="Consolas"/>
                <a:cs typeface="Consolas"/>
              </a:rPr>
              <a:t>tile_size</a:t>
            </a:r>
            <a:r>
              <a:rPr lang="en-US" sz="800" dirty="0" smtClean="0">
                <a:latin typeface="Consolas"/>
                <a:cs typeface="Consolas"/>
              </a:rPr>
              <a:t>= </a:t>
            </a:r>
            <a:r>
              <a:rPr lang="en-US" sz="800" dirty="0">
                <a:latin typeface="Consolas"/>
                <a:cs typeface="Consolas"/>
              </a:rPr>
              <a:t>(len+p-1)/p;</a:t>
            </a:r>
          </a:p>
          <a:p>
            <a:r>
              <a:rPr lang="en-US" sz="800" dirty="0">
                <a:latin typeface="Consolas"/>
                <a:cs typeface="Consolas"/>
              </a:rPr>
              <a:t>  </a:t>
            </a:r>
            <a:r>
              <a:rPr lang="en-US" sz="800" dirty="0" smtClean="0">
                <a:latin typeface="Consolas"/>
                <a:cs typeface="Consolas"/>
              </a:rPr>
              <a:t>return reduce( map( reduce,</a:t>
            </a:r>
            <a:br>
              <a:rPr lang="en-US" sz="800" dirty="0" smtClean="0">
                <a:latin typeface="Consolas"/>
                <a:cs typeface="Consolas"/>
              </a:rPr>
            </a:br>
            <a:r>
              <a:rPr lang="en-US" sz="800" dirty="0" smtClean="0">
                <a:latin typeface="Consolas"/>
                <a:cs typeface="Consolas"/>
              </a:rPr>
              <a:t>                      partition</a:t>
            </a:r>
            <a:r>
              <a:rPr lang="en-US" sz="800" dirty="0">
                <a:latin typeface="Consolas"/>
                <a:cs typeface="Consolas"/>
              </a:rPr>
              <a:t>(</a:t>
            </a:r>
            <a:r>
              <a:rPr lang="en-US" sz="800" dirty="0" smtClean="0">
                <a:latin typeface="Consolas"/>
                <a:cs typeface="Consolas"/>
              </a:rPr>
              <a:t>in, </a:t>
            </a:r>
            <a:br>
              <a:rPr lang="en-US" sz="800" dirty="0" smtClean="0">
                <a:latin typeface="Consolas"/>
                <a:cs typeface="Consolas"/>
              </a:rPr>
            </a:br>
            <a:r>
              <a:rPr lang="en-US" sz="800" dirty="0" smtClean="0">
                <a:latin typeface="Consolas"/>
                <a:cs typeface="Consolas"/>
              </a:rPr>
              <a:t>                                p,</a:t>
            </a:r>
            <a:br>
              <a:rPr lang="en-US" sz="800" dirty="0" smtClean="0">
                <a:latin typeface="Consolas"/>
                <a:cs typeface="Consolas"/>
              </a:rPr>
            </a:br>
            <a:r>
              <a:rPr lang="en-US" sz="800" dirty="0" smtClean="0">
                <a:latin typeface="Consolas"/>
                <a:cs typeface="Consolas"/>
              </a:rPr>
              <a:t>                                sequence</a:t>
            </a:r>
            <a:r>
              <a:rPr lang="en-US" sz="800" dirty="0">
                <a:latin typeface="Consolas"/>
                <a:cs typeface="Consolas"/>
              </a:rPr>
              <a:t>(0</a:t>
            </a:r>
            <a:r>
              <a:rPr lang="en-US" sz="800" dirty="0" smtClean="0">
                <a:latin typeface="Consolas"/>
                <a:cs typeface="Consolas"/>
              </a:rPr>
              <a:t>,tile_size,len), </a:t>
            </a:r>
            <a:br>
              <a:rPr lang="en-US" sz="800" dirty="0" smtClean="0">
                <a:latin typeface="Consolas"/>
                <a:cs typeface="Consolas"/>
              </a:rPr>
            </a:br>
            <a:r>
              <a:rPr lang="en-US" sz="800" dirty="0" smtClean="0">
                <a:latin typeface="Consolas"/>
                <a:cs typeface="Consolas"/>
              </a:rPr>
              <a:t>                                sequence</a:t>
            </a:r>
            <a:r>
              <a:rPr lang="en-US" sz="800" dirty="0">
                <a:latin typeface="Consolas"/>
                <a:cs typeface="Consolas"/>
              </a:rPr>
              <a:t>(1)</a:t>
            </a:r>
            <a:r>
              <a:rPr lang="en-US" sz="800" dirty="0" smtClean="0">
                <a:latin typeface="Consolas"/>
                <a:cs typeface="Consolas"/>
              </a:rPr>
              <a:t>, </a:t>
            </a:r>
            <a:br>
              <a:rPr lang="en-US" sz="800" dirty="0" smtClean="0">
                <a:latin typeface="Consolas"/>
                <a:cs typeface="Consolas"/>
              </a:rPr>
            </a:br>
            <a:r>
              <a:rPr lang="en-US" sz="800" dirty="0" smtClean="0">
                <a:latin typeface="Consolas"/>
                <a:cs typeface="Consolas"/>
              </a:rPr>
              <a:t>                                </a:t>
            </a:r>
            <a:r>
              <a:rPr lang="en-US" sz="800" dirty="0">
                <a:latin typeface="Consolas"/>
                <a:cs typeface="Consolas"/>
              </a:rPr>
              <a:t>sequence(</a:t>
            </a:r>
            <a:r>
              <a:rPr lang="en-US" sz="800" dirty="0" err="1">
                <a:latin typeface="Consolas"/>
                <a:cs typeface="Consolas"/>
              </a:rPr>
              <a:t>tile_size</a:t>
            </a:r>
            <a:r>
              <a:rPr lang="en-US" sz="800" dirty="0" smtClean="0">
                <a:latin typeface="Consolas"/>
                <a:cs typeface="Consolas"/>
              </a:rPr>
              <a:t>,</a:t>
            </a:r>
            <a:r>
              <a:rPr lang="en-US" sz="800" dirty="0">
                <a:latin typeface="Consolas"/>
                <a:cs typeface="Consolas"/>
              </a:rPr>
              <a:t> </a:t>
            </a:r>
            <a:r>
              <a:rPr lang="en-US" sz="800" dirty="0" err="1">
                <a:latin typeface="Consolas"/>
                <a:cs typeface="Consolas"/>
              </a:rPr>
              <a:t>tile_size</a:t>
            </a:r>
            <a:r>
              <a:rPr lang="en-US" sz="800" dirty="0">
                <a:latin typeface="Consolas"/>
                <a:cs typeface="Consolas"/>
              </a:rPr>
              <a:t>, </a:t>
            </a:r>
            <a:r>
              <a:rPr lang="en-US" sz="800" dirty="0" smtClean="0">
                <a:latin typeface="Consolas"/>
                <a:cs typeface="Consolas"/>
              </a:rPr>
              <a:t>len+</a:t>
            </a:r>
            <a:r>
              <a:rPr lang="en-US" sz="800" dirty="0">
                <a:latin typeface="Consolas"/>
                <a:cs typeface="Consolas"/>
              </a:rPr>
              <a:t>1</a:t>
            </a:r>
            <a:r>
              <a:rPr lang="en-US" sz="800" dirty="0" smtClean="0">
                <a:latin typeface="Consolas"/>
                <a:cs typeface="Consolas"/>
              </a:rPr>
              <a:t>))));</a:t>
            </a:r>
            <a:endParaRPr lang="en-US" sz="800" dirty="0">
              <a:latin typeface="Consolas"/>
              <a:cs typeface="Consolas"/>
            </a:endParaRPr>
          </a:p>
          <a:p>
            <a:r>
              <a:rPr lang="en-US" sz="800" dirty="0" smtClean="0">
                <a:latin typeface="Consolas"/>
                <a:cs typeface="Consolas"/>
              </a:rPr>
              <a:t>}</a:t>
            </a:r>
            <a:endParaRPr lang="en-US" sz="800" dirty="0">
              <a:latin typeface="Consolas"/>
              <a:cs typeface="Consolas"/>
            </a:endParaRPr>
          </a:p>
        </p:txBody>
      </p:sp>
      <p:sp>
        <p:nvSpPr>
          <p:cNvPr id="7" name="Rectangle 6"/>
          <p:cNvSpPr/>
          <p:nvPr/>
        </p:nvSpPr>
        <p:spPr>
          <a:xfrm>
            <a:off x="1636996" y="3559315"/>
            <a:ext cx="3322905" cy="1938992"/>
          </a:xfrm>
          <a:prstGeom prst="rect">
            <a:avLst/>
          </a:prstGeom>
        </p:spPr>
        <p:txBody>
          <a:bodyPr wrap="square">
            <a:spAutoFit/>
          </a:bodyPr>
          <a:lstStyle/>
          <a:p>
            <a:r>
              <a:rPr lang="en-US" sz="800" dirty="0">
                <a:latin typeface="Consolas"/>
                <a:cs typeface="Consolas"/>
              </a:rPr>
              <a:t>__</a:t>
            </a:r>
            <a:r>
              <a:rPr lang="en-US" sz="800" dirty="0" err="1">
                <a:latin typeface="Consolas"/>
                <a:cs typeface="Consolas"/>
              </a:rPr>
              <a:t>codelet</a:t>
            </a:r>
            <a:r>
              <a:rPr lang="en-US" sz="800" dirty="0">
                <a:latin typeface="Consolas"/>
                <a:cs typeface="Consolas"/>
              </a:rPr>
              <a:t> </a:t>
            </a:r>
            <a:r>
              <a:rPr lang="en-US" sz="800" dirty="0" smtClean="0">
                <a:latin typeface="Consolas"/>
                <a:cs typeface="Consolas"/>
              </a:rPr>
              <a:t>__vector __tag(</a:t>
            </a:r>
            <a:r>
              <a:rPr lang="en-US" sz="800" dirty="0" err="1" smtClean="0">
                <a:latin typeface="Consolas"/>
                <a:cs typeface="Consolas"/>
              </a:rPr>
              <a:t>kog</a:t>
            </a:r>
            <a:r>
              <a:rPr lang="en-US" sz="800" dirty="0" smtClean="0">
                <a:latin typeface="Consolas"/>
                <a:cs typeface="Consolas"/>
              </a:rPr>
              <a:t>)</a:t>
            </a:r>
          </a:p>
          <a:p>
            <a:r>
              <a:rPr lang="en-US" sz="800" dirty="0" err="1" smtClean="0">
                <a:latin typeface="Consolas"/>
                <a:cs typeface="Consolas"/>
              </a:rPr>
              <a:t>int</a:t>
            </a:r>
            <a:r>
              <a:rPr lang="en-US" sz="800" dirty="0" smtClean="0">
                <a:latin typeface="Consolas"/>
                <a:cs typeface="Consolas"/>
              </a:rPr>
              <a:t> reduce(</a:t>
            </a:r>
            <a:r>
              <a:rPr lang="en-US" sz="800" dirty="0" err="1" smtClean="0">
                <a:latin typeface="Consolas"/>
                <a:cs typeface="Consolas"/>
              </a:rPr>
              <a:t>const</a:t>
            </a:r>
            <a:r>
              <a:rPr lang="en-US" sz="800" dirty="0" smtClean="0">
                <a:latin typeface="Consolas"/>
                <a:cs typeface="Consolas"/>
              </a:rPr>
              <a:t> Array&lt;1,int&gt; in) {</a:t>
            </a:r>
          </a:p>
          <a:p>
            <a:r>
              <a:rPr lang="en-US" sz="800" dirty="0" smtClean="0">
                <a:latin typeface="Consolas"/>
                <a:cs typeface="Consolas"/>
              </a:rPr>
              <a:t>  __shared </a:t>
            </a:r>
            <a:r>
              <a:rPr lang="en-US" sz="800" dirty="0">
                <a:latin typeface="Consolas"/>
                <a:cs typeface="Consolas"/>
              </a:rPr>
              <a:t>__</a:t>
            </a:r>
            <a:r>
              <a:rPr lang="en-US" sz="800" dirty="0" smtClean="0">
                <a:latin typeface="Consolas"/>
                <a:cs typeface="Consolas"/>
              </a:rPr>
              <a:t>tunable Vector&lt;1,int&gt; </a:t>
            </a:r>
            <a:r>
              <a:rPr lang="en-US" sz="800" dirty="0" err="1" smtClean="0">
                <a:latin typeface="Consolas"/>
                <a:cs typeface="Consolas"/>
              </a:rPr>
              <a:t>vec</a:t>
            </a:r>
            <a:r>
              <a:rPr lang="en-US" sz="800" dirty="0" smtClean="0">
                <a:latin typeface="Consolas"/>
                <a:cs typeface="Consolas"/>
              </a:rPr>
              <a:t>();</a:t>
            </a:r>
          </a:p>
          <a:p>
            <a:r>
              <a:rPr lang="en-US" sz="800" dirty="0" smtClean="0">
                <a:latin typeface="Consolas"/>
                <a:cs typeface="Consolas"/>
              </a:rPr>
              <a:t>  __shared </a:t>
            </a:r>
            <a:r>
              <a:rPr lang="en-US" sz="800" dirty="0" err="1" smtClean="0">
                <a:latin typeface="Consolas"/>
                <a:cs typeface="Consolas"/>
              </a:rPr>
              <a:t>int</a:t>
            </a:r>
            <a:r>
              <a:rPr lang="en-US" sz="800" dirty="0" smtClean="0">
                <a:latin typeface="Consolas"/>
                <a:cs typeface="Consolas"/>
              </a:rPr>
              <a:t> </a:t>
            </a:r>
            <a:r>
              <a:rPr lang="en-US" sz="800" dirty="0" err="1" smtClean="0">
                <a:latin typeface="Consolas"/>
                <a:cs typeface="Consolas"/>
              </a:rPr>
              <a:t>tmp</a:t>
            </a:r>
            <a:r>
              <a:rPr lang="en-US" sz="800" dirty="0" smtClean="0">
                <a:latin typeface="Consolas"/>
                <a:cs typeface="Consolas"/>
              </a:rPr>
              <a:t>[</a:t>
            </a:r>
            <a:r>
              <a:rPr lang="en-US" sz="800" dirty="0" err="1" smtClean="0">
                <a:latin typeface="Consolas"/>
                <a:cs typeface="Consolas"/>
              </a:rPr>
              <a:t>vec.size</a:t>
            </a:r>
            <a:r>
              <a:rPr lang="en-US" sz="800" dirty="0" smtClean="0">
                <a:latin typeface="Consolas"/>
                <a:cs typeface="Consolas"/>
              </a:rPr>
              <a:t>()];        </a:t>
            </a:r>
          </a:p>
          <a:p>
            <a:r>
              <a:rPr lang="en-US" sz="800" dirty="0" smtClean="0">
                <a:latin typeface="Consolas"/>
                <a:cs typeface="Consolas"/>
              </a:rPr>
              <a:t>  </a:t>
            </a:r>
            <a:r>
              <a:rPr lang="en-US" sz="800" dirty="0" err="1" smtClean="0">
                <a:latin typeface="Consolas"/>
                <a:cs typeface="Consolas"/>
              </a:rPr>
              <a:t>int</a:t>
            </a:r>
            <a:r>
              <a:rPr lang="en-US" sz="800" dirty="0" smtClean="0">
                <a:latin typeface="Consolas"/>
                <a:cs typeface="Consolas"/>
              </a:rPr>
              <a:t> </a:t>
            </a:r>
            <a:r>
              <a:rPr lang="en-US" sz="800" dirty="0" err="1" smtClean="0">
                <a:latin typeface="Consolas"/>
                <a:cs typeface="Consolas"/>
              </a:rPr>
              <a:t>len</a:t>
            </a:r>
            <a:r>
              <a:rPr lang="en-US" sz="800" dirty="0" smtClean="0">
                <a:latin typeface="Consolas"/>
                <a:cs typeface="Consolas"/>
              </a:rPr>
              <a:t> = </a:t>
            </a:r>
            <a:r>
              <a:rPr lang="en-US" sz="800" dirty="0" err="1" smtClean="0">
                <a:latin typeface="Consolas"/>
                <a:cs typeface="Consolas"/>
              </a:rPr>
              <a:t>in.size</a:t>
            </a:r>
            <a:r>
              <a:rPr lang="en-US" sz="800" dirty="0" smtClean="0">
                <a:latin typeface="Consolas"/>
                <a:cs typeface="Consolas"/>
              </a:rPr>
              <a:t>();</a:t>
            </a:r>
            <a:br>
              <a:rPr lang="en-US" sz="800" dirty="0" smtClean="0">
                <a:latin typeface="Consolas"/>
                <a:cs typeface="Consolas"/>
              </a:rPr>
            </a:br>
            <a:r>
              <a:rPr lang="en-US" sz="800" dirty="0" smtClean="0">
                <a:latin typeface="Consolas"/>
                <a:cs typeface="Consolas"/>
              </a:rPr>
              <a:t>  </a:t>
            </a:r>
            <a:r>
              <a:rPr lang="en-US" sz="800" dirty="0" err="1" smtClean="0">
                <a:latin typeface="Consolas"/>
                <a:cs typeface="Consolas"/>
              </a:rPr>
              <a:t>int</a:t>
            </a:r>
            <a:r>
              <a:rPr lang="en-US" sz="800" dirty="0" smtClean="0">
                <a:latin typeface="Consolas"/>
                <a:cs typeface="Consolas"/>
              </a:rPr>
              <a:t> id = </a:t>
            </a:r>
            <a:r>
              <a:rPr lang="en-US" sz="800" dirty="0" err="1" smtClean="0">
                <a:latin typeface="Consolas"/>
                <a:cs typeface="Consolas"/>
              </a:rPr>
              <a:t>vec.id</a:t>
            </a:r>
            <a:r>
              <a:rPr lang="en-US" sz="800" dirty="0" smtClean="0">
                <a:latin typeface="Consolas"/>
                <a:cs typeface="Consolas"/>
              </a:rPr>
              <a:t>();</a:t>
            </a:r>
          </a:p>
          <a:p>
            <a:r>
              <a:rPr lang="en-US" sz="800" dirty="0" smtClean="0">
                <a:latin typeface="Consolas"/>
                <a:cs typeface="Consolas"/>
              </a:rPr>
              <a:t>  </a:t>
            </a:r>
            <a:r>
              <a:rPr lang="en-US" sz="800" dirty="0" err="1" smtClean="0">
                <a:latin typeface="Consolas"/>
                <a:cs typeface="Consolas"/>
              </a:rPr>
              <a:t>tmp</a:t>
            </a:r>
            <a:r>
              <a:rPr lang="en-US" sz="800" dirty="0" smtClean="0">
                <a:latin typeface="Consolas"/>
                <a:cs typeface="Consolas"/>
              </a:rPr>
              <a:t>[id] = id &lt; </a:t>
            </a:r>
            <a:r>
              <a:rPr lang="en-US" sz="800" dirty="0" err="1" smtClean="0">
                <a:latin typeface="Consolas"/>
                <a:cs typeface="Consolas"/>
              </a:rPr>
              <a:t>len</a:t>
            </a:r>
            <a:r>
              <a:rPr lang="en-US" sz="800" dirty="0" smtClean="0">
                <a:latin typeface="Consolas"/>
                <a:cs typeface="Consolas"/>
              </a:rPr>
              <a:t> ? in[id] : 0;</a:t>
            </a:r>
          </a:p>
          <a:p>
            <a:r>
              <a:rPr lang="en-US" sz="800" dirty="0" smtClean="0">
                <a:latin typeface="Consolas"/>
                <a:cs typeface="Consolas"/>
              </a:rPr>
              <a:t>  </a:t>
            </a:r>
            <a:r>
              <a:rPr lang="en-US" sz="800" dirty="0" err="1" smtClean="0">
                <a:latin typeface="Consolas"/>
                <a:cs typeface="Consolas"/>
              </a:rPr>
              <a:t>int</a:t>
            </a:r>
            <a:r>
              <a:rPr lang="en-US" sz="800" dirty="0" smtClean="0">
                <a:latin typeface="Consolas"/>
                <a:cs typeface="Consolas"/>
              </a:rPr>
              <a:t> </a:t>
            </a:r>
            <a:r>
              <a:rPr lang="en-US" sz="800" dirty="0" err="1" smtClean="0">
                <a:latin typeface="Consolas"/>
                <a:cs typeface="Consolas"/>
              </a:rPr>
              <a:t>idle_len</a:t>
            </a:r>
            <a:r>
              <a:rPr lang="en-US" sz="800" dirty="0" smtClean="0">
                <a:latin typeface="Consolas"/>
                <a:cs typeface="Consolas"/>
              </a:rPr>
              <a:t> = 1;</a:t>
            </a:r>
          </a:p>
          <a:p>
            <a:r>
              <a:rPr lang="en-US" sz="800" dirty="0" smtClean="0">
                <a:latin typeface="Consolas"/>
                <a:cs typeface="Consolas"/>
              </a:rPr>
              <a:t>  while(id &gt;= </a:t>
            </a:r>
            <a:r>
              <a:rPr lang="en-US" sz="800" dirty="0" err="1" smtClean="0">
                <a:latin typeface="Consolas"/>
                <a:cs typeface="Consolas"/>
              </a:rPr>
              <a:t>idle_len</a:t>
            </a:r>
            <a:r>
              <a:rPr lang="en-US" sz="800" dirty="0" smtClean="0">
                <a:latin typeface="Consolas"/>
                <a:cs typeface="Consolas"/>
              </a:rPr>
              <a:t>) {</a:t>
            </a:r>
          </a:p>
          <a:p>
            <a:r>
              <a:rPr lang="en-US" sz="800" dirty="0" smtClean="0">
                <a:latin typeface="Consolas"/>
                <a:cs typeface="Consolas"/>
              </a:rPr>
              <a:t>    </a:t>
            </a:r>
            <a:r>
              <a:rPr lang="en-US" sz="800" dirty="0" err="1" smtClean="0">
                <a:latin typeface="Consolas"/>
                <a:cs typeface="Consolas"/>
              </a:rPr>
              <a:t>tmp</a:t>
            </a:r>
            <a:r>
              <a:rPr lang="en-US" sz="800" dirty="0" smtClean="0">
                <a:latin typeface="Consolas"/>
                <a:cs typeface="Consolas"/>
              </a:rPr>
              <a:t>[id] += </a:t>
            </a:r>
            <a:r>
              <a:rPr lang="en-US" sz="800" dirty="0" err="1" smtClean="0">
                <a:latin typeface="Consolas"/>
                <a:cs typeface="Consolas"/>
              </a:rPr>
              <a:t>tmp</a:t>
            </a:r>
            <a:r>
              <a:rPr lang="en-US" sz="800" dirty="0" smtClean="0">
                <a:latin typeface="Consolas"/>
                <a:cs typeface="Consolas"/>
              </a:rPr>
              <a:t>[id-</a:t>
            </a:r>
            <a:r>
              <a:rPr lang="en-US" sz="800" dirty="0" err="1" smtClean="0">
                <a:latin typeface="Consolas"/>
                <a:cs typeface="Consolas"/>
              </a:rPr>
              <a:t>idle_len</a:t>
            </a:r>
            <a:r>
              <a:rPr lang="en-US" sz="800" dirty="0" smtClean="0">
                <a:latin typeface="Consolas"/>
                <a:cs typeface="Consolas"/>
              </a:rPr>
              <a:t>];</a:t>
            </a:r>
          </a:p>
          <a:p>
            <a:r>
              <a:rPr lang="en-US" sz="800" dirty="0" smtClean="0">
                <a:latin typeface="Consolas"/>
                <a:cs typeface="Consolas"/>
              </a:rPr>
              <a:t>    </a:t>
            </a:r>
            <a:r>
              <a:rPr lang="en-US" sz="800" dirty="0" err="1" smtClean="0">
                <a:latin typeface="Consolas"/>
                <a:cs typeface="Consolas"/>
              </a:rPr>
              <a:t>idle_len</a:t>
            </a:r>
            <a:r>
              <a:rPr lang="en-US" sz="800" dirty="0" smtClean="0">
                <a:latin typeface="Consolas"/>
                <a:cs typeface="Consolas"/>
              </a:rPr>
              <a:t> *= 2; </a:t>
            </a:r>
          </a:p>
          <a:p>
            <a:r>
              <a:rPr lang="en-US" sz="800" dirty="0" smtClean="0">
                <a:latin typeface="Consolas"/>
                <a:cs typeface="Consolas"/>
              </a:rPr>
              <a:t>  }</a:t>
            </a:r>
          </a:p>
          <a:p>
            <a:r>
              <a:rPr lang="en-US" sz="800" dirty="0" smtClean="0">
                <a:latin typeface="Consolas"/>
                <a:cs typeface="Consolas"/>
              </a:rPr>
              <a:t>  if(id==0)</a:t>
            </a:r>
          </a:p>
          <a:p>
            <a:r>
              <a:rPr lang="en-US" sz="800" dirty="0" smtClean="0">
                <a:latin typeface="Consolas"/>
                <a:cs typeface="Consolas"/>
              </a:rPr>
              <a:t>    return </a:t>
            </a:r>
            <a:r>
              <a:rPr lang="en-US" sz="800" dirty="0" err="1" smtClean="0">
                <a:latin typeface="Consolas"/>
                <a:cs typeface="Consolas"/>
              </a:rPr>
              <a:t>tmp</a:t>
            </a:r>
            <a:r>
              <a:rPr lang="en-US" sz="800" dirty="0" smtClean="0">
                <a:latin typeface="Consolas"/>
                <a:cs typeface="Consolas"/>
              </a:rPr>
              <a:t>[</a:t>
            </a:r>
            <a:r>
              <a:rPr lang="en-US" sz="800" dirty="0" err="1" smtClean="0">
                <a:latin typeface="Consolas"/>
                <a:cs typeface="Consolas"/>
              </a:rPr>
              <a:t>vec.size</a:t>
            </a:r>
            <a:r>
              <a:rPr lang="en-US" sz="800" dirty="0" smtClean="0">
                <a:latin typeface="Consolas"/>
                <a:cs typeface="Consolas"/>
              </a:rPr>
              <a:t>()-1];</a:t>
            </a:r>
          </a:p>
          <a:p>
            <a:r>
              <a:rPr lang="en-US" sz="800" dirty="0" smtClean="0">
                <a:latin typeface="Consolas"/>
                <a:cs typeface="Consolas"/>
              </a:rPr>
              <a:t>}</a:t>
            </a:r>
            <a:endParaRPr lang="en-US" sz="800" dirty="0">
              <a:latin typeface="Consolas"/>
              <a:cs typeface="Consolas"/>
            </a:endParaRPr>
          </a:p>
        </p:txBody>
      </p:sp>
      <p:sp>
        <p:nvSpPr>
          <p:cNvPr id="8" name="TextBox 7"/>
          <p:cNvSpPr txBox="1"/>
          <p:nvPr/>
        </p:nvSpPr>
        <p:spPr>
          <a:xfrm>
            <a:off x="2203137" y="5528356"/>
            <a:ext cx="1374094" cy="230832"/>
          </a:xfrm>
          <a:prstGeom prst="rect">
            <a:avLst/>
          </a:prstGeom>
          <a:noFill/>
        </p:spPr>
        <p:txBody>
          <a:bodyPr wrap="none" rtlCol="0">
            <a:spAutoFit/>
          </a:bodyPr>
          <a:lstStyle/>
          <a:p>
            <a:r>
              <a:rPr lang="en-US" sz="900" dirty="0" smtClean="0">
                <a:latin typeface="Times New Roman" pitchFamily="18" charset="0"/>
                <a:cs typeface="Times New Roman" pitchFamily="18" charset="0"/>
              </a:rPr>
              <a:t>(b) Atomic vector </a:t>
            </a:r>
            <a:r>
              <a:rPr lang="en-US" sz="900" dirty="0" err="1" smtClean="0">
                <a:latin typeface="Times New Roman" pitchFamily="18" charset="0"/>
                <a:cs typeface="Times New Roman" pitchFamily="18" charset="0"/>
              </a:rPr>
              <a:t>codelet</a:t>
            </a:r>
            <a:endParaRPr lang="en-US" sz="900" dirty="0">
              <a:latin typeface="Times New Roman" pitchFamily="18" charset="0"/>
              <a:cs typeface="Times New Roman" pitchFamily="18" charset="0"/>
            </a:endParaRPr>
          </a:p>
        </p:txBody>
      </p:sp>
      <p:sp>
        <p:nvSpPr>
          <p:cNvPr id="9" name="TextBox 8"/>
          <p:cNvSpPr txBox="1"/>
          <p:nvPr/>
        </p:nvSpPr>
        <p:spPr>
          <a:xfrm>
            <a:off x="6047746" y="3571333"/>
            <a:ext cx="2210862" cy="230832"/>
          </a:xfrm>
          <a:prstGeom prst="rect">
            <a:avLst/>
          </a:prstGeom>
          <a:noFill/>
        </p:spPr>
        <p:txBody>
          <a:bodyPr wrap="none" rtlCol="0">
            <a:spAutoFit/>
          </a:bodyPr>
          <a:lstStyle/>
          <a:p>
            <a:r>
              <a:rPr lang="en-US" sz="900" dirty="0" smtClean="0">
                <a:latin typeface="Times New Roman" pitchFamily="18" charset="0"/>
                <a:cs typeface="Times New Roman" pitchFamily="18" charset="0"/>
              </a:rPr>
              <a:t>(c) Compound </a:t>
            </a:r>
            <a:r>
              <a:rPr lang="en-US" sz="900" dirty="0" err="1" smtClean="0">
                <a:latin typeface="Times New Roman" pitchFamily="18" charset="0"/>
                <a:cs typeface="Times New Roman" pitchFamily="18" charset="0"/>
              </a:rPr>
              <a:t>codelet</a:t>
            </a:r>
            <a:r>
              <a:rPr lang="en-US" sz="900" dirty="0" smtClean="0">
                <a:latin typeface="Times New Roman" pitchFamily="18" charset="0"/>
                <a:cs typeface="Times New Roman" pitchFamily="18" charset="0"/>
              </a:rPr>
              <a:t> using adjacent tiling </a:t>
            </a:r>
            <a:endParaRPr lang="en-US" sz="900" dirty="0">
              <a:latin typeface="Times New Roman" pitchFamily="18" charset="0"/>
              <a:cs typeface="Times New Roman" pitchFamily="18" charset="0"/>
            </a:endParaRPr>
          </a:p>
        </p:txBody>
      </p:sp>
      <p:sp>
        <p:nvSpPr>
          <p:cNvPr id="10" name="TextBox 9"/>
          <p:cNvSpPr txBox="1"/>
          <p:nvPr/>
        </p:nvSpPr>
        <p:spPr>
          <a:xfrm>
            <a:off x="6113988" y="5528356"/>
            <a:ext cx="2117887" cy="230832"/>
          </a:xfrm>
          <a:prstGeom prst="rect">
            <a:avLst/>
          </a:prstGeom>
          <a:noFill/>
        </p:spPr>
        <p:txBody>
          <a:bodyPr wrap="none" rtlCol="0">
            <a:spAutoFit/>
          </a:bodyPr>
          <a:lstStyle/>
          <a:p>
            <a:r>
              <a:rPr lang="en-US" sz="900" dirty="0" smtClean="0">
                <a:latin typeface="Times New Roman" pitchFamily="18" charset="0"/>
                <a:cs typeface="Times New Roman" pitchFamily="18" charset="0"/>
              </a:rPr>
              <a:t>(d) Compound </a:t>
            </a:r>
            <a:r>
              <a:rPr lang="en-US" sz="900" dirty="0" err="1" smtClean="0">
                <a:latin typeface="Times New Roman" pitchFamily="18" charset="0"/>
                <a:cs typeface="Times New Roman" pitchFamily="18" charset="0"/>
              </a:rPr>
              <a:t>codelet</a:t>
            </a:r>
            <a:r>
              <a:rPr lang="en-US" sz="900" dirty="0" smtClean="0">
                <a:latin typeface="Times New Roman" pitchFamily="18" charset="0"/>
                <a:cs typeface="Times New Roman" pitchFamily="18" charset="0"/>
              </a:rPr>
              <a:t> using </a:t>
            </a:r>
            <a:r>
              <a:rPr lang="en-US" sz="900" dirty="0" err="1" smtClean="0">
                <a:latin typeface="Times New Roman" pitchFamily="18" charset="0"/>
                <a:cs typeface="Times New Roman" pitchFamily="18" charset="0"/>
              </a:rPr>
              <a:t>strided</a:t>
            </a:r>
            <a:r>
              <a:rPr lang="en-US" sz="900" dirty="0" smtClean="0">
                <a:latin typeface="Times New Roman" pitchFamily="18" charset="0"/>
                <a:cs typeface="Times New Roman" pitchFamily="18" charset="0"/>
              </a:rPr>
              <a:t> tiling</a:t>
            </a:r>
            <a:endParaRPr lang="en-US" sz="900" dirty="0">
              <a:latin typeface="Times New Roman" pitchFamily="18" charset="0"/>
              <a:cs typeface="Times New Roman" pitchFamily="18" charset="0"/>
            </a:endParaRPr>
          </a:p>
        </p:txBody>
      </p:sp>
      <p:sp>
        <p:nvSpPr>
          <p:cNvPr id="11" name="Rectangle 10"/>
          <p:cNvSpPr/>
          <p:nvPr/>
        </p:nvSpPr>
        <p:spPr>
          <a:xfrm>
            <a:off x="4684434" y="4051758"/>
            <a:ext cx="5658866" cy="1569660"/>
          </a:xfrm>
          <a:prstGeom prst="rect">
            <a:avLst/>
          </a:prstGeom>
        </p:spPr>
        <p:txBody>
          <a:bodyPr wrap="square">
            <a:spAutoFit/>
          </a:bodyPr>
          <a:lstStyle/>
          <a:p>
            <a:r>
              <a:rPr lang="en-US" sz="800" dirty="0">
                <a:latin typeface="Consolas"/>
                <a:cs typeface="Consolas"/>
              </a:rPr>
              <a:t>__</a:t>
            </a:r>
            <a:r>
              <a:rPr lang="en-US" sz="800" dirty="0" err="1">
                <a:latin typeface="Consolas"/>
                <a:cs typeface="Consolas"/>
              </a:rPr>
              <a:t>codelet</a:t>
            </a:r>
            <a:r>
              <a:rPr lang="en-US" sz="800" dirty="0">
                <a:latin typeface="Consolas"/>
                <a:cs typeface="Consolas"/>
              </a:rPr>
              <a:t> </a:t>
            </a:r>
            <a:r>
              <a:rPr lang="en-US" sz="800" dirty="0" smtClean="0">
                <a:latin typeface="Consolas"/>
                <a:cs typeface="Consolas"/>
              </a:rPr>
              <a:t>__tag(</a:t>
            </a:r>
            <a:r>
              <a:rPr lang="en-US" sz="800" dirty="0" err="1" smtClean="0">
                <a:latin typeface="Consolas"/>
                <a:cs typeface="Consolas"/>
              </a:rPr>
              <a:t>stride_tiled</a:t>
            </a:r>
            <a:r>
              <a:rPr lang="en-US" sz="800" dirty="0">
                <a:latin typeface="Consolas"/>
                <a:cs typeface="Consolas"/>
              </a:rPr>
              <a:t>) </a:t>
            </a:r>
          </a:p>
          <a:p>
            <a:r>
              <a:rPr lang="en-US" sz="800" dirty="0" err="1">
                <a:latin typeface="Consolas"/>
                <a:cs typeface="Consolas"/>
              </a:rPr>
              <a:t>int</a:t>
            </a:r>
            <a:r>
              <a:rPr lang="en-US" sz="800" dirty="0">
                <a:latin typeface="Consolas"/>
                <a:cs typeface="Consolas"/>
              </a:rPr>
              <a:t> reduce(</a:t>
            </a:r>
            <a:r>
              <a:rPr lang="en-US" sz="800" dirty="0" err="1">
                <a:latin typeface="Consolas"/>
                <a:cs typeface="Consolas"/>
              </a:rPr>
              <a:t>const</a:t>
            </a:r>
            <a:r>
              <a:rPr lang="en-US" sz="800" dirty="0">
                <a:latin typeface="Consolas"/>
                <a:cs typeface="Consolas"/>
              </a:rPr>
              <a:t> </a:t>
            </a:r>
            <a:r>
              <a:rPr lang="en-US" sz="800" dirty="0" smtClean="0">
                <a:latin typeface="Consolas"/>
                <a:cs typeface="Consolas"/>
              </a:rPr>
              <a:t>Array&lt;1,int</a:t>
            </a:r>
            <a:r>
              <a:rPr lang="en-US" sz="800" dirty="0">
                <a:latin typeface="Consolas"/>
                <a:cs typeface="Consolas"/>
              </a:rPr>
              <a:t>&gt; </a:t>
            </a:r>
            <a:r>
              <a:rPr lang="en-US" sz="800" dirty="0" smtClean="0">
                <a:latin typeface="Consolas"/>
                <a:cs typeface="Consolas"/>
              </a:rPr>
              <a:t>in)</a:t>
            </a:r>
            <a:r>
              <a:rPr lang="en-US" sz="800" dirty="0">
                <a:latin typeface="Consolas"/>
                <a:cs typeface="Consolas"/>
              </a:rPr>
              <a:t> </a:t>
            </a:r>
            <a:r>
              <a:rPr lang="en-US" sz="800" dirty="0" smtClean="0">
                <a:latin typeface="Consolas"/>
                <a:cs typeface="Consolas"/>
              </a:rPr>
              <a:t>{</a:t>
            </a:r>
            <a:endParaRPr lang="en-US" sz="800" dirty="0">
              <a:latin typeface="Consolas"/>
              <a:cs typeface="Consolas"/>
            </a:endParaRPr>
          </a:p>
          <a:p>
            <a:r>
              <a:rPr lang="en-US" sz="800" dirty="0">
                <a:latin typeface="Consolas"/>
                <a:cs typeface="Consolas"/>
              </a:rPr>
              <a:t>  </a:t>
            </a:r>
            <a:r>
              <a:rPr lang="en-US" sz="800" dirty="0" smtClean="0">
                <a:latin typeface="Consolas"/>
                <a:cs typeface="Consolas"/>
              </a:rPr>
              <a:t>__tunable </a:t>
            </a:r>
            <a:r>
              <a:rPr lang="en-US" sz="800" dirty="0" err="1">
                <a:latin typeface="Consolas"/>
                <a:cs typeface="Consolas"/>
              </a:rPr>
              <a:t>int</a:t>
            </a:r>
            <a:r>
              <a:rPr lang="en-US" sz="800" dirty="0">
                <a:latin typeface="Consolas"/>
                <a:cs typeface="Consolas"/>
              </a:rPr>
              <a:t> p;</a:t>
            </a:r>
          </a:p>
          <a:p>
            <a:r>
              <a:rPr lang="en-US" sz="800" dirty="0">
                <a:latin typeface="Consolas"/>
                <a:cs typeface="Consolas"/>
              </a:rPr>
              <a:t>  </a:t>
            </a:r>
            <a:r>
              <a:rPr lang="en-US" sz="800" dirty="0" err="1">
                <a:latin typeface="Consolas"/>
                <a:cs typeface="Consolas"/>
              </a:rPr>
              <a:t>int</a:t>
            </a:r>
            <a:r>
              <a:rPr lang="en-US" sz="800" dirty="0">
                <a:latin typeface="Consolas"/>
                <a:cs typeface="Consolas"/>
              </a:rPr>
              <a:t> </a:t>
            </a:r>
            <a:r>
              <a:rPr lang="en-US" sz="800" dirty="0" err="1">
                <a:latin typeface="Consolas"/>
                <a:cs typeface="Consolas"/>
              </a:rPr>
              <a:t>len</a:t>
            </a:r>
            <a:r>
              <a:rPr lang="en-US" sz="800" dirty="0">
                <a:latin typeface="Consolas"/>
                <a:cs typeface="Consolas"/>
              </a:rPr>
              <a:t> = </a:t>
            </a:r>
            <a:r>
              <a:rPr lang="en-US" sz="800" dirty="0" err="1" smtClean="0">
                <a:latin typeface="Consolas"/>
                <a:cs typeface="Consolas"/>
              </a:rPr>
              <a:t>in.size</a:t>
            </a:r>
            <a:r>
              <a:rPr lang="en-US" sz="800" dirty="0">
                <a:latin typeface="Consolas"/>
                <a:cs typeface="Consolas"/>
              </a:rPr>
              <a:t>();</a:t>
            </a:r>
          </a:p>
          <a:p>
            <a:r>
              <a:rPr lang="en-US" sz="800" dirty="0">
                <a:latin typeface="Consolas"/>
                <a:cs typeface="Consolas"/>
              </a:rPr>
              <a:t>  </a:t>
            </a:r>
            <a:r>
              <a:rPr lang="en-US" sz="800" dirty="0" err="1">
                <a:latin typeface="Consolas"/>
                <a:cs typeface="Consolas"/>
              </a:rPr>
              <a:t>int</a:t>
            </a:r>
            <a:r>
              <a:rPr lang="en-US" sz="800" dirty="0">
                <a:latin typeface="Consolas"/>
                <a:cs typeface="Consolas"/>
              </a:rPr>
              <a:t> </a:t>
            </a:r>
            <a:r>
              <a:rPr lang="en-US" sz="800" dirty="0" err="1" smtClean="0">
                <a:latin typeface="Consolas"/>
                <a:cs typeface="Consolas"/>
              </a:rPr>
              <a:t>tile_size</a:t>
            </a:r>
            <a:r>
              <a:rPr lang="en-US" sz="800" dirty="0" smtClean="0">
                <a:latin typeface="Consolas"/>
                <a:cs typeface="Consolas"/>
              </a:rPr>
              <a:t>= </a:t>
            </a:r>
            <a:r>
              <a:rPr lang="en-US" sz="800" dirty="0">
                <a:latin typeface="Consolas"/>
                <a:cs typeface="Consolas"/>
              </a:rPr>
              <a:t>(len+p-1)/p;</a:t>
            </a:r>
          </a:p>
          <a:p>
            <a:r>
              <a:rPr lang="en-US" sz="800" dirty="0">
                <a:latin typeface="Consolas"/>
                <a:cs typeface="Consolas"/>
              </a:rPr>
              <a:t>  </a:t>
            </a:r>
            <a:r>
              <a:rPr lang="en-US" sz="800" dirty="0" smtClean="0">
                <a:latin typeface="Consolas"/>
                <a:cs typeface="Consolas"/>
              </a:rPr>
              <a:t>return reduce( map( reduce,</a:t>
            </a:r>
            <a:br>
              <a:rPr lang="en-US" sz="800" dirty="0" smtClean="0">
                <a:latin typeface="Consolas"/>
                <a:cs typeface="Consolas"/>
              </a:rPr>
            </a:br>
            <a:r>
              <a:rPr lang="en-US" sz="800" dirty="0" smtClean="0">
                <a:latin typeface="Consolas"/>
                <a:cs typeface="Consolas"/>
              </a:rPr>
              <a:t>                      partition</a:t>
            </a:r>
            <a:r>
              <a:rPr lang="en-US" sz="800" dirty="0">
                <a:latin typeface="Consolas"/>
                <a:cs typeface="Consolas"/>
              </a:rPr>
              <a:t>(</a:t>
            </a:r>
            <a:r>
              <a:rPr lang="en-US" sz="800" dirty="0" smtClean="0">
                <a:latin typeface="Consolas"/>
                <a:cs typeface="Consolas"/>
              </a:rPr>
              <a:t>in, </a:t>
            </a:r>
            <a:br>
              <a:rPr lang="en-US" sz="800" dirty="0" smtClean="0">
                <a:latin typeface="Consolas"/>
                <a:cs typeface="Consolas"/>
              </a:rPr>
            </a:br>
            <a:r>
              <a:rPr lang="en-US" sz="800" dirty="0" smtClean="0">
                <a:latin typeface="Consolas"/>
                <a:cs typeface="Consolas"/>
              </a:rPr>
              <a:t>                                p,</a:t>
            </a:r>
            <a:br>
              <a:rPr lang="en-US" sz="800" dirty="0" smtClean="0">
                <a:latin typeface="Consolas"/>
                <a:cs typeface="Consolas"/>
              </a:rPr>
            </a:br>
            <a:r>
              <a:rPr lang="en-US" sz="800" dirty="0" smtClean="0">
                <a:latin typeface="Consolas"/>
                <a:cs typeface="Consolas"/>
              </a:rPr>
              <a:t>                                sequence</a:t>
            </a:r>
            <a:r>
              <a:rPr lang="en-US" sz="800" dirty="0">
                <a:latin typeface="Consolas"/>
                <a:cs typeface="Consolas"/>
              </a:rPr>
              <a:t>(</a:t>
            </a:r>
            <a:r>
              <a:rPr lang="en-US" sz="800" dirty="0" smtClean="0">
                <a:latin typeface="Consolas"/>
                <a:cs typeface="Consolas"/>
              </a:rPr>
              <a:t>0,1,p), </a:t>
            </a:r>
            <a:br>
              <a:rPr lang="en-US" sz="800" dirty="0" smtClean="0">
                <a:latin typeface="Consolas"/>
                <a:cs typeface="Consolas"/>
              </a:rPr>
            </a:br>
            <a:r>
              <a:rPr lang="en-US" sz="800" dirty="0" smtClean="0">
                <a:latin typeface="Consolas"/>
                <a:cs typeface="Consolas"/>
              </a:rPr>
              <a:t>                                sequence(p), </a:t>
            </a:r>
            <a:br>
              <a:rPr lang="en-US" sz="800" dirty="0" smtClean="0">
                <a:latin typeface="Consolas"/>
                <a:cs typeface="Consolas"/>
              </a:rPr>
            </a:br>
            <a:r>
              <a:rPr lang="en-US" sz="800" dirty="0" smtClean="0">
                <a:latin typeface="Consolas"/>
                <a:cs typeface="Consolas"/>
              </a:rPr>
              <a:t>                                </a:t>
            </a:r>
            <a:r>
              <a:rPr lang="en-US" sz="800" dirty="0">
                <a:latin typeface="Consolas"/>
                <a:cs typeface="Consolas"/>
              </a:rPr>
              <a:t>sequence</a:t>
            </a:r>
            <a:r>
              <a:rPr lang="en-US" sz="800" dirty="0" smtClean="0">
                <a:latin typeface="Consolas"/>
                <a:cs typeface="Consolas"/>
              </a:rPr>
              <a:t>((p-1)*</a:t>
            </a:r>
            <a:r>
              <a:rPr lang="en-US" sz="800" dirty="0" err="1" smtClean="0">
                <a:latin typeface="Consolas"/>
                <a:cs typeface="Consolas"/>
              </a:rPr>
              <a:t>tile_size</a:t>
            </a:r>
            <a:r>
              <a:rPr lang="en-US" sz="800" dirty="0" smtClean="0">
                <a:latin typeface="Consolas"/>
                <a:cs typeface="Consolas"/>
              </a:rPr>
              <a:t>,</a:t>
            </a:r>
            <a:r>
              <a:rPr lang="en-US" sz="800" dirty="0">
                <a:latin typeface="Consolas"/>
                <a:cs typeface="Consolas"/>
              </a:rPr>
              <a:t> </a:t>
            </a:r>
            <a:r>
              <a:rPr lang="en-US" sz="800" dirty="0" smtClean="0">
                <a:latin typeface="Consolas"/>
                <a:cs typeface="Consolas"/>
              </a:rPr>
              <a:t>1, len+1))));</a:t>
            </a:r>
            <a:endParaRPr lang="en-US" sz="800" dirty="0">
              <a:latin typeface="Consolas"/>
              <a:cs typeface="Consolas"/>
            </a:endParaRPr>
          </a:p>
          <a:p>
            <a:r>
              <a:rPr lang="en-US" sz="800" dirty="0" smtClean="0">
                <a:latin typeface="Consolas"/>
                <a:cs typeface="Consolas"/>
              </a:rPr>
              <a:t>}</a:t>
            </a:r>
            <a:endParaRPr lang="en-US" sz="800" dirty="0">
              <a:latin typeface="Consolas"/>
              <a:cs typeface="Consolas"/>
            </a:endParaRPr>
          </a:p>
        </p:txBody>
      </p:sp>
    </p:spTree>
    <p:extLst>
      <p:ext uri="{BB962C8B-B14F-4D97-AF65-F5344CB8AC3E}">
        <p14:creationId xmlns:p14="http://schemas.microsoft.com/office/powerpoint/2010/main" val="7386894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09441" y="-16075"/>
            <a:ext cx="10969943" cy="710338"/>
          </a:xfrm>
        </p:spPr>
        <p:txBody>
          <a:bodyPr>
            <a:normAutofit fontScale="90000"/>
          </a:bodyPr>
          <a:lstStyle/>
          <a:p>
            <a:r>
              <a:rPr lang="en-US" dirty="0" err="1" smtClean="0"/>
              <a:t>MxPA</a:t>
            </a:r>
            <a:endParaRPr lang="en-US" dirty="0"/>
          </a:p>
        </p:txBody>
      </p:sp>
      <p:sp>
        <p:nvSpPr>
          <p:cNvPr id="9" name="Content Placeholder 2"/>
          <p:cNvSpPr>
            <a:spLocks noGrp="1"/>
          </p:cNvSpPr>
          <p:nvPr>
            <p:ph idx="1"/>
          </p:nvPr>
        </p:nvSpPr>
        <p:spPr>
          <a:xfrm>
            <a:off x="257170" y="1371600"/>
            <a:ext cx="11695916" cy="4376667"/>
          </a:xfrm>
        </p:spPr>
        <p:txBody>
          <a:bodyPr>
            <a:normAutofit/>
          </a:bodyPr>
          <a:lstStyle/>
          <a:p>
            <a:pPr marL="342900" indent="-342900">
              <a:buFont typeface="Arial" panose="020B0604020202020204" pitchFamily="34" charset="0"/>
              <a:buChar char="•"/>
            </a:pPr>
            <a:r>
              <a:rPr lang="en-US" sz="2400" dirty="0"/>
              <a:t>Fully functional OpenCL compiler developed at the University of Illinois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smtClean="0"/>
              <a:t>Outperforms </a:t>
            </a:r>
            <a:r>
              <a:rPr lang="en-US" sz="2400" dirty="0"/>
              <a:t>the Intel and AMD OpenCL compilers.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Locality-centric scheduling capability gives OpenCL applications much higher level of performance portability</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Designed to be a replacement vendor OpenCL compiler and runtime.</a:t>
            </a:r>
          </a:p>
          <a:p>
            <a:pPr marL="0" indent="0">
              <a:buNone/>
            </a:pPr>
            <a:endParaRPr lang="en-US" sz="2400" dirty="0" smtClean="0"/>
          </a:p>
        </p:txBody>
      </p:sp>
      <p:sp>
        <p:nvSpPr>
          <p:cNvPr id="2" name="TextBox 1"/>
          <p:cNvSpPr txBox="1"/>
          <p:nvPr/>
        </p:nvSpPr>
        <p:spPr>
          <a:xfrm>
            <a:off x="5535161" y="6361362"/>
            <a:ext cx="312906" cy="369332"/>
          </a:xfrm>
          <a:prstGeom prst="rect">
            <a:avLst/>
          </a:prstGeom>
          <a:noFill/>
        </p:spPr>
        <p:txBody>
          <a:bodyPr wrap="none" rtlCol="0">
            <a:spAutoFit/>
          </a:bodyPr>
          <a:lstStyle/>
          <a:p>
            <a:r>
              <a:rPr lang="en-US" dirty="0"/>
              <a:t>4</a:t>
            </a:r>
          </a:p>
        </p:txBody>
      </p:sp>
    </p:spTree>
    <p:extLst>
      <p:ext uri="{BB962C8B-B14F-4D97-AF65-F5344CB8AC3E}">
        <p14:creationId xmlns:p14="http://schemas.microsoft.com/office/powerpoint/2010/main" val="20882242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34"/>
          <p:cNvSpPr txBox="1">
            <a:spLocks/>
          </p:cNvSpPr>
          <p:nvPr/>
        </p:nvSpPr>
        <p:spPr>
          <a:xfrm>
            <a:off x="1" y="-224159"/>
            <a:ext cx="12019953" cy="842002"/>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chemeClr val="accent6">
                    <a:lumMod val="75000"/>
                  </a:schemeClr>
                </a:solidFill>
                <a:latin typeface="Arial"/>
                <a:ea typeface="+mj-ea"/>
                <a:cs typeface="+mj-cs"/>
              </a:defRPr>
            </a:lvl1pPr>
          </a:lstStyle>
          <a:p>
            <a:r>
              <a:rPr lang="en-US" dirty="0" err="1" smtClean="0"/>
              <a:t>MxPA</a:t>
            </a:r>
            <a:r>
              <a:rPr lang="en-US" dirty="0" smtClean="0"/>
              <a:t> Overview</a:t>
            </a:r>
            <a:endParaRPr lang="en-US" dirty="0"/>
          </a:p>
        </p:txBody>
      </p:sp>
      <p:grpSp>
        <p:nvGrpSpPr>
          <p:cNvPr id="5" name="Group 4"/>
          <p:cNvGrpSpPr/>
          <p:nvPr/>
        </p:nvGrpSpPr>
        <p:grpSpPr>
          <a:xfrm>
            <a:off x="413252" y="446494"/>
            <a:ext cx="4421856" cy="2920748"/>
            <a:chOff x="609600" y="1093810"/>
            <a:chExt cx="3015687" cy="2577131"/>
          </a:xfrm>
        </p:grpSpPr>
        <p:grpSp>
          <p:nvGrpSpPr>
            <p:cNvPr id="6" name="Group 5"/>
            <p:cNvGrpSpPr>
              <a:grpSpLocks noChangeAspect="1"/>
            </p:cNvGrpSpPr>
            <p:nvPr/>
          </p:nvGrpSpPr>
          <p:grpSpPr>
            <a:xfrm>
              <a:off x="609600" y="1474995"/>
              <a:ext cx="3015687" cy="2195946"/>
              <a:chOff x="3597869" y="1962455"/>
              <a:chExt cx="4308124" cy="3137066"/>
            </a:xfrm>
          </p:grpSpPr>
          <p:sp>
            <p:nvSpPr>
              <p:cNvPr id="8" name="Oval 5"/>
              <p:cNvSpPr/>
              <p:nvPr/>
            </p:nvSpPr>
            <p:spPr>
              <a:xfrm>
                <a:off x="3597869" y="230823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9" name="Oval 8"/>
              <p:cNvSpPr/>
              <p:nvPr/>
            </p:nvSpPr>
            <p:spPr>
              <a:xfrm>
                <a:off x="3901358" y="230823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0" name="Oval 9"/>
              <p:cNvSpPr/>
              <p:nvPr/>
            </p:nvSpPr>
            <p:spPr>
              <a:xfrm>
                <a:off x="4538026" y="230823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cxnSp>
            <p:nvCxnSpPr>
              <p:cNvPr id="11" name="Straight Arrow Connector 10"/>
              <p:cNvCxnSpPr>
                <a:stCxn id="242" idx="4"/>
                <a:endCxn id="8" idx="0"/>
              </p:cNvCxnSpPr>
              <p:nvPr/>
            </p:nvCxnSpPr>
            <p:spPr>
              <a:xfrm>
                <a:off x="3706726" y="2173765"/>
                <a:ext cx="0" cy="1344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243" idx="4"/>
                <a:endCxn id="9" idx="0"/>
              </p:cNvCxnSpPr>
              <p:nvPr/>
            </p:nvCxnSpPr>
            <p:spPr>
              <a:xfrm>
                <a:off x="4010215" y="2173765"/>
                <a:ext cx="0" cy="1344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244" idx="4"/>
                <a:endCxn id="10" idx="0"/>
              </p:cNvCxnSpPr>
              <p:nvPr/>
            </p:nvCxnSpPr>
            <p:spPr>
              <a:xfrm>
                <a:off x="4646883" y="2173765"/>
                <a:ext cx="0" cy="1344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4" name="Oval 5"/>
              <p:cNvSpPr/>
              <p:nvPr/>
            </p:nvSpPr>
            <p:spPr>
              <a:xfrm>
                <a:off x="3597869" y="307474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5" name="Oval 14"/>
              <p:cNvSpPr/>
              <p:nvPr/>
            </p:nvSpPr>
            <p:spPr>
              <a:xfrm>
                <a:off x="3901358" y="307474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6" name="Oval 15"/>
              <p:cNvSpPr/>
              <p:nvPr/>
            </p:nvSpPr>
            <p:spPr>
              <a:xfrm>
                <a:off x="4538026" y="307474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cxnSp>
            <p:nvCxnSpPr>
              <p:cNvPr id="17" name="Straight Arrow Connector 16"/>
              <p:cNvCxnSpPr/>
              <p:nvPr/>
            </p:nvCxnSpPr>
            <p:spPr>
              <a:xfrm>
                <a:off x="3716619" y="250995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4020108" y="250995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4656776" y="250995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3716615" y="2942185"/>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4020104" y="2942185"/>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4656773" y="2942185"/>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3" name="Oval 22"/>
              <p:cNvSpPr/>
              <p:nvPr/>
            </p:nvSpPr>
            <p:spPr>
              <a:xfrm rot="5400000">
                <a:off x="3687808" y="267045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4" name="Oval 23"/>
              <p:cNvSpPr/>
              <p:nvPr/>
            </p:nvSpPr>
            <p:spPr>
              <a:xfrm rot="5400000">
                <a:off x="3687808" y="2761707"/>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5" name="Oval 24"/>
              <p:cNvSpPr/>
              <p:nvPr/>
            </p:nvSpPr>
            <p:spPr>
              <a:xfrm rot="5400000">
                <a:off x="3687808" y="2852956"/>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6" name="Oval 25"/>
              <p:cNvSpPr/>
              <p:nvPr/>
            </p:nvSpPr>
            <p:spPr>
              <a:xfrm rot="5400000">
                <a:off x="3991296" y="267045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7" name="Oval 26"/>
              <p:cNvSpPr/>
              <p:nvPr/>
            </p:nvSpPr>
            <p:spPr>
              <a:xfrm rot="5400000">
                <a:off x="3991296" y="2761707"/>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8" name="Oval 27"/>
              <p:cNvSpPr/>
              <p:nvPr/>
            </p:nvSpPr>
            <p:spPr>
              <a:xfrm rot="5400000">
                <a:off x="3991296" y="2852956"/>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9" name="Oval 28"/>
              <p:cNvSpPr/>
              <p:nvPr/>
            </p:nvSpPr>
            <p:spPr>
              <a:xfrm rot="5400000">
                <a:off x="4627965" y="267045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30" name="Oval 29"/>
              <p:cNvSpPr/>
              <p:nvPr/>
            </p:nvSpPr>
            <p:spPr>
              <a:xfrm rot="5400000">
                <a:off x="4627965" y="2761707"/>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31" name="Oval 30"/>
              <p:cNvSpPr/>
              <p:nvPr/>
            </p:nvSpPr>
            <p:spPr>
              <a:xfrm rot="5400000">
                <a:off x="4627965" y="2852956"/>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32" name="Oval 5"/>
              <p:cNvSpPr/>
              <p:nvPr/>
            </p:nvSpPr>
            <p:spPr>
              <a:xfrm>
                <a:off x="4067948" y="3420530"/>
                <a:ext cx="217714" cy="211310"/>
              </a:xfrm>
              <a:prstGeom prst="ellipse">
                <a:avLst/>
              </a:prstGeom>
              <a:solidFill>
                <a:schemeClr val="bg1">
                  <a:lumMod val="50000"/>
                </a:schemeClr>
              </a:solidFill>
              <a:ln w="12700"/>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prstClr val="white"/>
                  </a:solidFill>
                </a:endParaRPr>
              </a:p>
            </p:txBody>
          </p:sp>
          <p:cxnSp>
            <p:nvCxnSpPr>
              <p:cNvPr id="33" name="Straight Arrow Connector 32"/>
              <p:cNvCxnSpPr>
                <a:stCxn id="14" idx="4"/>
                <a:endCxn id="32" idx="0"/>
              </p:cNvCxnSpPr>
              <p:nvPr/>
            </p:nvCxnSpPr>
            <p:spPr>
              <a:xfrm>
                <a:off x="3706726" y="3286059"/>
                <a:ext cx="470079" cy="134471"/>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a:stCxn id="15" idx="4"/>
                <a:endCxn id="32" idx="0"/>
              </p:cNvCxnSpPr>
              <p:nvPr/>
            </p:nvCxnSpPr>
            <p:spPr>
              <a:xfrm>
                <a:off x="4010215" y="3286059"/>
                <a:ext cx="166590" cy="134471"/>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a:stCxn id="16" idx="4"/>
                <a:endCxn id="32" idx="0"/>
              </p:cNvCxnSpPr>
              <p:nvPr/>
            </p:nvCxnSpPr>
            <p:spPr>
              <a:xfrm flipH="1">
                <a:off x="4176805" y="3286059"/>
                <a:ext cx="470078" cy="134471"/>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6" name="Oval 35"/>
              <p:cNvSpPr/>
              <p:nvPr/>
            </p:nvSpPr>
            <p:spPr>
              <a:xfrm>
                <a:off x="4204847" y="238506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37" name="Oval 36"/>
              <p:cNvSpPr/>
              <p:nvPr/>
            </p:nvSpPr>
            <p:spPr>
              <a:xfrm>
                <a:off x="4298861" y="238506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38" name="Oval 37"/>
              <p:cNvSpPr/>
              <p:nvPr/>
            </p:nvSpPr>
            <p:spPr>
              <a:xfrm>
                <a:off x="4392875" y="238506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39" name="Oval 38"/>
              <p:cNvSpPr/>
              <p:nvPr/>
            </p:nvSpPr>
            <p:spPr>
              <a:xfrm>
                <a:off x="4204847"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40" name="Oval 39"/>
              <p:cNvSpPr/>
              <p:nvPr/>
            </p:nvSpPr>
            <p:spPr>
              <a:xfrm>
                <a:off x="4298861"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41" name="Oval 40"/>
              <p:cNvSpPr/>
              <p:nvPr/>
            </p:nvSpPr>
            <p:spPr>
              <a:xfrm>
                <a:off x="4392875"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42" name="Oval 5"/>
              <p:cNvSpPr/>
              <p:nvPr/>
            </p:nvSpPr>
            <p:spPr>
              <a:xfrm>
                <a:off x="3607762" y="3775920"/>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43" name="Oval 42"/>
              <p:cNvSpPr/>
              <p:nvPr/>
            </p:nvSpPr>
            <p:spPr>
              <a:xfrm>
                <a:off x="3911251" y="3775920"/>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44" name="Oval 43"/>
              <p:cNvSpPr/>
              <p:nvPr/>
            </p:nvSpPr>
            <p:spPr>
              <a:xfrm>
                <a:off x="4547919" y="3775920"/>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45" name="Oval 5"/>
              <p:cNvSpPr/>
              <p:nvPr/>
            </p:nvSpPr>
            <p:spPr>
              <a:xfrm>
                <a:off x="3607762" y="412170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46" name="Oval 45"/>
              <p:cNvSpPr/>
              <p:nvPr/>
            </p:nvSpPr>
            <p:spPr>
              <a:xfrm>
                <a:off x="3911251" y="412170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47" name="Oval 46"/>
              <p:cNvSpPr/>
              <p:nvPr/>
            </p:nvSpPr>
            <p:spPr>
              <a:xfrm>
                <a:off x="4547919" y="412170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cxnSp>
            <p:nvCxnSpPr>
              <p:cNvPr id="48" name="Straight Arrow Connector 47"/>
              <p:cNvCxnSpPr>
                <a:stCxn id="42" idx="4"/>
                <a:endCxn id="45" idx="0"/>
              </p:cNvCxnSpPr>
              <p:nvPr/>
            </p:nvCxnSpPr>
            <p:spPr>
              <a:xfrm>
                <a:off x="3716619" y="398723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49" name="Straight Arrow Connector 48"/>
              <p:cNvCxnSpPr>
                <a:stCxn id="43" idx="4"/>
                <a:endCxn id="46" idx="0"/>
              </p:cNvCxnSpPr>
              <p:nvPr/>
            </p:nvCxnSpPr>
            <p:spPr>
              <a:xfrm>
                <a:off x="4020108" y="398723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a:stCxn id="44" idx="4"/>
                <a:endCxn id="47" idx="0"/>
              </p:cNvCxnSpPr>
              <p:nvPr/>
            </p:nvCxnSpPr>
            <p:spPr>
              <a:xfrm>
                <a:off x="4656776" y="398723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1" name="Oval 5"/>
              <p:cNvSpPr/>
              <p:nvPr/>
            </p:nvSpPr>
            <p:spPr>
              <a:xfrm>
                <a:off x="3607762" y="488821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52" name="Oval 51"/>
              <p:cNvSpPr/>
              <p:nvPr/>
            </p:nvSpPr>
            <p:spPr>
              <a:xfrm>
                <a:off x="3911251" y="488821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53" name="Oval 52"/>
              <p:cNvSpPr/>
              <p:nvPr/>
            </p:nvSpPr>
            <p:spPr>
              <a:xfrm>
                <a:off x="4547919" y="488821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cxnSp>
            <p:nvCxnSpPr>
              <p:cNvPr id="54" name="Straight Arrow Connector 53"/>
              <p:cNvCxnSpPr/>
              <p:nvPr/>
            </p:nvCxnSpPr>
            <p:spPr>
              <a:xfrm>
                <a:off x="3726512" y="4323412"/>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p:nvPr/>
            </p:nvCxnSpPr>
            <p:spPr>
              <a:xfrm>
                <a:off x="4030001" y="4323412"/>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p:nvPr/>
            </p:nvCxnSpPr>
            <p:spPr>
              <a:xfrm>
                <a:off x="4666669" y="4323412"/>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p:nvPr/>
            </p:nvCxnSpPr>
            <p:spPr>
              <a:xfrm>
                <a:off x="3726508" y="4755647"/>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58" name="Straight Arrow Connector 57"/>
              <p:cNvCxnSpPr/>
              <p:nvPr/>
            </p:nvCxnSpPr>
            <p:spPr>
              <a:xfrm>
                <a:off x="4029997" y="4755647"/>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59" name="Straight Arrow Connector 58"/>
              <p:cNvCxnSpPr/>
              <p:nvPr/>
            </p:nvCxnSpPr>
            <p:spPr>
              <a:xfrm>
                <a:off x="4666665" y="4755647"/>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60" name="Oval 59"/>
              <p:cNvSpPr/>
              <p:nvPr/>
            </p:nvSpPr>
            <p:spPr>
              <a:xfrm rot="5400000">
                <a:off x="3697701" y="4483920"/>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61" name="Oval 60"/>
              <p:cNvSpPr/>
              <p:nvPr/>
            </p:nvSpPr>
            <p:spPr>
              <a:xfrm rot="5400000">
                <a:off x="3697701" y="4575169"/>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62" name="Oval 61"/>
              <p:cNvSpPr/>
              <p:nvPr/>
            </p:nvSpPr>
            <p:spPr>
              <a:xfrm rot="5400000">
                <a:off x="3697701" y="466641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63" name="Oval 62"/>
              <p:cNvSpPr/>
              <p:nvPr/>
            </p:nvSpPr>
            <p:spPr>
              <a:xfrm rot="5400000">
                <a:off x="4001189" y="4483920"/>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64" name="Oval 63"/>
              <p:cNvSpPr/>
              <p:nvPr/>
            </p:nvSpPr>
            <p:spPr>
              <a:xfrm rot="5400000">
                <a:off x="4001189" y="4575169"/>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65" name="Oval 64"/>
              <p:cNvSpPr/>
              <p:nvPr/>
            </p:nvSpPr>
            <p:spPr>
              <a:xfrm rot="5400000">
                <a:off x="4001189" y="466641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66" name="Oval 65"/>
              <p:cNvSpPr/>
              <p:nvPr/>
            </p:nvSpPr>
            <p:spPr>
              <a:xfrm rot="5400000">
                <a:off x="4637858" y="4483920"/>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67" name="Oval 66"/>
              <p:cNvSpPr/>
              <p:nvPr/>
            </p:nvSpPr>
            <p:spPr>
              <a:xfrm rot="5400000">
                <a:off x="4637858" y="4575169"/>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68" name="Oval 67"/>
              <p:cNvSpPr/>
              <p:nvPr/>
            </p:nvSpPr>
            <p:spPr>
              <a:xfrm rot="5400000">
                <a:off x="4637858" y="466641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cxnSp>
            <p:nvCxnSpPr>
              <p:cNvPr id="69" name="Straight Arrow Connector 68"/>
              <p:cNvCxnSpPr>
                <a:stCxn id="32" idx="4"/>
                <a:endCxn id="44" idx="0"/>
              </p:cNvCxnSpPr>
              <p:nvPr/>
            </p:nvCxnSpPr>
            <p:spPr>
              <a:xfrm>
                <a:off x="4176805" y="3631840"/>
                <a:ext cx="479971" cy="144079"/>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a:stCxn id="32" idx="4"/>
                <a:endCxn id="42" idx="0"/>
              </p:cNvCxnSpPr>
              <p:nvPr/>
            </p:nvCxnSpPr>
            <p:spPr>
              <a:xfrm flipH="1">
                <a:off x="3716619" y="3631840"/>
                <a:ext cx="460186" cy="144079"/>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a:stCxn id="32" idx="4"/>
                <a:endCxn id="43" idx="0"/>
              </p:cNvCxnSpPr>
              <p:nvPr/>
            </p:nvCxnSpPr>
            <p:spPr>
              <a:xfrm flipH="1">
                <a:off x="4020108" y="3631840"/>
                <a:ext cx="156697" cy="144079"/>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72" name="Oval 71"/>
              <p:cNvSpPr/>
              <p:nvPr/>
            </p:nvSpPr>
            <p:spPr>
              <a:xfrm>
                <a:off x="4214740"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73" name="Oval 72"/>
              <p:cNvSpPr/>
              <p:nvPr/>
            </p:nvSpPr>
            <p:spPr>
              <a:xfrm>
                <a:off x="4308754"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74" name="Oval 73"/>
              <p:cNvSpPr/>
              <p:nvPr/>
            </p:nvSpPr>
            <p:spPr>
              <a:xfrm>
                <a:off x="4402768"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75" name="Oval 74"/>
              <p:cNvSpPr/>
              <p:nvPr/>
            </p:nvSpPr>
            <p:spPr>
              <a:xfrm>
                <a:off x="4214740"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76" name="Oval 75"/>
              <p:cNvSpPr/>
              <p:nvPr/>
            </p:nvSpPr>
            <p:spPr>
              <a:xfrm>
                <a:off x="4308754"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77" name="Oval 76"/>
              <p:cNvSpPr/>
              <p:nvPr/>
            </p:nvSpPr>
            <p:spPr>
              <a:xfrm>
                <a:off x="4402768"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78" name="Oval 77"/>
              <p:cNvSpPr/>
              <p:nvPr/>
            </p:nvSpPr>
            <p:spPr>
              <a:xfrm>
                <a:off x="4214740"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79" name="Oval 78"/>
              <p:cNvSpPr/>
              <p:nvPr/>
            </p:nvSpPr>
            <p:spPr>
              <a:xfrm>
                <a:off x="4308754"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80" name="Oval 79"/>
              <p:cNvSpPr/>
              <p:nvPr/>
            </p:nvSpPr>
            <p:spPr>
              <a:xfrm>
                <a:off x="4402768"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81" name="Oval 80"/>
              <p:cNvSpPr/>
              <p:nvPr/>
            </p:nvSpPr>
            <p:spPr>
              <a:xfrm>
                <a:off x="5053706" y="230823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82" name="Oval 81"/>
              <p:cNvSpPr/>
              <p:nvPr/>
            </p:nvSpPr>
            <p:spPr>
              <a:xfrm>
                <a:off x="5357195" y="230823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83" name="Oval 82"/>
              <p:cNvSpPr/>
              <p:nvPr/>
            </p:nvSpPr>
            <p:spPr>
              <a:xfrm>
                <a:off x="5993863" y="230823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84" name="Oval 83"/>
              <p:cNvSpPr/>
              <p:nvPr/>
            </p:nvSpPr>
            <p:spPr>
              <a:xfrm>
                <a:off x="6738229" y="230823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85" name="Oval 84"/>
              <p:cNvSpPr/>
              <p:nvPr/>
            </p:nvSpPr>
            <p:spPr>
              <a:xfrm>
                <a:off x="7041718" y="230823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86" name="Oval 85"/>
              <p:cNvSpPr/>
              <p:nvPr/>
            </p:nvSpPr>
            <p:spPr>
              <a:xfrm>
                <a:off x="7678386" y="230823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cxnSp>
            <p:nvCxnSpPr>
              <p:cNvPr id="87" name="Straight Arrow Connector 86"/>
              <p:cNvCxnSpPr>
                <a:stCxn id="248" idx="4"/>
                <a:endCxn id="81" idx="0"/>
              </p:cNvCxnSpPr>
              <p:nvPr/>
            </p:nvCxnSpPr>
            <p:spPr>
              <a:xfrm>
                <a:off x="5162563" y="2173765"/>
                <a:ext cx="0" cy="1344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88" name="Straight Arrow Connector 87"/>
              <p:cNvCxnSpPr>
                <a:stCxn id="249" idx="4"/>
                <a:endCxn id="82" idx="0"/>
              </p:cNvCxnSpPr>
              <p:nvPr/>
            </p:nvCxnSpPr>
            <p:spPr>
              <a:xfrm>
                <a:off x="5466052" y="2173765"/>
                <a:ext cx="0" cy="1344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89" name="Straight Arrow Connector 88"/>
              <p:cNvCxnSpPr>
                <a:stCxn id="250" idx="4"/>
                <a:endCxn id="83" idx="0"/>
              </p:cNvCxnSpPr>
              <p:nvPr/>
            </p:nvCxnSpPr>
            <p:spPr>
              <a:xfrm>
                <a:off x="6102720" y="2173765"/>
                <a:ext cx="0" cy="1344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0" name="Straight Arrow Connector 89"/>
              <p:cNvCxnSpPr>
                <a:stCxn id="254" idx="4"/>
                <a:endCxn id="84" idx="0"/>
              </p:cNvCxnSpPr>
              <p:nvPr/>
            </p:nvCxnSpPr>
            <p:spPr>
              <a:xfrm>
                <a:off x="6847086" y="2173765"/>
                <a:ext cx="0" cy="1344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1" name="Straight Arrow Connector 90"/>
              <p:cNvCxnSpPr>
                <a:stCxn id="255" idx="4"/>
                <a:endCxn id="85" idx="0"/>
              </p:cNvCxnSpPr>
              <p:nvPr/>
            </p:nvCxnSpPr>
            <p:spPr>
              <a:xfrm>
                <a:off x="7150575" y="2173765"/>
                <a:ext cx="0" cy="1344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2" name="Straight Arrow Connector 91"/>
              <p:cNvCxnSpPr>
                <a:stCxn id="256" idx="4"/>
                <a:endCxn id="86" idx="0"/>
              </p:cNvCxnSpPr>
              <p:nvPr/>
            </p:nvCxnSpPr>
            <p:spPr>
              <a:xfrm>
                <a:off x="7787243" y="2173765"/>
                <a:ext cx="0" cy="1344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93" name="Oval 92"/>
              <p:cNvSpPr/>
              <p:nvPr/>
            </p:nvSpPr>
            <p:spPr>
              <a:xfrm>
                <a:off x="5053706" y="307474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94" name="Oval 93"/>
              <p:cNvSpPr/>
              <p:nvPr/>
            </p:nvSpPr>
            <p:spPr>
              <a:xfrm>
                <a:off x="5357195" y="307474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95" name="Oval 94"/>
              <p:cNvSpPr/>
              <p:nvPr/>
            </p:nvSpPr>
            <p:spPr>
              <a:xfrm>
                <a:off x="5993863" y="307474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96" name="Oval 95"/>
              <p:cNvSpPr/>
              <p:nvPr/>
            </p:nvSpPr>
            <p:spPr>
              <a:xfrm>
                <a:off x="6738229" y="307474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97" name="Oval 96"/>
              <p:cNvSpPr/>
              <p:nvPr/>
            </p:nvSpPr>
            <p:spPr>
              <a:xfrm>
                <a:off x="7041718" y="307474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98" name="Oval 97"/>
              <p:cNvSpPr/>
              <p:nvPr/>
            </p:nvSpPr>
            <p:spPr>
              <a:xfrm>
                <a:off x="7678386" y="3074749"/>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cxnSp>
            <p:nvCxnSpPr>
              <p:cNvPr id="99" name="Straight Arrow Connector 98"/>
              <p:cNvCxnSpPr/>
              <p:nvPr/>
            </p:nvCxnSpPr>
            <p:spPr>
              <a:xfrm>
                <a:off x="5172456" y="250995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0" name="Straight Arrow Connector 99"/>
              <p:cNvCxnSpPr/>
              <p:nvPr/>
            </p:nvCxnSpPr>
            <p:spPr>
              <a:xfrm>
                <a:off x="5475946" y="250995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1" name="Straight Arrow Connector 100"/>
              <p:cNvCxnSpPr/>
              <p:nvPr/>
            </p:nvCxnSpPr>
            <p:spPr>
              <a:xfrm>
                <a:off x="6112614" y="250995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2" name="Straight Arrow Connector 101"/>
              <p:cNvCxnSpPr/>
              <p:nvPr/>
            </p:nvCxnSpPr>
            <p:spPr>
              <a:xfrm>
                <a:off x="6856979" y="250995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3" name="Straight Arrow Connector 102"/>
              <p:cNvCxnSpPr/>
              <p:nvPr/>
            </p:nvCxnSpPr>
            <p:spPr>
              <a:xfrm>
                <a:off x="7160468" y="250995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4" name="Straight Arrow Connector 103"/>
              <p:cNvCxnSpPr/>
              <p:nvPr/>
            </p:nvCxnSpPr>
            <p:spPr>
              <a:xfrm>
                <a:off x="7797137" y="250995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5" name="Straight Arrow Connector 104"/>
              <p:cNvCxnSpPr/>
              <p:nvPr/>
            </p:nvCxnSpPr>
            <p:spPr>
              <a:xfrm>
                <a:off x="5172453" y="2942185"/>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6" name="Straight Arrow Connector 105"/>
              <p:cNvCxnSpPr/>
              <p:nvPr/>
            </p:nvCxnSpPr>
            <p:spPr>
              <a:xfrm>
                <a:off x="5475942" y="2942185"/>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7" name="Straight Arrow Connector 106"/>
              <p:cNvCxnSpPr/>
              <p:nvPr/>
            </p:nvCxnSpPr>
            <p:spPr>
              <a:xfrm>
                <a:off x="6112610" y="2942185"/>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8" name="Straight Arrow Connector 107"/>
              <p:cNvCxnSpPr/>
              <p:nvPr/>
            </p:nvCxnSpPr>
            <p:spPr>
              <a:xfrm>
                <a:off x="6856976" y="2942185"/>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9" name="Straight Arrow Connector 108"/>
              <p:cNvCxnSpPr/>
              <p:nvPr/>
            </p:nvCxnSpPr>
            <p:spPr>
              <a:xfrm>
                <a:off x="7160465" y="2942185"/>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10" name="Straight Arrow Connector 109"/>
              <p:cNvCxnSpPr/>
              <p:nvPr/>
            </p:nvCxnSpPr>
            <p:spPr>
              <a:xfrm>
                <a:off x="7797133" y="2942185"/>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11" name="Oval 110"/>
              <p:cNvSpPr/>
              <p:nvPr/>
            </p:nvSpPr>
            <p:spPr>
              <a:xfrm rot="5400000">
                <a:off x="5143638" y="2684865"/>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12" name="Oval 111"/>
              <p:cNvSpPr/>
              <p:nvPr/>
            </p:nvSpPr>
            <p:spPr>
              <a:xfrm rot="5400000">
                <a:off x="5143638" y="2776114"/>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13" name="Oval 112"/>
              <p:cNvSpPr/>
              <p:nvPr/>
            </p:nvSpPr>
            <p:spPr>
              <a:xfrm rot="5400000">
                <a:off x="5143638" y="2867363"/>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14" name="Oval 113"/>
              <p:cNvSpPr/>
              <p:nvPr/>
            </p:nvSpPr>
            <p:spPr>
              <a:xfrm rot="5400000">
                <a:off x="5447126" y="2684865"/>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15" name="Oval 114"/>
              <p:cNvSpPr/>
              <p:nvPr/>
            </p:nvSpPr>
            <p:spPr>
              <a:xfrm rot="5400000">
                <a:off x="5447126" y="2776114"/>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16" name="Oval 115"/>
              <p:cNvSpPr/>
              <p:nvPr/>
            </p:nvSpPr>
            <p:spPr>
              <a:xfrm rot="5400000">
                <a:off x="5447126" y="2867363"/>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17" name="Oval 116"/>
              <p:cNvSpPr/>
              <p:nvPr/>
            </p:nvSpPr>
            <p:spPr>
              <a:xfrm rot="5400000">
                <a:off x="6083796" y="2684865"/>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18" name="Oval 117"/>
              <p:cNvSpPr/>
              <p:nvPr/>
            </p:nvSpPr>
            <p:spPr>
              <a:xfrm rot="5400000">
                <a:off x="6083796" y="2776114"/>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19" name="Oval 118"/>
              <p:cNvSpPr/>
              <p:nvPr/>
            </p:nvSpPr>
            <p:spPr>
              <a:xfrm rot="5400000">
                <a:off x="6083796" y="2867363"/>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20" name="Oval 119"/>
              <p:cNvSpPr/>
              <p:nvPr/>
            </p:nvSpPr>
            <p:spPr>
              <a:xfrm rot="5400000">
                <a:off x="6828161" y="267045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21" name="Oval 120"/>
              <p:cNvSpPr/>
              <p:nvPr/>
            </p:nvSpPr>
            <p:spPr>
              <a:xfrm rot="5400000">
                <a:off x="6828161" y="2761707"/>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22" name="Oval 121"/>
              <p:cNvSpPr/>
              <p:nvPr/>
            </p:nvSpPr>
            <p:spPr>
              <a:xfrm rot="5400000">
                <a:off x="6828161" y="2852956"/>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23" name="Oval 122"/>
              <p:cNvSpPr/>
              <p:nvPr/>
            </p:nvSpPr>
            <p:spPr>
              <a:xfrm rot="5400000">
                <a:off x="7131649" y="267045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24" name="Oval 123"/>
              <p:cNvSpPr/>
              <p:nvPr/>
            </p:nvSpPr>
            <p:spPr>
              <a:xfrm rot="5400000">
                <a:off x="7131649" y="2761707"/>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25" name="Oval 124"/>
              <p:cNvSpPr/>
              <p:nvPr/>
            </p:nvSpPr>
            <p:spPr>
              <a:xfrm rot="5400000">
                <a:off x="7131649" y="2852956"/>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26" name="Oval 125"/>
              <p:cNvSpPr/>
              <p:nvPr/>
            </p:nvSpPr>
            <p:spPr>
              <a:xfrm rot="5400000">
                <a:off x="7768318" y="267045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27" name="Oval 126"/>
              <p:cNvSpPr/>
              <p:nvPr/>
            </p:nvSpPr>
            <p:spPr>
              <a:xfrm rot="5400000">
                <a:off x="7768318" y="2761707"/>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28" name="Oval 127"/>
              <p:cNvSpPr/>
              <p:nvPr/>
            </p:nvSpPr>
            <p:spPr>
              <a:xfrm rot="5400000">
                <a:off x="7768318" y="2852956"/>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29" name="Oval 5"/>
              <p:cNvSpPr/>
              <p:nvPr/>
            </p:nvSpPr>
            <p:spPr>
              <a:xfrm>
                <a:off x="5532035" y="3420529"/>
                <a:ext cx="217714" cy="211310"/>
              </a:xfrm>
              <a:prstGeom prst="ellipse">
                <a:avLst/>
              </a:prstGeom>
              <a:solidFill>
                <a:schemeClr val="bg1">
                  <a:lumMod val="50000"/>
                </a:schemeClr>
              </a:solid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cxnSp>
            <p:nvCxnSpPr>
              <p:cNvPr id="130" name="Straight Arrow Connector 129"/>
              <p:cNvCxnSpPr>
                <a:endCxn id="129" idx="0"/>
              </p:cNvCxnSpPr>
              <p:nvPr/>
            </p:nvCxnSpPr>
            <p:spPr>
              <a:xfrm>
                <a:off x="5170813" y="3286059"/>
                <a:ext cx="470079" cy="134471"/>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1" name="Straight Arrow Connector 130"/>
              <p:cNvCxnSpPr>
                <a:endCxn id="129" idx="0"/>
              </p:cNvCxnSpPr>
              <p:nvPr/>
            </p:nvCxnSpPr>
            <p:spPr>
              <a:xfrm>
                <a:off x="5474302" y="3286059"/>
                <a:ext cx="166590" cy="134471"/>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2" name="Straight Arrow Connector 131"/>
              <p:cNvCxnSpPr>
                <a:endCxn id="129" idx="0"/>
              </p:cNvCxnSpPr>
              <p:nvPr/>
            </p:nvCxnSpPr>
            <p:spPr>
              <a:xfrm flipH="1">
                <a:off x="5640892" y="3286059"/>
                <a:ext cx="470078" cy="134471"/>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33" name="Oval 5"/>
              <p:cNvSpPr/>
              <p:nvPr/>
            </p:nvSpPr>
            <p:spPr>
              <a:xfrm>
                <a:off x="7200048" y="3420528"/>
                <a:ext cx="217714" cy="211310"/>
              </a:xfrm>
              <a:prstGeom prst="ellipse">
                <a:avLst/>
              </a:prstGeom>
              <a:solidFill>
                <a:schemeClr val="bg1">
                  <a:lumMod val="50000"/>
                </a:schemeClr>
              </a:solid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cxnSp>
            <p:nvCxnSpPr>
              <p:cNvPr id="134" name="Straight Arrow Connector 133"/>
              <p:cNvCxnSpPr>
                <a:endCxn id="133" idx="0"/>
              </p:cNvCxnSpPr>
              <p:nvPr/>
            </p:nvCxnSpPr>
            <p:spPr>
              <a:xfrm>
                <a:off x="6838827" y="3286058"/>
                <a:ext cx="470079" cy="134471"/>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a:endCxn id="133" idx="0"/>
              </p:cNvCxnSpPr>
              <p:nvPr/>
            </p:nvCxnSpPr>
            <p:spPr>
              <a:xfrm>
                <a:off x="7142316" y="3286058"/>
                <a:ext cx="166590" cy="134471"/>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6" name="Straight Arrow Connector 135"/>
              <p:cNvCxnSpPr>
                <a:endCxn id="133" idx="0"/>
              </p:cNvCxnSpPr>
              <p:nvPr/>
            </p:nvCxnSpPr>
            <p:spPr>
              <a:xfrm flipH="1">
                <a:off x="7308906" y="3286058"/>
                <a:ext cx="470078" cy="134471"/>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37" name="Oval 136"/>
              <p:cNvSpPr/>
              <p:nvPr/>
            </p:nvSpPr>
            <p:spPr>
              <a:xfrm>
                <a:off x="5063599" y="3775920"/>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38" name="Oval 137"/>
              <p:cNvSpPr/>
              <p:nvPr/>
            </p:nvSpPr>
            <p:spPr>
              <a:xfrm>
                <a:off x="5367088" y="3775920"/>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39" name="Oval 138"/>
              <p:cNvSpPr/>
              <p:nvPr/>
            </p:nvSpPr>
            <p:spPr>
              <a:xfrm>
                <a:off x="6003756" y="3775920"/>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40" name="Oval 139"/>
              <p:cNvSpPr/>
              <p:nvPr/>
            </p:nvSpPr>
            <p:spPr>
              <a:xfrm>
                <a:off x="6748122" y="3775920"/>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41" name="Oval 140"/>
              <p:cNvSpPr/>
              <p:nvPr/>
            </p:nvSpPr>
            <p:spPr>
              <a:xfrm>
                <a:off x="7051611" y="3775920"/>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42" name="Oval 141"/>
              <p:cNvSpPr/>
              <p:nvPr/>
            </p:nvSpPr>
            <p:spPr>
              <a:xfrm>
                <a:off x="7688279" y="3775920"/>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43" name="Oval 142"/>
              <p:cNvSpPr/>
              <p:nvPr/>
            </p:nvSpPr>
            <p:spPr>
              <a:xfrm>
                <a:off x="5063599" y="412170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44" name="Oval 143"/>
              <p:cNvSpPr/>
              <p:nvPr/>
            </p:nvSpPr>
            <p:spPr>
              <a:xfrm>
                <a:off x="5367088" y="412170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45" name="Oval 144"/>
              <p:cNvSpPr/>
              <p:nvPr/>
            </p:nvSpPr>
            <p:spPr>
              <a:xfrm>
                <a:off x="6003756" y="412170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46" name="Oval 145"/>
              <p:cNvSpPr/>
              <p:nvPr/>
            </p:nvSpPr>
            <p:spPr>
              <a:xfrm>
                <a:off x="6748122" y="412170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47" name="Oval 146"/>
              <p:cNvSpPr/>
              <p:nvPr/>
            </p:nvSpPr>
            <p:spPr>
              <a:xfrm>
                <a:off x="7051611" y="412170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48" name="Oval 147"/>
              <p:cNvSpPr/>
              <p:nvPr/>
            </p:nvSpPr>
            <p:spPr>
              <a:xfrm>
                <a:off x="7688279" y="412170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cxnSp>
            <p:nvCxnSpPr>
              <p:cNvPr id="149" name="Straight Arrow Connector 148"/>
              <p:cNvCxnSpPr>
                <a:stCxn id="137" idx="4"/>
                <a:endCxn id="143" idx="0"/>
              </p:cNvCxnSpPr>
              <p:nvPr/>
            </p:nvCxnSpPr>
            <p:spPr>
              <a:xfrm>
                <a:off x="5172456" y="398723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0" name="Straight Arrow Connector 149"/>
              <p:cNvCxnSpPr>
                <a:stCxn id="138" idx="4"/>
                <a:endCxn id="144" idx="0"/>
              </p:cNvCxnSpPr>
              <p:nvPr/>
            </p:nvCxnSpPr>
            <p:spPr>
              <a:xfrm>
                <a:off x="5475946" y="398723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1" name="Straight Arrow Connector 150"/>
              <p:cNvCxnSpPr>
                <a:stCxn id="139" idx="4"/>
                <a:endCxn id="145" idx="0"/>
              </p:cNvCxnSpPr>
              <p:nvPr/>
            </p:nvCxnSpPr>
            <p:spPr>
              <a:xfrm>
                <a:off x="6112614" y="398723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2" name="Straight Arrow Connector 151"/>
              <p:cNvCxnSpPr>
                <a:stCxn id="140" idx="4"/>
                <a:endCxn id="146" idx="0"/>
              </p:cNvCxnSpPr>
              <p:nvPr/>
            </p:nvCxnSpPr>
            <p:spPr>
              <a:xfrm>
                <a:off x="6856979" y="398723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3" name="Straight Arrow Connector 152"/>
              <p:cNvCxnSpPr>
                <a:stCxn id="141" idx="4"/>
                <a:endCxn id="147" idx="0"/>
              </p:cNvCxnSpPr>
              <p:nvPr/>
            </p:nvCxnSpPr>
            <p:spPr>
              <a:xfrm>
                <a:off x="7160468" y="398723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4" name="Straight Arrow Connector 153"/>
              <p:cNvCxnSpPr>
                <a:stCxn id="142" idx="4"/>
                <a:endCxn id="148" idx="0"/>
              </p:cNvCxnSpPr>
              <p:nvPr/>
            </p:nvCxnSpPr>
            <p:spPr>
              <a:xfrm>
                <a:off x="7797137" y="3987230"/>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55" name="Oval 154"/>
              <p:cNvSpPr/>
              <p:nvPr/>
            </p:nvSpPr>
            <p:spPr>
              <a:xfrm>
                <a:off x="5063599" y="488821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56" name="Oval 155"/>
              <p:cNvSpPr/>
              <p:nvPr/>
            </p:nvSpPr>
            <p:spPr>
              <a:xfrm>
                <a:off x="5367088" y="488821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57" name="Oval 156"/>
              <p:cNvSpPr/>
              <p:nvPr/>
            </p:nvSpPr>
            <p:spPr>
              <a:xfrm>
                <a:off x="6003756" y="488821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58" name="Oval 157"/>
              <p:cNvSpPr/>
              <p:nvPr/>
            </p:nvSpPr>
            <p:spPr>
              <a:xfrm>
                <a:off x="6748122" y="488821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59" name="Oval 158"/>
              <p:cNvSpPr/>
              <p:nvPr/>
            </p:nvSpPr>
            <p:spPr>
              <a:xfrm>
                <a:off x="7051611" y="488821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160" name="Oval 159"/>
              <p:cNvSpPr/>
              <p:nvPr/>
            </p:nvSpPr>
            <p:spPr>
              <a:xfrm>
                <a:off x="7688279" y="4888211"/>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cxnSp>
            <p:nvCxnSpPr>
              <p:cNvPr id="161" name="Straight Arrow Connector 160"/>
              <p:cNvCxnSpPr/>
              <p:nvPr/>
            </p:nvCxnSpPr>
            <p:spPr>
              <a:xfrm>
                <a:off x="5182349" y="4323412"/>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2" name="Straight Arrow Connector 161"/>
              <p:cNvCxnSpPr/>
              <p:nvPr/>
            </p:nvCxnSpPr>
            <p:spPr>
              <a:xfrm>
                <a:off x="5485838" y="4323412"/>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3" name="Straight Arrow Connector 162"/>
              <p:cNvCxnSpPr/>
              <p:nvPr/>
            </p:nvCxnSpPr>
            <p:spPr>
              <a:xfrm>
                <a:off x="6122506" y="4323412"/>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4" name="Straight Arrow Connector 163"/>
              <p:cNvCxnSpPr/>
              <p:nvPr/>
            </p:nvCxnSpPr>
            <p:spPr>
              <a:xfrm>
                <a:off x="6866872" y="4323412"/>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5" name="Straight Arrow Connector 164"/>
              <p:cNvCxnSpPr/>
              <p:nvPr/>
            </p:nvCxnSpPr>
            <p:spPr>
              <a:xfrm>
                <a:off x="7170361" y="4323412"/>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6" name="Straight Arrow Connector 165"/>
              <p:cNvCxnSpPr/>
              <p:nvPr/>
            </p:nvCxnSpPr>
            <p:spPr>
              <a:xfrm>
                <a:off x="7807029" y="4323412"/>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7" name="Straight Arrow Connector 166"/>
              <p:cNvCxnSpPr/>
              <p:nvPr/>
            </p:nvCxnSpPr>
            <p:spPr>
              <a:xfrm>
                <a:off x="5182345" y="4755647"/>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8" name="Straight Arrow Connector 167"/>
              <p:cNvCxnSpPr/>
              <p:nvPr/>
            </p:nvCxnSpPr>
            <p:spPr>
              <a:xfrm>
                <a:off x="5485835" y="4755647"/>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9" name="Straight Arrow Connector 168"/>
              <p:cNvCxnSpPr/>
              <p:nvPr/>
            </p:nvCxnSpPr>
            <p:spPr>
              <a:xfrm>
                <a:off x="6122503" y="4755647"/>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0" name="Straight Arrow Connector 169"/>
              <p:cNvCxnSpPr/>
              <p:nvPr/>
            </p:nvCxnSpPr>
            <p:spPr>
              <a:xfrm>
                <a:off x="6866868" y="4755647"/>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1" name="Straight Arrow Connector 170"/>
              <p:cNvCxnSpPr/>
              <p:nvPr/>
            </p:nvCxnSpPr>
            <p:spPr>
              <a:xfrm>
                <a:off x="7170357" y="4755647"/>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2" name="Straight Arrow Connector 171"/>
              <p:cNvCxnSpPr/>
              <p:nvPr/>
            </p:nvCxnSpPr>
            <p:spPr>
              <a:xfrm>
                <a:off x="7807026" y="4755647"/>
                <a:ext cx="0" cy="134471"/>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73" name="Oval 172"/>
              <p:cNvSpPr/>
              <p:nvPr/>
            </p:nvSpPr>
            <p:spPr>
              <a:xfrm rot="5400000">
                <a:off x="5153531" y="4498327"/>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74" name="Oval 173"/>
              <p:cNvSpPr/>
              <p:nvPr/>
            </p:nvSpPr>
            <p:spPr>
              <a:xfrm rot="5400000">
                <a:off x="5153531" y="4589576"/>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75" name="Oval 174"/>
              <p:cNvSpPr/>
              <p:nvPr/>
            </p:nvSpPr>
            <p:spPr>
              <a:xfrm rot="5400000">
                <a:off x="5153531" y="4680825"/>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76" name="Oval 175"/>
              <p:cNvSpPr/>
              <p:nvPr/>
            </p:nvSpPr>
            <p:spPr>
              <a:xfrm rot="5400000">
                <a:off x="5457019" y="4498327"/>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77" name="Oval 176"/>
              <p:cNvSpPr/>
              <p:nvPr/>
            </p:nvSpPr>
            <p:spPr>
              <a:xfrm rot="5400000">
                <a:off x="5457019" y="4589576"/>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78" name="Oval 177"/>
              <p:cNvSpPr/>
              <p:nvPr/>
            </p:nvSpPr>
            <p:spPr>
              <a:xfrm rot="5400000">
                <a:off x="5457019" y="4680825"/>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79" name="Oval 178"/>
              <p:cNvSpPr/>
              <p:nvPr/>
            </p:nvSpPr>
            <p:spPr>
              <a:xfrm rot="5400000">
                <a:off x="6093688" y="4498327"/>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80" name="Oval 179"/>
              <p:cNvSpPr/>
              <p:nvPr/>
            </p:nvSpPr>
            <p:spPr>
              <a:xfrm rot="5400000">
                <a:off x="6093688" y="4589576"/>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81" name="Oval 180"/>
              <p:cNvSpPr/>
              <p:nvPr/>
            </p:nvSpPr>
            <p:spPr>
              <a:xfrm rot="5400000">
                <a:off x="6093688" y="4680825"/>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82" name="Oval 181"/>
              <p:cNvSpPr/>
              <p:nvPr/>
            </p:nvSpPr>
            <p:spPr>
              <a:xfrm rot="5400000">
                <a:off x="6838054" y="4483920"/>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83" name="Oval 182"/>
              <p:cNvSpPr/>
              <p:nvPr/>
            </p:nvSpPr>
            <p:spPr>
              <a:xfrm rot="5400000">
                <a:off x="6838054" y="4575169"/>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84" name="Oval 183"/>
              <p:cNvSpPr/>
              <p:nvPr/>
            </p:nvSpPr>
            <p:spPr>
              <a:xfrm rot="5400000">
                <a:off x="6838054" y="466641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85" name="Oval 184"/>
              <p:cNvSpPr/>
              <p:nvPr/>
            </p:nvSpPr>
            <p:spPr>
              <a:xfrm rot="5400000">
                <a:off x="7141542" y="4483920"/>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86" name="Oval 185"/>
              <p:cNvSpPr/>
              <p:nvPr/>
            </p:nvSpPr>
            <p:spPr>
              <a:xfrm rot="5400000">
                <a:off x="7141542" y="4575169"/>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87" name="Oval 186"/>
              <p:cNvSpPr/>
              <p:nvPr/>
            </p:nvSpPr>
            <p:spPr>
              <a:xfrm rot="5400000">
                <a:off x="7141542" y="466641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88" name="Oval 187"/>
              <p:cNvSpPr/>
              <p:nvPr/>
            </p:nvSpPr>
            <p:spPr>
              <a:xfrm rot="5400000">
                <a:off x="7778211" y="4483920"/>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89" name="Oval 188"/>
              <p:cNvSpPr/>
              <p:nvPr/>
            </p:nvSpPr>
            <p:spPr>
              <a:xfrm rot="5400000">
                <a:off x="7778211" y="4575169"/>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90" name="Oval 189"/>
              <p:cNvSpPr/>
              <p:nvPr/>
            </p:nvSpPr>
            <p:spPr>
              <a:xfrm rot="5400000">
                <a:off x="7778211" y="4666418"/>
                <a:ext cx="57630" cy="59376"/>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cxnSp>
            <p:nvCxnSpPr>
              <p:cNvPr id="191" name="Straight Arrow Connector 190"/>
              <p:cNvCxnSpPr/>
              <p:nvPr/>
            </p:nvCxnSpPr>
            <p:spPr>
              <a:xfrm>
                <a:off x="5640892" y="3631837"/>
                <a:ext cx="479971" cy="144079"/>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2" name="Straight Arrow Connector 191"/>
              <p:cNvCxnSpPr/>
              <p:nvPr/>
            </p:nvCxnSpPr>
            <p:spPr>
              <a:xfrm flipH="1">
                <a:off x="5180705" y="3631837"/>
                <a:ext cx="460186" cy="144079"/>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3" name="Straight Arrow Connector 192"/>
              <p:cNvCxnSpPr/>
              <p:nvPr/>
            </p:nvCxnSpPr>
            <p:spPr>
              <a:xfrm flipH="1">
                <a:off x="5484195" y="3631837"/>
                <a:ext cx="156697" cy="144079"/>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4" name="Straight Arrow Connector 193"/>
              <p:cNvCxnSpPr/>
              <p:nvPr/>
            </p:nvCxnSpPr>
            <p:spPr>
              <a:xfrm>
                <a:off x="7318806" y="3631840"/>
                <a:ext cx="479971" cy="144079"/>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5" name="Straight Arrow Connector 194"/>
              <p:cNvCxnSpPr/>
              <p:nvPr/>
            </p:nvCxnSpPr>
            <p:spPr>
              <a:xfrm flipH="1">
                <a:off x="6858619" y="3631840"/>
                <a:ext cx="460186" cy="144079"/>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6" name="Straight Arrow Connector 195"/>
              <p:cNvCxnSpPr/>
              <p:nvPr/>
            </p:nvCxnSpPr>
            <p:spPr>
              <a:xfrm flipH="1">
                <a:off x="7162108" y="3631840"/>
                <a:ext cx="156697" cy="144079"/>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97" name="Oval 196"/>
              <p:cNvSpPr/>
              <p:nvPr/>
            </p:nvSpPr>
            <p:spPr>
              <a:xfrm>
                <a:off x="5660684" y="238506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98" name="Oval 197"/>
              <p:cNvSpPr/>
              <p:nvPr/>
            </p:nvSpPr>
            <p:spPr>
              <a:xfrm>
                <a:off x="5754698" y="238506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199" name="Oval 198"/>
              <p:cNvSpPr/>
              <p:nvPr/>
            </p:nvSpPr>
            <p:spPr>
              <a:xfrm>
                <a:off x="5848712" y="238506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00" name="Oval 199"/>
              <p:cNvSpPr/>
              <p:nvPr/>
            </p:nvSpPr>
            <p:spPr>
              <a:xfrm>
                <a:off x="5660684"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01" name="Oval 200"/>
              <p:cNvSpPr/>
              <p:nvPr/>
            </p:nvSpPr>
            <p:spPr>
              <a:xfrm>
                <a:off x="5754698"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02" name="Oval 201"/>
              <p:cNvSpPr/>
              <p:nvPr/>
            </p:nvSpPr>
            <p:spPr>
              <a:xfrm>
                <a:off x="5848712"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03" name="Oval 202"/>
              <p:cNvSpPr/>
              <p:nvPr/>
            </p:nvSpPr>
            <p:spPr>
              <a:xfrm>
                <a:off x="5670577"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04" name="Oval 203"/>
              <p:cNvSpPr/>
              <p:nvPr/>
            </p:nvSpPr>
            <p:spPr>
              <a:xfrm>
                <a:off x="5764591"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05" name="Oval 204"/>
              <p:cNvSpPr/>
              <p:nvPr/>
            </p:nvSpPr>
            <p:spPr>
              <a:xfrm>
                <a:off x="5858605"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06" name="Oval 205"/>
              <p:cNvSpPr/>
              <p:nvPr/>
            </p:nvSpPr>
            <p:spPr>
              <a:xfrm>
                <a:off x="5670577"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07" name="Oval 206"/>
              <p:cNvSpPr/>
              <p:nvPr/>
            </p:nvSpPr>
            <p:spPr>
              <a:xfrm>
                <a:off x="5764591"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08" name="Oval 207"/>
              <p:cNvSpPr/>
              <p:nvPr/>
            </p:nvSpPr>
            <p:spPr>
              <a:xfrm>
                <a:off x="5858605"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09" name="Oval 208"/>
              <p:cNvSpPr/>
              <p:nvPr/>
            </p:nvSpPr>
            <p:spPr>
              <a:xfrm>
                <a:off x="5670577"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10" name="Oval 209"/>
              <p:cNvSpPr/>
              <p:nvPr/>
            </p:nvSpPr>
            <p:spPr>
              <a:xfrm>
                <a:off x="5764591"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11" name="Oval 210"/>
              <p:cNvSpPr/>
              <p:nvPr/>
            </p:nvSpPr>
            <p:spPr>
              <a:xfrm>
                <a:off x="5858605"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12" name="Oval 211"/>
              <p:cNvSpPr/>
              <p:nvPr/>
            </p:nvSpPr>
            <p:spPr>
              <a:xfrm>
                <a:off x="7345207" y="238506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13" name="Oval 212"/>
              <p:cNvSpPr/>
              <p:nvPr/>
            </p:nvSpPr>
            <p:spPr>
              <a:xfrm>
                <a:off x="7439221" y="238506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14" name="Oval 213"/>
              <p:cNvSpPr/>
              <p:nvPr/>
            </p:nvSpPr>
            <p:spPr>
              <a:xfrm>
                <a:off x="7533235" y="238506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15" name="Oval 214"/>
              <p:cNvSpPr/>
              <p:nvPr/>
            </p:nvSpPr>
            <p:spPr>
              <a:xfrm>
                <a:off x="7345207"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16" name="Oval 215"/>
              <p:cNvSpPr/>
              <p:nvPr/>
            </p:nvSpPr>
            <p:spPr>
              <a:xfrm>
                <a:off x="7439221"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17" name="Oval 216"/>
              <p:cNvSpPr/>
              <p:nvPr/>
            </p:nvSpPr>
            <p:spPr>
              <a:xfrm>
                <a:off x="7533235"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18" name="Oval 217"/>
              <p:cNvSpPr/>
              <p:nvPr/>
            </p:nvSpPr>
            <p:spPr>
              <a:xfrm>
                <a:off x="7355100"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19" name="Oval 218"/>
              <p:cNvSpPr/>
              <p:nvPr/>
            </p:nvSpPr>
            <p:spPr>
              <a:xfrm>
                <a:off x="7449114"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20" name="Oval 219"/>
              <p:cNvSpPr/>
              <p:nvPr/>
            </p:nvSpPr>
            <p:spPr>
              <a:xfrm>
                <a:off x="7543128"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21" name="Oval 220"/>
              <p:cNvSpPr/>
              <p:nvPr/>
            </p:nvSpPr>
            <p:spPr>
              <a:xfrm>
                <a:off x="7355100"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22" name="Oval 221"/>
              <p:cNvSpPr/>
              <p:nvPr/>
            </p:nvSpPr>
            <p:spPr>
              <a:xfrm>
                <a:off x="7449114"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23" name="Oval 222"/>
              <p:cNvSpPr/>
              <p:nvPr/>
            </p:nvSpPr>
            <p:spPr>
              <a:xfrm>
                <a:off x="7543128"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24" name="Oval 223"/>
              <p:cNvSpPr/>
              <p:nvPr/>
            </p:nvSpPr>
            <p:spPr>
              <a:xfrm>
                <a:off x="7355100"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25" name="Oval 224"/>
              <p:cNvSpPr/>
              <p:nvPr/>
            </p:nvSpPr>
            <p:spPr>
              <a:xfrm>
                <a:off x="7449114"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26" name="Oval 225"/>
              <p:cNvSpPr/>
              <p:nvPr/>
            </p:nvSpPr>
            <p:spPr>
              <a:xfrm>
                <a:off x="7543128"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27" name="Oval 226"/>
              <p:cNvSpPr/>
              <p:nvPr/>
            </p:nvSpPr>
            <p:spPr>
              <a:xfrm>
                <a:off x="6354239" y="238506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28" name="Oval 227"/>
              <p:cNvSpPr/>
              <p:nvPr/>
            </p:nvSpPr>
            <p:spPr>
              <a:xfrm>
                <a:off x="6448253" y="238506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29" name="Oval 228"/>
              <p:cNvSpPr/>
              <p:nvPr/>
            </p:nvSpPr>
            <p:spPr>
              <a:xfrm>
                <a:off x="6542267" y="238506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30" name="Oval 229"/>
              <p:cNvSpPr/>
              <p:nvPr/>
            </p:nvSpPr>
            <p:spPr>
              <a:xfrm>
                <a:off x="6354239"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31" name="Oval 230"/>
              <p:cNvSpPr/>
              <p:nvPr/>
            </p:nvSpPr>
            <p:spPr>
              <a:xfrm>
                <a:off x="6448253"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32" name="Oval 231"/>
              <p:cNvSpPr/>
              <p:nvPr/>
            </p:nvSpPr>
            <p:spPr>
              <a:xfrm>
                <a:off x="6542267" y="3852741"/>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33" name="Oval 232"/>
              <p:cNvSpPr/>
              <p:nvPr/>
            </p:nvSpPr>
            <p:spPr>
              <a:xfrm>
                <a:off x="6354239"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34" name="Oval 233"/>
              <p:cNvSpPr/>
              <p:nvPr/>
            </p:nvSpPr>
            <p:spPr>
              <a:xfrm>
                <a:off x="6448253"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35" name="Oval 234"/>
              <p:cNvSpPr/>
              <p:nvPr/>
            </p:nvSpPr>
            <p:spPr>
              <a:xfrm>
                <a:off x="6542267" y="419852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36" name="Oval 235"/>
              <p:cNvSpPr/>
              <p:nvPr/>
            </p:nvSpPr>
            <p:spPr>
              <a:xfrm>
                <a:off x="6354239"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37" name="Oval 236"/>
              <p:cNvSpPr/>
              <p:nvPr/>
            </p:nvSpPr>
            <p:spPr>
              <a:xfrm>
                <a:off x="6448253"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38" name="Oval 237"/>
              <p:cNvSpPr/>
              <p:nvPr/>
            </p:nvSpPr>
            <p:spPr>
              <a:xfrm>
                <a:off x="6542267" y="3151570"/>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39" name="Oval 238"/>
              <p:cNvSpPr/>
              <p:nvPr/>
            </p:nvSpPr>
            <p:spPr>
              <a:xfrm>
                <a:off x="6354239"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40" name="Oval 239"/>
              <p:cNvSpPr/>
              <p:nvPr/>
            </p:nvSpPr>
            <p:spPr>
              <a:xfrm>
                <a:off x="6448253"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41" name="Oval 240"/>
              <p:cNvSpPr/>
              <p:nvPr/>
            </p:nvSpPr>
            <p:spPr>
              <a:xfrm>
                <a:off x="6542267" y="4965032"/>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42" name="Oval 5"/>
              <p:cNvSpPr/>
              <p:nvPr/>
            </p:nvSpPr>
            <p:spPr>
              <a:xfrm>
                <a:off x="3597869" y="1962455"/>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sz="1200" dirty="0">
                  <a:solidFill>
                    <a:prstClr val="black"/>
                  </a:solidFill>
                </a:endParaRPr>
              </a:p>
            </p:txBody>
          </p:sp>
          <p:sp>
            <p:nvSpPr>
              <p:cNvPr id="243" name="Oval 242"/>
              <p:cNvSpPr/>
              <p:nvPr/>
            </p:nvSpPr>
            <p:spPr>
              <a:xfrm>
                <a:off x="3901358" y="1962455"/>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244" name="Oval 243"/>
              <p:cNvSpPr/>
              <p:nvPr/>
            </p:nvSpPr>
            <p:spPr>
              <a:xfrm>
                <a:off x="4538026" y="1962455"/>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245" name="Oval 244"/>
              <p:cNvSpPr/>
              <p:nvPr/>
            </p:nvSpPr>
            <p:spPr>
              <a:xfrm>
                <a:off x="4204847"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46" name="Oval 245"/>
              <p:cNvSpPr/>
              <p:nvPr/>
            </p:nvSpPr>
            <p:spPr>
              <a:xfrm>
                <a:off x="4298861"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47" name="Oval 246"/>
              <p:cNvSpPr/>
              <p:nvPr/>
            </p:nvSpPr>
            <p:spPr>
              <a:xfrm>
                <a:off x="4392875"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48" name="Oval 247"/>
              <p:cNvSpPr/>
              <p:nvPr/>
            </p:nvSpPr>
            <p:spPr>
              <a:xfrm>
                <a:off x="5053706" y="1962455"/>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249" name="Oval 248"/>
              <p:cNvSpPr/>
              <p:nvPr/>
            </p:nvSpPr>
            <p:spPr>
              <a:xfrm>
                <a:off x="5357195" y="1962455"/>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250" name="Oval 249"/>
              <p:cNvSpPr/>
              <p:nvPr/>
            </p:nvSpPr>
            <p:spPr>
              <a:xfrm>
                <a:off x="5993863" y="1962455"/>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251" name="Oval 250"/>
              <p:cNvSpPr/>
              <p:nvPr/>
            </p:nvSpPr>
            <p:spPr>
              <a:xfrm>
                <a:off x="5660684"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52" name="Oval 251"/>
              <p:cNvSpPr/>
              <p:nvPr/>
            </p:nvSpPr>
            <p:spPr>
              <a:xfrm>
                <a:off x="5754698"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53" name="Oval 252"/>
              <p:cNvSpPr/>
              <p:nvPr/>
            </p:nvSpPr>
            <p:spPr>
              <a:xfrm>
                <a:off x="5848712"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54" name="Oval 253"/>
              <p:cNvSpPr/>
              <p:nvPr/>
            </p:nvSpPr>
            <p:spPr>
              <a:xfrm>
                <a:off x="6738229" y="1962455"/>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255" name="Oval 254"/>
              <p:cNvSpPr/>
              <p:nvPr/>
            </p:nvSpPr>
            <p:spPr>
              <a:xfrm>
                <a:off x="7041718" y="1962455"/>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prstClr val="black"/>
                  </a:solidFill>
                </a:endParaRPr>
              </a:p>
            </p:txBody>
          </p:sp>
          <p:sp>
            <p:nvSpPr>
              <p:cNvPr id="256" name="Oval 255"/>
              <p:cNvSpPr/>
              <p:nvPr/>
            </p:nvSpPr>
            <p:spPr>
              <a:xfrm>
                <a:off x="7678386" y="1962455"/>
                <a:ext cx="217714" cy="211310"/>
              </a:xfrm>
              <a:prstGeom prst="ellipse">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US" sz="600" dirty="0">
                  <a:solidFill>
                    <a:prstClr val="black"/>
                  </a:solidFill>
                </a:endParaRPr>
              </a:p>
            </p:txBody>
          </p:sp>
          <p:sp>
            <p:nvSpPr>
              <p:cNvPr id="257" name="Oval 256"/>
              <p:cNvSpPr/>
              <p:nvPr/>
            </p:nvSpPr>
            <p:spPr>
              <a:xfrm>
                <a:off x="7345207"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58" name="Oval 257"/>
              <p:cNvSpPr/>
              <p:nvPr/>
            </p:nvSpPr>
            <p:spPr>
              <a:xfrm>
                <a:off x="7439221"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59" name="Oval 258"/>
              <p:cNvSpPr/>
              <p:nvPr/>
            </p:nvSpPr>
            <p:spPr>
              <a:xfrm>
                <a:off x="7533235"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60" name="Oval 259"/>
              <p:cNvSpPr/>
              <p:nvPr/>
            </p:nvSpPr>
            <p:spPr>
              <a:xfrm>
                <a:off x="6354239"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61" name="Oval 260"/>
              <p:cNvSpPr/>
              <p:nvPr/>
            </p:nvSpPr>
            <p:spPr>
              <a:xfrm>
                <a:off x="6448253"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62" name="Oval 261"/>
              <p:cNvSpPr/>
              <p:nvPr/>
            </p:nvSpPr>
            <p:spPr>
              <a:xfrm>
                <a:off x="6542267" y="2039276"/>
                <a:ext cx="59376" cy="57630"/>
              </a:xfrm>
              <a:prstGeom prst="ellipse">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grpSp>
        <p:sp>
          <p:nvSpPr>
            <p:cNvPr id="7" name="Rectangle 6"/>
            <p:cNvSpPr/>
            <p:nvPr/>
          </p:nvSpPr>
          <p:spPr>
            <a:xfrm>
              <a:off x="1528274" y="1093810"/>
              <a:ext cx="1178339" cy="325881"/>
            </a:xfrm>
            <a:prstGeom prst="rect">
              <a:avLst/>
            </a:prstGeom>
          </p:spPr>
          <p:txBody>
            <a:bodyPr wrap="none">
              <a:spAutoFit/>
            </a:bodyPr>
            <a:lstStyle/>
            <a:p>
              <a:pPr algn="ctr"/>
              <a:r>
                <a:rPr lang="en-US" dirty="0" err="1" smtClean="0"/>
                <a:t>OpenCL</a:t>
              </a:r>
              <a:r>
                <a:rPr lang="en-US" dirty="0" smtClean="0"/>
                <a:t> kernel</a:t>
              </a:r>
              <a:endParaRPr lang="en-US" dirty="0"/>
            </a:p>
          </p:txBody>
        </p:sp>
      </p:grpSp>
      <p:grpSp>
        <p:nvGrpSpPr>
          <p:cNvPr id="263" name="Group 262"/>
          <p:cNvGrpSpPr>
            <a:grpSpLocks noChangeAspect="1"/>
          </p:cNvGrpSpPr>
          <p:nvPr/>
        </p:nvGrpSpPr>
        <p:grpSpPr>
          <a:xfrm>
            <a:off x="141657" y="4154402"/>
            <a:ext cx="7099893" cy="2147272"/>
            <a:chOff x="304800" y="3462084"/>
            <a:chExt cx="8137980" cy="3184289"/>
          </a:xfrm>
        </p:grpSpPr>
        <p:grpSp>
          <p:nvGrpSpPr>
            <p:cNvPr id="264" name="Group 263"/>
            <p:cNvGrpSpPr/>
            <p:nvPr/>
          </p:nvGrpSpPr>
          <p:grpSpPr>
            <a:xfrm>
              <a:off x="304800" y="3462084"/>
              <a:ext cx="1929434" cy="3170873"/>
              <a:chOff x="152400" y="2819398"/>
              <a:chExt cx="1929434" cy="3170873"/>
            </a:xfrm>
          </p:grpSpPr>
          <p:sp>
            <p:nvSpPr>
              <p:cNvPr id="1051" name="Rounded Rectangle 1050"/>
              <p:cNvSpPr>
                <a:spLocks noChangeAspect="1"/>
              </p:cNvSpPr>
              <p:nvPr/>
            </p:nvSpPr>
            <p:spPr>
              <a:xfrm>
                <a:off x="490947" y="5214582"/>
                <a:ext cx="1077308" cy="775689"/>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sz="1800" b="1" dirty="0"/>
                  <a:t>CPU Core</a:t>
                </a:r>
              </a:p>
            </p:txBody>
          </p:sp>
          <p:grpSp>
            <p:nvGrpSpPr>
              <p:cNvPr id="1052" name="Group 1051"/>
              <p:cNvGrpSpPr/>
              <p:nvPr/>
            </p:nvGrpSpPr>
            <p:grpSpPr>
              <a:xfrm>
                <a:off x="152400" y="2819398"/>
                <a:ext cx="1929434" cy="2194169"/>
                <a:chOff x="113987" y="2819398"/>
                <a:chExt cx="1929434" cy="2194169"/>
              </a:xfrm>
            </p:grpSpPr>
            <p:grpSp>
              <p:nvGrpSpPr>
                <p:cNvPr id="1053" name="Group 1052"/>
                <p:cNvGrpSpPr/>
                <p:nvPr/>
              </p:nvGrpSpPr>
              <p:grpSpPr>
                <a:xfrm>
                  <a:off x="113987" y="2819400"/>
                  <a:ext cx="602145" cy="2194167"/>
                  <a:chOff x="1399378" y="3416710"/>
                  <a:chExt cx="625686" cy="2279949"/>
                </a:xfrm>
              </p:grpSpPr>
              <p:sp>
                <p:nvSpPr>
                  <p:cNvPr id="1276" name="Oval 1275"/>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77" name="Straight Arrow Connector 1276"/>
                  <p:cNvCxnSpPr>
                    <a:stCxn id="1276"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78" name="Oval 1277"/>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79" name="Straight Arrow Connector 1278"/>
                  <p:cNvCxnSpPr>
                    <a:stCxn id="1278"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80" name="Oval 1279"/>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81" name="Straight Arrow Connector 1280"/>
                  <p:cNvCxnSpPr>
                    <a:stCxn id="1280"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282" name="Group 1281"/>
                  <p:cNvGrpSpPr/>
                  <p:nvPr/>
                </p:nvGrpSpPr>
                <p:grpSpPr>
                  <a:xfrm>
                    <a:off x="1746994" y="3472455"/>
                    <a:ext cx="123316" cy="8659"/>
                    <a:chOff x="857176" y="633704"/>
                    <a:chExt cx="130224" cy="9144"/>
                  </a:xfrm>
                </p:grpSpPr>
                <p:sp>
                  <p:nvSpPr>
                    <p:cNvPr id="1383" name="Oval 1382"/>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84" name="Oval 1383"/>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85" name="Oval 1384"/>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283" name="Oval 1282"/>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84" name="Straight Arrow Connector 1283"/>
                  <p:cNvCxnSpPr>
                    <a:endCxn id="1283"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85" name="Oval 1284"/>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86" name="Straight Arrow Connector 1285"/>
                  <p:cNvCxnSpPr>
                    <a:endCxn id="1285"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87" name="Oval 1286"/>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88" name="Straight Arrow Connector 1287"/>
                  <p:cNvCxnSpPr>
                    <a:endCxn id="1287"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89" name="Oval 1288"/>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90" name="Straight Arrow Connector 1289"/>
                  <p:cNvCxnSpPr>
                    <a:stCxn id="1289"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91" name="Oval 1290"/>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92" name="Straight Arrow Connector 1291"/>
                  <p:cNvCxnSpPr>
                    <a:stCxn id="1291"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93" name="Oval 1292"/>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94" name="Straight Arrow Connector 1293"/>
                  <p:cNvCxnSpPr>
                    <a:stCxn id="1293"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295" name="Straight Arrow Connector 1294"/>
                  <p:cNvCxnSpPr>
                    <a:stCxn id="1283" idx="4"/>
                    <a:endCxn id="1302"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296" name="Straight Arrow Connector 1295"/>
                  <p:cNvCxnSpPr>
                    <a:stCxn id="1302" idx="4"/>
                    <a:endCxn id="1289"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297" name="Straight Arrow Connector 1296"/>
                  <p:cNvCxnSpPr>
                    <a:stCxn id="1302" idx="4"/>
                    <a:endCxn id="1291"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298" name="Straight Arrow Connector 1297"/>
                  <p:cNvCxnSpPr>
                    <a:stCxn id="1302" idx="4"/>
                    <a:endCxn id="1293"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299" name="Straight Arrow Connector 1298"/>
                  <p:cNvCxnSpPr>
                    <a:stCxn id="1285" idx="4"/>
                    <a:endCxn id="1302"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300" name="Straight Arrow Connector 1299"/>
                  <p:cNvCxnSpPr>
                    <a:stCxn id="1287" idx="4"/>
                    <a:endCxn id="1302"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301" name="Group 1300"/>
                  <p:cNvGrpSpPr/>
                  <p:nvPr/>
                </p:nvGrpSpPr>
                <p:grpSpPr>
                  <a:xfrm>
                    <a:off x="1748304" y="4316706"/>
                    <a:ext cx="123316" cy="8659"/>
                    <a:chOff x="857176" y="633704"/>
                    <a:chExt cx="130224" cy="9144"/>
                  </a:xfrm>
                </p:grpSpPr>
                <p:sp>
                  <p:nvSpPr>
                    <p:cNvPr id="1380" name="Oval 137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81" name="Oval 138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82" name="Oval 138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302" name="Oval 1301"/>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1303" name="Group 1302"/>
                  <p:cNvGrpSpPr/>
                  <p:nvPr/>
                </p:nvGrpSpPr>
                <p:grpSpPr>
                  <a:xfrm>
                    <a:off x="1633141" y="3663076"/>
                    <a:ext cx="8659" cy="98927"/>
                    <a:chOff x="479640" y="725564"/>
                    <a:chExt cx="9144" cy="104468"/>
                  </a:xfrm>
                </p:grpSpPr>
                <p:sp>
                  <p:nvSpPr>
                    <p:cNvPr id="1377" name="Oval 137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78" name="Oval 137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79" name="Oval 137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304" name="Group 1303"/>
                  <p:cNvGrpSpPr/>
                  <p:nvPr/>
                </p:nvGrpSpPr>
                <p:grpSpPr>
                  <a:xfrm>
                    <a:off x="1969080" y="3663076"/>
                    <a:ext cx="8659" cy="98927"/>
                    <a:chOff x="479640" y="725564"/>
                    <a:chExt cx="9144" cy="104468"/>
                  </a:xfrm>
                </p:grpSpPr>
                <p:sp>
                  <p:nvSpPr>
                    <p:cNvPr id="1374" name="Oval 137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75" name="Oval 137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76" name="Oval 137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305" name="Group 1304"/>
                  <p:cNvGrpSpPr/>
                  <p:nvPr/>
                </p:nvGrpSpPr>
                <p:grpSpPr>
                  <a:xfrm>
                    <a:off x="1748304" y="3958108"/>
                    <a:ext cx="123316" cy="8659"/>
                    <a:chOff x="857176" y="633704"/>
                    <a:chExt cx="130224" cy="9144"/>
                  </a:xfrm>
                </p:grpSpPr>
                <p:sp>
                  <p:nvSpPr>
                    <p:cNvPr id="1371" name="Oval 137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72" name="Oval 137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73" name="Oval 137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306" name="Oval 1305"/>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07" name="Straight Arrow Connector 1306"/>
                  <p:cNvCxnSpPr>
                    <a:endCxn id="1306"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308" name="Oval 1307"/>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09" name="Straight Arrow Connector 1308"/>
                  <p:cNvCxnSpPr>
                    <a:endCxn id="1308"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310" name="Oval 1309"/>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11" name="Straight Arrow Connector 1310"/>
                  <p:cNvCxnSpPr>
                    <a:endCxn id="1310"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312" name="Oval 1311"/>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13" name="Straight Arrow Connector 1312"/>
                  <p:cNvCxnSpPr>
                    <a:stCxn id="1312"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314" name="Oval 1313"/>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15" name="Straight Arrow Connector 1314"/>
                  <p:cNvCxnSpPr>
                    <a:stCxn id="1314"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316" name="Oval 1315"/>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17" name="Straight Arrow Connector 1316"/>
                  <p:cNvCxnSpPr>
                    <a:stCxn id="1316"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318" name="Straight Arrow Connector 1317"/>
                  <p:cNvCxnSpPr>
                    <a:stCxn id="1306" idx="4"/>
                    <a:endCxn id="1325"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319" name="Straight Arrow Connector 1318"/>
                  <p:cNvCxnSpPr>
                    <a:stCxn id="1325" idx="4"/>
                    <a:endCxn id="1312"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320" name="Straight Arrow Connector 1319"/>
                  <p:cNvCxnSpPr>
                    <a:stCxn id="1325" idx="4"/>
                    <a:endCxn id="1314"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321" name="Straight Arrow Connector 1320"/>
                  <p:cNvCxnSpPr>
                    <a:stCxn id="1325" idx="4"/>
                    <a:endCxn id="1316"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322" name="Straight Arrow Connector 1321"/>
                  <p:cNvCxnSpPr>
                    <a:stCxn id="1308" idx="4"/>
                    <a:endCxn id="1325"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323" name="Straight Arrow Connector 1322"/>
                  <p:cNvCxnSpPr>
                    <a:stCxn id="1310" idx="4"/>
                    <a:endCxn id="1325"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324" name="Group 1323"/>
                  <p:cNvGrpSpPr/>
                  <p:nvPr/>
                </p:nvGrpSpPr>
                <p:grpSpPr>
                  <a:xfrm>
                    <a:off x="1745216" y="5160757"/>
                    <a:ext cx="123316" cy="8659"/>
                    <a:chOff x="857176" y="633704"/>
                    <a:chExt cx="130224" cy="9144"/>
                  </a:xfrm>
                </p:grpSpPr>
                <p:sp>
                  <p:nvSpPr>
                    <p:cNvPr id="1368" name="Oval 1367"/>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69" name="Oval 1368"/>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70" name="Oval 1369"/>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325" name="Oval 1324"/>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1326" name="Group 1325"/>
                  <p:cNvGrpSpPr/>
                  <p:nvPr/>
                </p:nvGrpSpPr>
                <p:grpSpPr>
                  <a:xfrm>
                    <a:off x="1630054" y="4499090"/>
                    <a:ext cx="8659" cy="98927"/>
                    <a:chOff x="479640" y="725564"/>
                    <a:chExt cx="9144" cy="104468"/>
                  </a:xfrm>
                </p:grpSpPr>
                <p:sp>
                  <p:nvSpPr>
                    <p:cNvPr id="1365" name="Oval 136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66" name="Oval 136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67" name="Oval 136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327" name="Group 1326"/>
                  <p:cNvGrpSpPr/>
                  <p:nvPr/>
                </p:nvGrpSpPr>
                <p:grpSpPr>
                  <a:xfrm>
                    <a:off x="1965993" y="4499090"/>
                    <a:ext cx="8659" cy="98927"/>
                    <a:chOff x="479640" y="725564"/>
                    <a:chExt cx="9144" cy="104468"/>
                  </a:xfrm>
                </p:grpSpPr>
                <p:sp>
                  <p:nvSpPr>
                    <p:cNvPr id="1362" name="Oval 136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63" name="Oval 136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64" name="Oval 136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328" name="Group 1327"/>
                  <p:cNvGrpSpPr/>
                  <p:nvPr/>
                </p:nvGrpSpPr>
                <p:grpSpPr>
                  <a:xfrm>
                    <a:off x="1745216" y="4796480"/>
                    <a:ext cx="123316" cy="8659"/>
                    <a:chOff x="857176" y="633704"/>
                    <a:chExt cx="130224" cy="9144"/>
                  </a:xfrm>
                </p:grpSpPr>
                <p:sp>
                  <p:nvSpPr>
                    <p:cNvPr id="1359" name="Oval 135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60" name="Oval 135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61" name="Oval 136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329" name="Oval 1328"/>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30" name="Straight Arrow Connector 1329"/>
                  <p:cNvCxnSpPr>
                    <a:endCxn id="1329"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331" name="Oval 1330"/>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32" name="Straight Arrow Connector 1331"/>
                  <p:cNvCxnSpPr>
                    <a:endCxn id="1331"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333" name="Oval 1332"/>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34" name="Straight Arrow Connector 1333"/>
                  <p:cNvCxnSpPr>
                    <a:endCxn id="1333"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335" name="Group 1334"/>
                  <p:cNvGrpSpPr/>
                  <p:nvPr/>
                </p:nvGrpSpPr>
                <p:grpSpPr>
                  <a:xfrm>
                    <a:off x="1630054" y="5347114"/>
                    <a:ext cx="8659" cy="98927"/>
                    <a:chOff x="479640" y="725564"/>
                    <a:chExt cx="9144" cy="104468"/>
                  </a:xfrm>
                </p:grpSpPr>
                <p:sp>
                  <p:nvSpPr>
                    <p:cNvPr id="1356" name="Oval 135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57" name="Oval 135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58" name="Oval 135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336" name="Group 1335"/>
                  <p:cNvGrpSpPr/>
                  <p:nvPr/>
                </p:nvGrpSpPr>
                <p:grpSpPr>
                  <a:xfrm>
                    <a:off x="1965993" y="5347114"/>
                    <a:ext cx="8659" cy="98927"/>
                    <a:chOff x="479640" y="725564"/>
                    <a:chExt cx="9144" cy="104468"/>
                  </a:xfrm>
                </p:grpSpPr>
                <p:sp>
                  <p:nvSpPr>
                    <p:cNvPr id="1353" name="Oval 135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54" name="Oval 135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55" name="Oval 135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337" name="Group 1336"/>
                  <p:cNvGrpSpPr/>
                  <p:nvPr/>
                </p:nvGrpSpPr>
                <p:grpSpPr>
                  <a:xfrm>
                    <a:off x="1745216" y="5642824"/>
                    <a:ext cx="123316" cy="8659"/>
                    <a:chOff x="857176" y="633704"/>
                    <a:chExt cx="130224" cy="9144"/>
                  </a:xfrm>
                </p:grpSpPr>
                <p:sp>
                  <p:nvSpPr>
                    <p:cNvPr id="1350" name="Oval 134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51" name="Oval 135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52" name="Oval 135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338" name="Group 1337"/>
                  <p:cNvGrpSpPr/>
                  <p:nvPr/>
                </p:nvGrpSpPr>
                <p:grpSpPr>
                  <a:xfrm>
                    <a:off x="1453825" y="3667284"/>
                    <a:ext cx="8659" cy="98927"/>
                    <a:chOff x="479640" y="725564"/>
                    <a:chExt cx="9144" cy="104468"/>
                  </a:xfrm>
                </p:grpSpPr>
                <p:sp>
                  <p:nvSpPr>
                    <p:cNvPr id="1347" name="Oval 134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48" name="Oval 134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49" name="Oval 134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339" name="Group 1338"/>
                  <p:cNvGrpSpPr/>
                  <p:nvPr/>
                </p:nvGrpSpPr>
                <p:grpSpPr>
                  <a:xfrm>
                    <a:off x="1450738" y="4503298"/>
                    <a:ext cx="8659" cy="98927"/>
                    <a:chOff x="479640" y="725564"/>
                    <a:chExt cx="9144" cy="104468"/>
                  </a:xfrm>
                </p:grpSpPr>
                <p:sp>
                  <p:nvSpPr>
                    <p:cNvPr id="1344" name="Oval 134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45" name="Oval 134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46" name="Oval 134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340" name="Group 1339"/>
                  <p:cNvGrpSpPr/>
                  <p:nvPr/>
                </p:nvGrpSpPr>
                <p:grpSpPr>
                  <a:xfrm>
                    <a:off x="1450738" y="5351322"/>
                    <a:ext cx="8659" cy="98927"/>
                    <a:chOff x="479640" y="725564"/>
                    <a:chExt cx="9144" cy="104468"/>
                  </a:xfrm>
                </p:grpSpPr>
                <p:sp>
                  <p:nvSpPr>
                    <p:cNvPr id="1341" name="Oval 134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42" name="Oval 134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343" name="Oval 134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1054" name="Group 1053"/>
                <p:cNvGrpSpPr/>
                <p:nvPr/>
              </p:nvGrpSpPr>
              <p:grpSpPr>
                <a:xfrm>
                  <a:off x="777631" y="2819400"/>
                  <a:ext cx="602145" cy="2194167"/>
                  <a:chOff x="1399378" y="3416710"/>
                  <a:chExt cx="625686" cy="2279949"/>
                </a:xfrm>
              </p:grpSpPr>
              <p:sp>
                <p:nvSpPr>
                  <p:cNvPr id="1166" name="Oval 1165"/>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67" name="Straight Arrow Connector 1166"/>
                  <p:cNvCxnSpPr>
                    <a:stCxn id="1166"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168" name="Oval 1167"/>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69" name="Straight Arrow Connector 1168"/>
                  <p:cNvCxnSpPr>
                    <a:stCxn id="1168"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170" name="Oval 1169"/>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71" name="Straight Arrow Connector 1170"/>
                  <p:cNvCxnSpPr>
                    <a:stCxn id="1170"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172" name="Group 1171"/>
                  <p:cNvGrpSpPr/>
                  <p:nvPr/>
                </p:nvGrpSpPr>
                <p:grpSpPr>
                  <a:xfrm>
                    <a:off x="1746994" y="3472455"/>
                    <a:ext cx="123316" cy="8659"/>
                    <a:chOff x="857176" y="633704"/>
                    <a:chExt cx="130224" cy="9144"/>
                  </a:xfrm>
                </p:grpSpPr>
                <p:sp>
                  <p:nvSpPr>
                    <p:cNvPr id="1273" name="Oval 1272"/>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74" name="Oval 1273"/>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75" name="Oval 1274"/>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173" name="Oval 1172"/>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74" name="Straight Arrow Connector 1173"/>
                  <p:cNvCxnSpPr>
                    <a:endCxn id="1173"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175" name="Oval 1174"/>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76" name="Straight Arrow Connector 1175"/>
                  <p:cNvCxnSpPr>
                    <a:endCxn id="1175"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177" name="Oval 1176"/>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78" name="Straight Arrow Connector 1177"/>
                  <p:cNvCxnSpPr>
                    <a:endCxn id="1177"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179" name="Oval 1178"/>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80" name="Straight Arrow Connector 1179"/>
                  <p:cNvCxnSpPr>
                    <a:stCxn id="1179"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181" name="Oval 1180"/>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82" name="Straight Arrow Connector 1181"/>
                  <p:cNvCxnSpPr>
                    <a:stCxn id="1181"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183" name="Oval 1182"/>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84" name="Straight Arrow Connector 1183"/>
                  <p:cNvCxnSpPr>
                    <a:stCxn id="1183"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185" name="Straight Arrow Connector 1184"/>
                  <p:cNvCxnSpPr>
                    <a:stCxn id="1173" idx="4"/>
                    <a:endCxn id="1192"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186" name="Straight Arrow Connector 1185"/>
                  <p:cNvCxnSpPr>
                    <a:stCxn id="1192" idx="4"/>
                    <a:endCxn id="1179"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187" name="Straight Arrow Connector 1186"/>
                  <p:cNvCxnSpPr>
                    <a:stCxn id="1192" idx="4"/>
                    <a:endCxn id="1181"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188" name="Straight Arrow Connector 1187"/>
                  <p:cNvCxnSpPr>
                    <a:stCxn id="1192" idx="4"/>
                    <a:endCxn id="1183"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189" name="Straight Arrow Connector 1188"/>
                  <p:cNvCxnSpPr>
                    <a:stCxn id="1175" idx="4"/>
                    <a:endCxn id="1192"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190" name="Straight Arrow Connector 1189"/>
                  <p:cNvCxnSpPr>
                    <a:stCxn id="1177" idx="4"/>
                    <a:endCxn id="1192"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191" name="Group 1190"/>
                  <p:cNvGrpSpPr/>
                  <p:nvPr/>
                </p:nvGrpSpPr>
                <p:grpSpPr>
                  <a:xfrm>
                    <a:off x="1748304" y="4316706"/>
                    <a:ext cx="123316" cy="8659"/>
                    <a:chOff x="857176" y="633704"/>
                    <a:chExt cx="130224" cy="9144"/>
                  </a:xfrm>
                </p:grpSpPr>
                <p:sp>
                  <p:nvSpPr>
                    <p:cNvPr id="1270" name="Oval 126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71" name="Oval 127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72" name="Oval 127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192" name="Oval 1191"/>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1193" name="Group 1192"/>
                  <p:cNvGrpSpPr/>
                  <p:nvPr/>
                </p:nvGrpSpPr>
                <p:grpSpPr>
                  <a:xfrm>
                    <a:off x="1633141" y="3663076"/>
                    <a:ext cx="8659" cy="98927"/>
                    <a:chOff x="479640" y="725564"/>
                    <a:chExt cx="9144" cy="104468"/>
                  </a:xfrm>
                </p:grpSpPr>
                <p:sp>
                  <p:nvSpPr>
                    <p:cNvPr id="1267" name="Oval 126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68" name="Oval 126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69" name="Oval 126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194" name="Group 1193"/>
                  <p:cNvGrpSpPr/>
                  <p:nvPr/>
                </p:nvGrpSpPr>
                <p:grpSpPr>
                  <a:xfrm>
                    <a:off x="1969080" y="3663076"/>
                    <a:ext cx="8659" cy="98927"/>
                    <a:chOff x="479640" y="725564"/>
                    <a:chExt cx="9144" cy="104468"/>
                  </a:xfrm>
                </p:grpSpPr>
                <p:sp>
                  <p:nvSpPr>
                    <p:cNvPr id="1264" name="Oval 126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65" name="Oval 126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66" name="Oval 126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195" name="Group 1194"/>
                  <p:cNvGrpSpPr/>
                  <p:nvPr/>
                </p:nvGrpSpPr>
                <p:grpSpPr>
                  <a:xfrm>
                    <a:off x="1748304" y="3958108"/>
                    <a:ext cx="123316" cy="8659"/>
                    <a:chOff x="857176" y="633704"/>
                    <a:chExt cx="130224" cy="9144"/>
                  </a:xfrm>
                </p:grpSpPr>
                <p:sp>
                  <p:nvSpPr>
                    <p:cNvPr id="1261" name="Oval 126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62" name="Oval 126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63" name="Oval 126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196" name="Oval 1195"/>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97" name="Straight Arrow Connector 1196"/>
                  <p:cNvCxnSpPr>
                    <a:endCxn id="1196"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198" name="Oval 1197"/>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99" name="Straight Arrow Connector 1198"/>
                  <p:cNvCxnSpPr>
                    <a:endCxn id="1198"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00" name="Oval 1199"/>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01" name="Straight Arrow Connector 1200"/>
                  <p:cNvCxnSpPr>
                    <a:endCxn id="1200"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02" name="Oval 1201"/>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03" name="Straight Arrow Connector 1202"/>
                  <p:cNvCxnSpPr>
                    <a:stCxn id="1202"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04" name="Oval 1203"/>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05" name="Straight Arrow Connector 1204"/>
                  <p:cNvCxnSpPr>
                    <a:stCxn id="1204"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06" name="Oval 1205"/>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07" name="Straight Arrow Connector 1206"/>
                  <p:cNvCxnSpPr>
                    <a:stCxn id="1206"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208" name="Straight Arrow Connector 1207"/>
                  <p:cNvCxnSpPr>
                    <a:stCxn id="1196" idx="4"/>
                    <a:endCxn id="1215"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209" name="Straight Arrow Connector 1208"/>
                  <p:cNvCxnSpPr>
                    <a:stCxn id="1215" idx="4"/>
                    <a:endCxn id="1202"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210" name="Straight Arrow Connector 1209"/>
                  <p:cNvCxnSpPr>
                    <a:stCxn id="1215" idx="4"/>
                    <a:endCxn id="1204"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211" name="Straight Arrow Connector 1210"/>
                  <p:cNvCxnSpPr>
                    <a:stCxn id="1215" idx="4"/>
                    <a:endCxn id="1206"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212" name="Straight Arrow Connector 1211"/>
                  <p:cNvCxnSpPr>
                    <a:stCxn id="1198" idx="4"/>
                    <a:endCxn id="1215"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213" name="Straight Arrow Connector 1212"/>
                  <p:cNvCxnSpPr>
                    <a:stCxn id="1200" idx="4"/>
                    <a:endCxn id="1215"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214" name="Group 1213"/>
                  <p:cNvGrpSpPr/>
                  <p:nvPr/>
                </p:nvGrpSpPr>
                <p:grpSpPr>
                  <a:xfrm>
                    <a:off x="1745216" y="5160757"/>
                    <a:ext cx="123316" cy="8659"/>
                    <a:chOff x="857176" y="633704"/>
                    <a:chExt cx="130224" cy="9144"/>
                  </a:xfrm>
                </p:grpSpPr>
                <p:sp>
                  <p:nvSpPr>
                    <p:cNvPr id="1258" name="Oval 1257"/>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59" name="Oval 1258"/>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60" name="Oval 1259"/>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215" name="Oval 1214"/>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1216" name="Group 1215"/>
                  <p:cNvGrpSpPr/>
                  <p:nvPr/>
                </p:nvGrpSpPr>
                <p:grpSpPr>
                  <a:xfrm>
                    <a:off x="1630054" y="4499090"/>
                    <a:ext cx="8659" cy="98927"/>
                    <a:chOff x="479640" y="725564"/>
                    <a:chExt cx="9144" cy="104468"/>
                  </a:xfrm>
                </p:grpSpPr>
                <p:sp>
                  <p:nvSpPr>
                    <p:cNvPr id="1255" name="Oval 125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56" name="Oval 125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57" name="Oval 125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217" name="Group 1216"/>
                  <p:cNvGrpSpPr/>
                  <p:nvPr/>
                </p:nvGrpSpPr>
                <p:grpSpPr>
                  <a:xfrm>
                    <a:off x="1965993" y="4499090"/>
                    <a:ext cx="8659" cy="98927"/>
                    <a:chOff x="479640" y="725564"/>
                    <a:chExt cx="9144" cy="104468"/>
                  </a:xfrm>
                </p:grpSpPr>
                <p:sp>
                  <p:nvSpPr>
                    <p:cNvPr id="1252" name="Oval 125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53" name="Oval 125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54" name="Oval 125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218" name="Group 1217"/>
                  <p:cNvGrpSpPr/>
                  <p:nvPr/>
                </p:nvGrpSpPr>
                <p:grpSpPr>
                  <a:xfrm>
                    <a:off x="1745216" y="4796480"/>
                    <a:ext cx="123316" cy="8659"/>
                    <a:chOff x="857176" y="633704"/>
                    <a:chExt cx="130224" cy="9144"/>
                  </a:xfrm>
                </p:grpSpPr>
                <p:sp>
                  <p:nvSpPr>
                    <p:cNvPr id="1249" name="Oval 124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50" name="Oval 124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51" name="Oval 125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219" name="Oval 1218"/>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20" name="Straight Arrow Connector 1219"/>
                  <p:cNvCxnSpPr>
                    <a:endCxn id="1219"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21" name="Oval 1220"/>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22" name="Straight Arrow Connector 1221"/>
                  <p:cNvCxnSpPr>
                    <a:endCxn id="1221"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23" name="Oval 1222"/>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24" name="Straight Arrow Connector 1223"/>
                  <p:cNvCxnSpPr>
                    <a:endCxn id="1223"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225" name="Group 1224"/>
                  <p:cNvGrpSpPr/>
                  <p:nvPr/>
                </p:nvGrpSpPr>
                <p:grpSpPr>
                  <a:xfrm>
                    <a:off x="1630054" y="5347114"/>
                    <a:ext cx="8659" cy="98927"/>
                    <a:chOff x="479640" y="725564"/>
                    <a:chExt cx="9144" cy="104468"/>
                  </a:xfrm>
                </p:grpSpPr>
                <p:sp>
                  <p:nvSpPr>
                    <p:cNvPr id="1246" name="Oval 124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47" name="Oval 124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48" name="Oval 124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226" name="Group 1225"/>
                  <p:cNvGrpSpPr/>
                  <p:nvPr/>
                </p:nvGrpSpPr>
                <p:grpSpPr>
                  <a:xfrm>
                    <a:off x="1965993" y="5347114"/>
                    <a:ext cx="8659" cy="98927"/>
                    <a:chOff x="479640" y="725564"/>
                    <a:chExt cx="9144" cy="104468"/>
                  </a:xfrm>
                </p:grpSpPr>
                <p:sp>
                  <p:nvSpPr>
                    <p:cNvPr id="1243" name="Oval 124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44" name="Oval 124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45" name="Oval 124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227" name="Group 1226"/>
                  <p:cNvGrpSpPr/>
                  <p:nvPr/>
                </p:nvGrpSpPr>
                <p:grpSpPr>
                  <a:xfrm>
                    <a:off x="1745216" y="5642824"/>
                    <a:ext cx="123316" cy="8659"/>
                    <a:chOff x="857176" y="633704"/>
                    <a:chExt cx="130224" cy="9144"/>
                  </a:xfrm>
                </p:grpSpPr>
                <p:sp>
                  <p:nvSpPr>
                    <p:cNvPr id="1240" name="Oval 123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41" name="Oval 124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42" name="Oval 124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228" name="Group 1227"/>
                  <p:cNvGrpSpPr/>
                  <p:nvPr/>
                </p:nvGrpSpPr>
                <p:grpSpPr>
                  <a:xfrm>
                    <a:off x="1453825" y="3667284"/>
                    <a:ext cx="8659" cy="98927"/>
                    <a:chOff x="479640" y="725564"/>
                    <a:chExt cx="9144" cy="104468"/>
                  </a:xfrm>
                </p:grpSpPr>
                <p:sp>
                  <p:nvSpPr>
                    <p:cNvPr id="1237" name="Oval 123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38" name="Oval 123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39" name="Oval 123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229" name="Group 1228"/>
                  <p:cNvGrpSpPr/>
                  <p:nvPr/>
                </p:nvGrpSpPr>
                <p:grpSpPr>
                  <a:xfrm>
                    <a:off x="1450738" y="4503298"/>
                    <a:ext cx="8659" cy="98927"/>
                    <a:chOff x="479640" y="725564"/>
                    <a:chExt cx="9144" cy="104468"/>
                  </a:xfrm>
                </p:grpSpPr>
                <p:sp>
                  <p:nvSpPr>
                    <p:cNvPr id="1234" name="Oval 123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35" name="Oval 123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36" name="Oval 123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230" name="Group 1229"/>
                  <p:cNvGrpSpPr/>
                  <p:nvPr/>
                </p:nvGrpSpPr>
                <p:grpSpPr>
                  <a:xfrm>
                    <a:off x="1450738" y="5351322"/>
                    <a:ext cx="8659" cy="98927"/>
                    <a:chOff x="479640" y="725564"/>
                    <a:chExt cx="9144" cy="104468"/>
                  </a:xfrm>
                </p:grpSpPr>
                <p:sp>
                  <p:nvSpPr>
                    <p:cNvPr id="1231" name="Oval 123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32" name="Oval 123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33" name="Oval 123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1055" name="Group 1054"/>
                <p:cNvGrpSpPr/>
                <p:nvPr/>
              </p:nvGrpSpPr>
              <p:grpSpPr>
                <a:xfrm>
                  <a:off x="1441276" y="2819398"/>
                  <a:ext cx="602145" cy="2194167"/>
                  <a:chOff x="1399378" y="3416710"/>
                  <a:chExt cx="625686" cy="2279949"/>
                </a:xfrm>
              </p:grpSpPr>
              <p:sp>
                <p:nvSpPr>
                  <p:cNvPr id="1056" name="Oval 1055"/>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57" name="Straight Arrow Connector 1056"/>
                  <p:cNvCxnSpPr>
                    <a:stCxn id="1056"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58" name="Oval 1057"/>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59" name="Straight Arrow Connector 1058"/>
                  <p:cNvCxnSpPr>
                    <a:stCxn id="1058"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60" name="Oval 1059"/>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61" name="Straight Arrow Connector 1060"/>
                  <p:cNvCxnSpPr>
                    <a:stCxn id="1060"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062" name="Group 1061"/>
                  <p:cNvGrpSpPr/>
                  <p:nvPr/>
                </p:nvGrpSpPr>
                <p:grpSpPr>
                  <a:xfrm>
                    <a:off x="1746994" y="3472455"/>
                    <a:ext cx="123316" cy="8659"/>
                    <a:chOff x="857176" y="633704"/>
                    <a:chExt cx="130224" cy="9144"/>
                  </a:xfrm>
                </p:grpSpPr>
                <p:sp>
                  <p:nvSpPr>
                    <p:cNvPr id="1163" name="Oval 1162"/>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64" name="Oval 1163"/>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65" name="Oval 1164"/>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063" name="Oval 1062"/>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64" name="Straight Arrow Connector 1063"/>
                  <p:cNvCxnSpPr>
                    <a:endCxn id="1063"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65" name="Oval 1064"/>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66" name="Straight Arrow Connector 1065"/>
                  <p:cNvCxnSpPr>
                    <a:endCxn id="1065"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67" name="Oval 1066"/>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68" name="Straight Arrow Connector 1067"/>
                  <p:cNvCxnSpPr>
                    <a:endCxn id="1067"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69" name="Oval 1068"/>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70" name="Straight Arrow Connector 1069"/>
                  <p:cNvCxnSpPr>
                    <a:stCxn id="1069"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71" name="Oval 1070"/>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72" name="Straight Arrow Connector 1071"/>
                  <p:cNvCxnSpPr>
                    <a:stCxn id="1071"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73" name="Oval 1072"/>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74" name="Straight Arrow Connector 1073"/>
                  <p:cNvCxnSpPr>
                    <a:stCxn id="1073"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75" name="Straight Arrow Connector 1074"/>
                  <p:cNvCxnSpPr>
                    <a:stCxn id="1063" idx="4"/>
                    <a:endCxn id="1082"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76" name="Straight Arrow Connector 1075"/>
                  <p:cNvCxnSpPr>
                    <a:stCxn id="1082" idx="4"/>
                    <a:endCxn id="1069"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77" name="Straight Arrow Connector 1076"/>
                  <p:cNvCxnSpPr>
                    <a:stCxn id="1082" idx="4"/>
                    <a:endCxn id="1071"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78" name="Straight Arrow Connector 1077"/>
                  <p:cNvCxnSpPr>
                    <a:stCxn id="1082" idx="4"/>
                    <a:endCxn id="1073"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79" name="Straight Arrow Connector 1078"/>
                  <p:cNvCxnSpPr>
                    <a:stCxn id="1065" idx="4"/>
                    <a:endCxn id="1082"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80" name="Straight Arrow Connector 1079"/>
                  <p:cNvCxnSpPr>
                    <a:stCxn id="1067" idx="4"/>
                    <a:endCxn id="1082"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081" name="Group 1080"/>
                  <p:cNvGrpSpPr/>
                  <p:nvPr/>
                </p:nvGrpSpPr>
                <p:grpSpPr>
                  <a:xfrm>
                    <a:off x="1748304" y="4316706"/>
                    <a:ext cx="123316" cy="8659"/>
                    <a:chOff x="857176" y="633704"/>
                    <a:chExt cx="130224" cy="9144"/>
                  </a:xfrm>
                </p:grpSpPr>
                <p:sp>
                  <p:nvSpPr>
                    <p:cNvPr id="1160" name="Oval 115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61" name="Oval 116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62" name="Oval 116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082" name="Oval 1081"/>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1083" name="Group 1082"/>
                  <p:cNvGrpSpPr/>
                  <p:nvPr/>
                </p:nvGrpSpPr>
                <p:grpSpPr>
                  <a:xfrm>
                    <a:off x="1633141" y="3663076"/>
                    <a:ext cx="8659" cy="98927"/>
                    <a:chOff x="479640" y="725564"/>
                    <a:chExt cx="9144" cy="104468"/>
                  </a:xfrm>
                </p:grpSpPr>
                <p:sp>
                  <p:nvSpPr>
                    <p:cNvPr id="1157" name="Oval 115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58" name="Oval 115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59" name="Oval 115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84" name="Group 1083"/>
                  <p:cNvGrpSpPr/>
                  <p:nvPr/>
                </p:nvGrpSpPr>
                <p:grpSpPr>
                  <a:xfrm>
                    <a:off x="1969080" y="3663076"/>
                    <a:ext cx="8659" cy="98927"/>
                    <a:chOff x="479640" y="725564"/>
                    <a:chExt cx="9144" cy="104468"/>
                  </a:xfrm>
                </p:grpSpPr>
                <p:sp>
                  <p:nvSpPr>
                    <p:cNvPr id="1154" name="Oval 115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55" name="Oval 115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56" name="Oval 115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85" name="Group 1084"/>
                  <p:cNvGrpSpPr/>
                  <p:nvPr/>
                </p:nvGrpSpPr>
                <p:grpSpPr>
                  <a:xfrm>
                    <a:off x="1748304" y="3958108"/>
                    <a:ext cx="123316" cy="8659"/>
                    <a:chOff x="857176" y="633704"/>
                    <a:chExt cx="130224" cy="9144"/>
                  </a:xfrm>
                </p:grpSpPr>
                <p:sp>
                  <p:nvSpPr>
                    <p:cNvPr id="1151" name="Oval 115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52" name="Oval 115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53" name="Oval 115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086" name="Oval 1085"/>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87" name="Straight Arrow Connector 1086"/>
                  <p:cNvCxnSpPr>
                    <a:endCxn id="1086"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88" name="Oval 1087"/>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89" name="Straight Arrow Connector 1088"/>
                  <p:cNvCxnSpPr>
                    <a:endCxn id="1088"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90" name="Oval 1089"/>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91" name="Straight Arrow Connector 1090"/>
                  <p:cNvCxnSpPr>
                    <a:endCxn id="1090"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92" name="Oval 1091"/>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93" name="Straight Arrow Connector 1092"/>
                  <p:cNvCxnSpPr>
                    <a:stCxn id="1092"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94" name="Oval 1093"/>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95" name="Straight Arrow Connector 1094"/>
                  <p:cNvCxnSpPr>
                    <a:stCxn id="1094"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96" name="Oval 1095"/>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97" name="Straight Arrow Connector 1096"/>
                  <p:cNvCxnSpPr>
                    <a:stCxn id="1096"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98" name="Straight Arrow Connector 1097"/>
                  <p:cNvCxnSpPr>
                    <a:stCxn id="1086" idx="4"/>
                    <a:endCxn id="1105"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99" name="Straight Arrow Connector 1098"/>
                  <p:cNvCxnSpPr>
                    <a:stCxn id="1105" idx="4"/>
                    <a:endCxn id="1092"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100" name="Straight Arrow Connector 1099"/>
                  <p:cNvCxnSpPr>
                    <a:stCxn id="1105" idx="4"/>
                    <a:endCxn id="1094"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101" name="Straight Arrow Connector 1100"/>
                  <p:cNvCxnSpPr>
                    <a:stCxn id="1105" idx="4"/>
                    <a:endCxn id="1096"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102" name="Straight Arrow Connector 1101"/>
                  <p:cNvCxnSpPr>
                    <a:stCxn id="1088" idx="4"/>
                    <a:endCxn id="1105"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103" name="Straight Arrow Connector 1102"/>
                  <p:cNvCxnSpPr>
                    <a:stCxn id="1090" idx="4"/>
                    <a:endCxn id="1105"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104" name="Group 1103"/>
                  <p:cNvGrpSpPr/>
                  <p:nvPr/>
                </p:nvGrpSpPr>
                <p:grpSpPr>
                  <a:xfrm>
                    <a:off x="1745216" y="5160757"/>
                    <a:ext cx="123316" cy="8659"/>
                    <a:chOff x="857176" y="633704"/>
                    <a:chExt cx="130224" cy="9144"/>
                  </a:xfrm>
                </p:grpSpPr>
                <p:sp>
                  <p:nvSpPr>
                    <p:cNvPr id="1148" name="Oval 1147"/>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49" name="Oval 1148"/>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50" name="Oval 1149"/>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105" name="Oval 1104"/>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1106" name="Group 1105"/>
                  <p:cNvGrpSpPr/>
                  <p:nvPr/>
                </p:nvGrpSpPr>
                <p:grpSpPr>
                  <a:xfrm>
                    <a:off x="1630054" y="4499090"/>
                    <a:ext cx="8659" cy="98927"/>
                    <a:chOff x="479640" y="725564"/>
                    <a:chExt cx="9144" cy="104468"/>
                  </a:xfrm>
                </p:grpSpPr>
                <p:sp>
                  <p:nvSpPr>
                    <p:cNvPr id="1145" name="Oval 114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46" name="Oval 114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47" name="Oval 114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107" name="Group 1106"/>
                  <p:cNvGrpSpPr/>
                  <p:nvPr/>
                </p:nvGrpSpPr>
                <p:grpSpPr>
                  <a:xfrm>
                    <a:off x="1965993" y="4499090"/>
                    <a:ext cx="8659" cy="98927"/>
                    <a:chOff x="479640" y="725564"/>
                    <a:chExt cx="9144" cy="104468"/>
                  </a:xfrm>
                </p:grpSpPr>
                <p:sp>
                  <p:nvSpPr>
                    <p:cNvPr id="1142" name="Oval 114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43" name="Oval 114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44" name="Oval 114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108" name="Group 1107"/>
                  <p:cNvGrpSpPr/>
                  <p:nvPr/>
                </p:nvGrpSpPr>
                <p:grpSpPr>
                  <a:xfrm>
                    <a:off x="1745216" y="4796480"/>
                    <a:ext cx="123316" cy="8659"/>
                    <a:chOff x="857176" y="633704"/>
                    <a:chExt cx="130224" cy="9144"/>
                  </a:xfrm>
                </p:grpSpPr>
                <p:sp>
                  <p:nvSpPr>
                    <p:cNvPr id="1139" name="Oval 113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40" name="Oval 113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41" name="Oval 114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109" name="Oval 1108"/>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10" name="Straight Arrow Connector 1109"/>
                  <p:cNvCxnSpPr>
                    <a:endCxn id="1109"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111" name="Oval 1110"/>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12" name="Straight Arrow Connector 1111"/>
                  <p:cNvCxnSpPr>
                    <a:endCxn id="1111"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113" name="Oval 1112"/>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114" name="Straight Arrow Connector 1113"/>
                  <p:cNvCxnSpPr>
                    <a:endCxn id="1113"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115" name="Group 1114"/>
                  <p:cNvGrpSpPr/>
                  <p:nvPr/>
                </p:nvGrpSpPr>
                <p:grpSpPr>
                  <a:xfrm>
                    <a:off x="1630054" y="5347114"/>
                    <a:ext cx="8659" cy="98927"/>
                    <a:chOff x="479640" y="725564"/>
                    <a:chExt cx="9144" cy="104468"/>
                  </a:xfrm>
                </p:grpSpPr>
                <p:sp>
                  <p:nvSpPr>
                    <p:cNvPr id="1136" name="Oval 113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37" name="Oval 113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38" name="Oval 113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116" name="Group 1115"/>
                  <p:cNvGrpSpPr/>
                  <p:nvPr/>
                </p:nvGrpSpPr>
                <p:grpSpPr>
                  <a:xfrm>
                    <a:off x="1965993" y="5347114"/>
                    <a:ext cx="8659" cy="98927"/>
                    <a:chOff x="479640" y="725564"/>
                    <a:chExt cx="9144" cy="104468"/>
                  </a:xfrm>
                </p:grpSpPr>
                <p:sp>
                  <p:nvSpPr>
                    <p:cNvPr id="1133" name="Oval 113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34" name="Oval 113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35" name="Oval 113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117" name="Group 1116"/>
                  <p:cNvGrpSpPr/>
                  <p:nvPr/>
                </p:nvGrpSpPr>
                <p:grpSpPr>
                  <a:xfrm>
                    <a:off x="1745216" y="5642824"/>
                    <a:ext cx="123316" cy="8659"/>
                    <a:chOff x="857176" y="633704"/>
                    <a:chExt cx="130224" cy="9144"/>
                  </a:xfrm>
                </p:grpSpPr>
                <p:sp>
                  <p:nvSpPr>
                    <p:cNvPr id="1130" name="Oval 112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31" name="Oval 113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32" name="Oval 113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118" name="Group 1117"/>
                  <p:cNvGrpSpPr/>
                  <p:nvPr/>
                </p:nvGrpSpPr>
                <p:grpSpPr>
                  <a:xfrm>
                    <a:off x="1453825" y="3667284"/>
                    <a:ext cx="8659" cy="98927"/>
                    <a:chOff x="479640" y="725564"/>
                    <a:chExt cx="9144" cy="104468"/>
                  </a:xfrm>
                </p:grpSpPr>
                <p:sp>
                  <p:nvSpPr>
                    <p:cNvPr id="1127" name="Oval 112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8" name="Oval 112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9" name="Oval 112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119" name="Group 1118"/>
                  <p:cNvGrpSpPr/>
                  <p:nvPr/>
                </p:nvGrpSpPr>
                <p:grpSpPr>
                  <a:xfrm>
                    <a:off x="1450738" y="4503298"/>
                    <a:ext cx="8659" cy="98927"/>
                    <a:chOff x="479640" y="725564"/>
                    <a:chExt cx="9144" cy="104468"/>
                  </a:xfrm>
                </p:grpSpPr>
                <p:sp>
                  <p:nvSpPr>
                    <p:cNvPr id="1124" name="Oval 112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5" name="Oval 112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6" name="Oval 112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120" name="Group 1119"/>
                  <p:cNvGrpSpPr/>
                  <p:nvPr/>
                </p:nvGrpSpPr>
                <p:grpSpPr>
                  <a:xfrm>
                    <a:off x="1450738" y="5351322"/>
                    <a:ext cx="8659" cy="98927"/>
                    <a:chOff x="479640" y="725564"/>
                    <a:chExt cx="9144" cy="104468"/>
                  </a:xfrm>
                </p:grpSpPr>
                <p:sp>
                  <p:nvSpPr>
                    <p:cNvPr id="1121" name="Oval 112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2" name="Oval 112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3" name="Oval 112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grpSp>
        <p:grpSp>
          <p:nvGrpSpPr>
            <p:cNvPr id="265" name="Group 264"/>
            <p:cNvGrpSpPr/>
            <p:nvPr/>
          </p:nvGrpSpPr>
          <p:grpSpPr>
            <a:xfrm>
              <a:off x="2514600" y="3462475"/>
              <a:ext cx="1929432" cy="3170516"/>
              <a:chOff x="2514600" y="2819789"/>
              <a:chExt cx="1929432" cy="3170516"/>
            </a:xfrm>
          </p:grpSpPr>
          <p:sp>
            <p:nvSpPr>
              <p:cNvPr id="716" name="Rounded Rectangle 715"/>
              <p:cNvSpPr>
                <a:spLocks noChangeAspect="1"/>
              </p:cNvSpPr>
              <p:nvPr/>
            </p:nvSpPr>
            <p:spPr>
              <a:xfrm>
                <a:off x="2809955" y="5214614"/>
                <a:ext cx="1077307" cy="775691"/>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sz="1800" b="1" dirty="0"/>
                  <a:t>CPU Core</a:t>
                </a:r>
              </a:p>
            </p:txBody>
          </p:sp>
          <p:grpSp>
            <p:nvGrpSpPr>
              <p:cNvPr id="717" name="Group 716"/>
              <p:cNvGrpSpPr/>
              <p:nvPr/>
            </p:nvGrpSpPr>
            <p:grpSpPr>
              <a:xfrm>
                <a:off x="2514600" y="2819789"/>
                <a:ext cx="1929432" cy="2194167"/>
                <a:chOff x="2387310" y="2819789"/>
                <a:chExt cx="1929432" cy="2194167"/>
              </a:xfrm>
            </p:grpSpPr>
            <p:grpSp>
              <p:nvGrpSpPr>
                <p:cNvPr id="718" name="Group 717"/>
                <p:cNvGrpSpPr/>
                <p:nvPr/>
              </p:nvGrpSpPr>
              <p:grpSpPr>
                <a:xfrm>
                  <a:off x="2387310" y="2819789"/>
                  <a:ext cx="602145" cy="2194167"/>
                  <a:chOff x="1399378" y="3416710"/>
                  <a:chExt cx="625686" cy="2279949"/>
                </a:xfrm>
              </p:grpSpPr>
              <p:sp>
                <p:nvSpPr>
                  <p:cNvPr id="941" name="Oval 940"/>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42" name="Straight Arrow Connector 941"/>
                  <p:cNvCxnSpPr>
                    <a:stCxn id="941"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43" name="Oval 942"/>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44" name="Straight Arrow Connector 943"/>
                  <p:cNvCxnSpPr>
                    <a:stCxn id="943"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45" name="Oval 944"/>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46" name="Straight Arrow Connector 945"/>
                  <p:cNvCxnSpPr>
                    <a:stCxn id="945"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947" name="Group 946"/>
                  <p:cNvGrpSpPr/>
                  <p:nvPr/>
                </p:nvGrpSpPr>
                <p:grpSpPr>
                  <a:xfrm>
                    <a:off x="1746994" y="3472455"/>
                    <a:ext cx="123316" cy="8659"/>
                    <a:chOff x="857176" y="633704"/>
                    <a:chExt cx="130224" cy="9144"/>
                  </a:xfrm>
                </p:grpSpPr>
                <p:sp>
                  <p:nvSpPr>
                    <p:cNvPr id="1048" name="Oval 1047"/>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49" name="Oval 1048"/>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50" name="Oval 1049"/>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948" name="Oval 947"/>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49" name="Straight Arrow Connector 948"/>
                  <p:cNvCxnSpPr>
                    <a:endCxn id="948"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50" name="Oval 949"/>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51" name="Straight Arrow Connector 950"/>
                  <p:cNvCxnSpPr>
                    <a:endCxn id="950"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52" name="Oval 951"/>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53" name="Straight Arrow Connector 952"/>
                  <p:cNvCxnSpPr>
                    <a:endCxn id="952"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54" name="Oval 953"/>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55" name="Straight Arrow Connector 954"/>
                  <p:cNvCxnSpPr>
                    <a:stCxn id="954"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56" name="Oval 955"/>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57" name="Straight Arrow Connector 956"/>
                  <p:cNvCxnSpPr>
                    <a:stCxn id="956"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58" name="Oval 957"/>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59" name="Straight Arrow Connector 958"/>
                  <p:cNvCxnSpPr>
                    <a:stCxn id="958"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60" name="Straight Arrow Connector 959"/>
                  <p:cNvCxnSpPr>
                    <a:stCxn id="948" idx="4"/>
                    <a:endCxn id="967"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61" name="Straight Arrow Connector 960"/>
                  <p:cNvCxnSpPr>
                    <a:stCxn id="967" idx="4"/>
                    <a:endCxn id="954"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62" name="Straight Arrow Connector 961"/>
                  <p:cNvCxnSpPr>
                    <a:stCxn id="967" idx="4"/>
                    <a:endCxn id="956"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63" name="Straight Arrow Connector 962"/>
                  <p:cNvCxnSpPr>
                    <a:stCxn id="967" idx="4"/>
                    <a:endCxn id="958"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64" name="Straight Arrow Connector 963"/>
                  <p:cNvCxnSpPr>
                    <a:stCxn id="950" idx="4"/>
                    <a:endCxn id="967"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65" name="Straight Arrow Connector 964"/>
                  <p:cNvCxnSpPr>
                    <a:stCxn id="952" idx="4"/>
                    <a:endCxn id="967"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966" name="Group 965"/>
                  <p:cNvGrpSpPr/>
                  <p:nvPr/>
                </p:nvGrpSpPr>
                <p:grpSpPr>
                  <a:xfrm>
                    <a:off x="1748304" y="4316706"/>
                    <a:ext cx="123316" cy="8659"/>
                    <a:chOff x="857176" y="633704"/>
                    <a:chExt cx="130224" cy="9144"/>
                  </a:xfrm>
                </p:grpSpPr>
                <p:sp>
                  <p:nvSpPr>
                    <p:cNvPr id="1045" name="Oval 104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46" name="Oval 104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47" name="Oval 104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967" name="Oval 966"/>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968" name="Group 967"/>
                  <p:cNvGrpSpPr/>
                  <p:nvPr/>
                </p:nvGrpSpPr>
                <p:grpSpPr>
                  <a:xfrm>
                    <a:off x="1633141" y="3663076"/>
                    <a:ext cx="8659" cy="98927"/>
                    <a:chOff x="479640" y="725564"/>
                    <a:chExt cx="9144" cy="104468"/>
                  </a:xfrm>
                </p:grpSpPr>
                <p:sp>
                  <p:nvSpPr>
                    <p:cNvPr id="1042" name="Oval 104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43" name="Oval 104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44" name="Oval 104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69" name="Group 968"/>
                  <p:cNvGrpSpPr/>
                  <p:nvPr/>
                </p:nvGrpSpPr>
                <p:grpSpPr>
                  <a:xfrm>
                    <a:off x="1969080" y="3663076"/>
                    <a:ext cx="8659" cy="98927"/>
                    <a:chOff x="479640" y="725564"/>
                    <a:chExt cx="9144" cy="104468"/>
                  </a:xfrm>
                </p:grpSpPr>
                <p:sp>
                  <p:nvSpPr>
                    <p:cNvPr id="1039" name="Oval 103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40" name="Oval 103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41" name="Oval 104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70" name="Group 969"/>
                  <p:cNvGrpSpPr/>
                  <p:nvPr/>
                </p:nvGrpSpPr>
                <p:grpSpPr>
                  <a:xfrm>
                    <a:off x="1748304" y="3958108"/>
                    <a:ext cx="123316" cy="8659"/>
                    <a:chOff x="857176" y="633704"/>
                    <a:chExt cx="130224" cy="9144"/>
                  </a:xfrm>
                </p:grpSpPr>
                <p:sp>
                  <p:nvSpPr>
                    <p:cNvPr id="1036" name="Oval 103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37" name="Oval 103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38" name="Oval 103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971" name="Oval 970"/>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72" name="Straight Arrow Connector 971"/>
                  <p:cNvCxnSpPr>
                    <a:endCxn id="971"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73" name="Oval 972"/>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74" name="Straight Arrow Connector 973"/>
                  <p:cNvCxnSpPr>
                    <a:endCxn id="973"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75" name="Oval 974"/>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76" name="Straight Arrow Connector 975"/>
                  <p:cNvCxnSpPr>
                    <a:endCxn id="975"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77" name="Oval 976"/>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78" name="Straight Arrow Connector 977"/>
                  <p:cNvCxnSpPr>
                    <a:stCxn id="977"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79" name="Oval 978"/>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80" name="Straight Arrow Connector 979"/>
                  <p:cNvCxnSpPr>
                    <a:stCxn id="979"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81" name="Oval 980"/>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82" name="Straight Arrow Connector 981"/>
                  <p:cNvCxnSpPr>
                    <a:stCxn id="981"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83" name="Straight Arrow Connector 982"/>
                  <p:cNvCxnSpPr>
                    <a:stCxn id="971" idx="4"/>
                    <a:endCxn id="990"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84" name="Straight Arrow Connector 983"/>
                  <p:cNvCxnSpPr>
                    <a:stCxn id="990" idx="4"/>
                    <a:endCxn id="977"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85" name="Straight Arrow Connector 984"/>
                  <p:cNvCxnSpPr>
                    <a:stCxn id="990" idx="4"/>
                    <a:endCxn id="979"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86" name="Straight Arrow Connector 985"/>
                  <p:cNvCxnSpPr>
                    <a:stCxn id="990" idx="4"/>
                    <a:endCxn id="981"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87" name="Straight Arrow Connector 986"/>
                  <p:cNvCxnSpPr>
                    <a:stCxn id="973" idx="4"/>
                    <a:endCxn id="990"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88" name="Straight Arrow Connector 987"/>
                  <p:cNvCxnSpPr>
                    <a:stCxn id="975" idx="4"/>
                    <a:endCxn id="990"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989" name="Group 988"/>
                  <p:cNvGrpSpPr/>
                  <p:nvPr/>
                </p:nvGrpSpPr>
                <p:grpSpPr>
                  <a:xfrm>
                    <a:off x="1745216" y="5160757"/>
                    <a:ext cx="123316" cy="8659"/>
                    <a:chOff x="857176" y="633704"/>
                    <a:chExt cx="130224" cy="9144"/>
                  </a:xfrm>
                </p:grpSpPr>
                <p:sp>
                  <p:nvSpPr>
                    <p:cNvPr id="1033" name="Oval 1032"/>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34" name="Oval 1033"/>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35" name="Oval 1034"/>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990" name="Oval 989"/>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991" name="Group 990"/>
                  <p:cNvGrpSpPr/>
                  <p:nvPr/>
                </p:nvGrpSpPr>
                <p:grpSpPr>
                  <a:xfrm>
                    <a:off x="1630054" y="4499090"/>
                    <a:ext cx="8659" cy="98927"/>
                    <a:chOff x="479640" y="725564"/>
                    <a:chExt cx="9144" cy="104468"/>
                  </a:xfrm>
                </p:grpSpPr>
                <p:sp>
                  <p:nvSpPr>
                    <p:cNvPr id="1030" name="Oval 102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31" name="Oval 103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32" name="Oval 103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92" name="Group 991"/>
                  <p:cNvGrpSpPr/>
                  <p:nvPr/>
                </p:nvGrpSpPr>
                <p:grpSpPr>
                  <a:xfrm>
                    <a:off x="1965993" y="4499090"/>
                    <a:ext cx="8659" cy="98927"/>
                    <a:chOff x="479640" y="725564"/>
                    <a:chExt cx="9144" cy="104468"/>
                  </a:xfrm>
                </p:grpSpPr>
                <p:sp>
                  <p:nvSpPr>
                    <p:cNvPr id="1027" name="Oval 102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28" name="Oval 102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29" name="Oval 102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93" name="Group 992"/>
                  <p:cNvGrpSpPr/>
                  <p:nvPr/>
                </p:nvGrpSpPr>
                <p:grpSpPr>
                  <a:xfrm>
                    <a:off x="1745216" y="4796480"/>
                    <a:ext cx="123316" cy="8659"/>
                    <a:chOff x="857176" y="633704"/>
                    <a:chExt cx="130224" cy="9144"/>
                  </a:xfrm>
                </p:grpSpPr>
                <p:sp>
                  <p:nvSpPr>
                    <p:cNvPr id="1024" name="Oval 102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25" name="Oval 102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26" name="Oval 102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994" name="Oval 993"/>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95" name="Straight Arrow Connector 994"/>
                  <p:cNvCxnSpPr>
                    <a:endCxn id="994"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96" name="Oval 995"/>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97" name="Straight Arrow Connector 996"/>
                  <p:cNvCxnSpPr>
                    <a:endCxn id="996"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98" name="Oval 997"/>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99" name="Straight Arrow Connector 998"/>
                  <p:cNvCxnSpPr>
                    <a:endCxn id="998"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000" name="Group 999"/>
                  <p:cNvGrpSpPr/>
                  <p:nvPr/>
                </p:nvGrpSpPr>
                <p:grpSpPr>
                  <a:xfrm>
                    <a:off x="1630054" y="5347114"/>
                    <a:ext cx="8659" cy="98927"/>
                    <a:chOff x="479640" y="725564"/>
                    <a:chExt cx="9144" cy="104468"/>
                  </a:xfrm>
                </p:grpSpPr>
                <p:sp>
                  <p:nvSpPr>
                    <p:cNvPr id="1021" name="Oval 102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22" name="Oval 102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23" name="Oval 102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01" name="Group 1000"/>
                  <p:cNvGrpSpPr/>
                  <p:nvPr/>
                </p:nvGrpSpPr>
                <p:grpSpPr>
                  <a:xfrm>
                    <a:off x="1965993" y="5347114"/>
                    <a:ext cx="8659" cy="98927"/>
                    <a:chOff x="479640" y="725564"/>
                    <a:chExt cx="9144" cy="104468"/>
                  </a:xfrm>
                </p:grpSpPr>
                <p:sp>
                  <p:nvSpPr>
                    <p:cNvPr id="1018" name="Oval 101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9" name="Oval 101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20" name="Oval 101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02" name="Group 1001"/>
                  <p:cNvGrpSpPr/>
                  <p:nvPr/>
                </p:nvGrpSpPr>
                <p:grpSpPr>
                  <a:xfrm>
                    <a:off x="1745216" y="5642824"/>
                    <a:ext cx="123316" cy="8659"/>
                    <a:chOff x="857176" y="633704"/>
                    <a:chExt cx="130224" cy="9144"/>
                  </a:xfrm>
                </p:grpSpPr>
                <p:sp>
                  <p:nvSpPr>
                    <p:cNvPr id="1015" name="Oval 101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6" name="Oval 101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7" name="Oval 101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03" name="Group 1002"/>
                  <p:cNvGrpSpPr/>
                  <p:nvPr/>
                </p:nvGrpSpPr>
                <p:grpSpPr>
                  <a:xfrm>
                    <a:off x="1453825" y="3667284"/>
                    <a:ext cx="8659" cy="98927"/>
                    <a:chOff x="479640" y="725564"/>
                    <a:chExt cx="9144" cy="104468"/>
                  </a:xfrm>
                </p:grpSpPr>
                <p:sp>
                  <p:nvSpPr>
                    <p:cNvPr id="1012" name="Oval 101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3" name="Oval 101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4" name="Oval 101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04" name="Group 1003"/>
                  <p:cNvGrpSpPr/>
                  <p:nvPr/>
                </p:nvGrpSpPr>
                <p:grpSpPr>
                  <a:xfrm>
                    <a:off x="1450738" y="4503298"/>
                    <a:ext cx="8659" cy="98927"/>
                    <a:chOff x="479640" y="725564"/>
                    <a:chExt cx="9144" cy="104468"/>
                  </a:xfrm>
                </p:grpSpPr>
                <p:sp>
                  <p:nvSpPr>
                    <p:cNvPr id="1009" name="Oval 100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0" name="Oval 100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1" name="Oval 101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05" name="Group 1004"/>
                  <p:cNvGrpSpPr/>
                  <p:nvPr/>
                </p:nvGrpSpPr>
                <p:grpSpPr>
                  <a:xfrm>
                    <a:off x="1450738" y="5351322"/>
                    <a:ext cx="8659" cy="98927"/>
                    <a:chOff x="479640" y="725564"/>
                    <a:chExt cx="9144" cy="104468"/>
                  </a:xfrm>
                </p:grpSpPr>
                <p:sp>
                  <p:nvSpPr>
                    <p:cNvPr id="1006" name="Oval 100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07" name="Oval 100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08" name="Oval 100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719" name="Group 718"/>
                <p:cNvGrpSpPr/>
                <p:nvPr/>
              </p:nvGrpSpPr>
              <p:grpSpPr>
                <a:xfrm>
                  <a:off x="3050955" y="2819789"/>
                  <a:ext cx="602145" cy="2194167"/>
                  <a:chOff x="1399378" y="3416710"/>
                  <a:chExt cx="625686" cy="2279949"/>
                </a:xfrm>
              </p:grpSpPr>
              <p:sp>
                <p:nvSpPr>
                  <p:cNvPr id="831" name="Oval 830"/>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32" name="Straight Arrow Connector 831"/>
                  <p:cNvCxnSpPr>
                    <a:stCxn id="831"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33" name="Oval 832"/>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34" name="Straight Arrow Connector 833"/>
                  <p:cNvCxnSpPr>
                    <a:stCxn id="833"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35" name="Oval 834"/>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36" name="Straight Arrow Connector 835"/>
                  <p:cNvCxnSpPr>
                    <a:stCxn id="835"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837" name="Group 836"/>
                  <p:cNvGrpSpPr/>
                  <p:nvPr/>
                </p:nvGrpSpPr>
                <p:grpSpPr>
                  <a:xfrm>
                    <a:off x="1746994" y="3472455"/>
                    <a:ext cx="123316" cy="8659"/>
                    <a:chOff x="857176" y="633704"/>
                    <a:chExt cx="130224" cy="9144"/>
                  </a:xfrm>
                </p:grpSpPr>
                <p:sp>
                  <p:nvSpPr>
                    <p:cNvPr id="938" name="Oval 937"/>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39" name="Oval 938"/>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40" name="Oval 939"/>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838" name="Oval 837"/>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39" name="Straight Arrow Connector 838"/>
                  <p:cNvCxnSpPr>
                    <a:endCxn id="838"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40" name="Oval 839"/>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41" name="Straight Arrow Connector 840"/>
                  <p:cNvCxnSpPr>
                    <a:endCxn id="840"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42" name="Oval 841"/>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43" name="Straight Arrow Connector 842"/>
                  <p:cNvCxnSpPr>
                    <a:endCxn id="842"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44" name="Oval 843"/>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45" name="Straight Arrow Connector 844"/>
                  <p:cNvCxnSpPr>
                    <a:stCxn id="844"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46" name="Oval 845"/>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47" name="Straight Arrow Connector 846"/>
                  <p:cNvCxnSpPr>
                    <a:stCxn id="846"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48" name="Oval 847"/>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49" name="Straight Arrow Connector 848"/>
                  <p:cNvCxnSpPr>
                    <a:stCxn id="848"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50" name="Straight Arrow Connector 849"/>
                  <p:cNvCxnSpPr>
                    <a:stCxn id="838" idx="4"/>
                    <a:endCxn id="857"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51" name="Straight Arrow Connector 850"/>
                  <p:cNvCxnSpPr>
                    <a:stCxn id="857" idx="4"/>
                    <a:endCxn id="844"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52" name="Straight Arrow Connector 851"/>
                  <p:cNvCxnSpPr>
                    <a:stCxn id="857" idx="4"/>
                    <a:endCxn id="846"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53" name="Straight Arrow Connector 852"/>
                  <p:cNvCxnSpPr>
                    <a:stCxn id="857" idx="4"/>
                    <a:endCxn id="848"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54" name="Straight Arrow Connector 853"/>
                  <p:cNvCxnSpPr>
                    <a:stCxn id="840" idx="4"/>
                    <a:endCxn id="857"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55" name="Straight Arrow Connector 854"/>
                  <p:cNvCxnSpPr>
                    <a:stCxn id="842" idx="4"/>
                    <a:endCxn id="857"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856" name="Group 855"/>
                  <p:cNvGrpSpPr/>
                  <p:nvPr/>
                </p:nvGrpSpPr>
                <p:grpSpPr>
                  <a:xfrm>
                    <a:off x="1748304" y="4316706"/>
                    <a:ext cx="123316" cy="8659"/>
                    <a:chOff x="857176" y="633704"/>
                    <a:chExt cx="130224" cy="9144"/>
                  </a:xfrm>
                </p:grpSpPr>
                <p:sp>
                  <p:nvSpPr>
                    <p:cNvPr id="935" name="Oval 93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36" name="Oval 93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37" name="Oval 93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857" name="Oval 856"/>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858" name="Group 857"/>
                  <p:cNvGrpSpPr/>
                  <p:nvPr/>
                </p:nvGrpSpPr>
                <p:grpSpPr>
                  <a:xfrm>
                    <a:off x="1633141" y="3663076"/>
                    <a:ext cx="8659" cy="98927"/>
                    <a:chOff x="479640" y="725564"/>
                    <a:chExt cx="9144" cy="104468"/>
                  </a:xfrm>
                </p:grpSpPr>
                <p:sp>
                  <p:nvSpPr>
                    <p:cNvPr id="932" name="Oval 93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33" name="Oval 93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34" name="Oval 93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59" name="Group 858"/>
                  <p:cNvGrpSpPr/>
                  <p:nvPr/>
                </p:nvGrpSpPr>
                <p:grpSpPr>
                  <a:xfrm>
                    <a:off x="1969080" y="3663076"/>
                    <a:ext cx="8659" cy="98927"/>
                    <a:chOff x="479640" y="725564"/>
                    <a:chExt cx="9144" cy="104468"/>
                  </a:xfrm>
                </p:grpSpPr>
                <p:sp>
                  <p:nvSpPr>
                    <p:cNvPr id="929" name="Oval 92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30" name="Oval 92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31" name="Oval 93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60" name="Group 859"/>
                  <p:cNvGrpSpPr/>
                  <p:nvPr/>
                </p:nvGrpSpPr>
                <p:grpSpPr>
                  <a:xfrm>
                    <a:off x="1748304" y="3958108"/>
                    <a:ext cx="123316" cy="8659"/>
                    <a:chOff x="857176" y="633704"/>
                    <a:chExt cx="130224" cy="9144"/>
                  </a:xfrm>
                </p:grpSpPr>
                <p:sp>
                  <p:nvSpPr>
                    <p:cNvPr id="926" name="Oval 92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27" name="Oval 92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28" name="Oval 92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861" name="Oval 860"/>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62" name="Straight Arrow Connector 861"/>
                  <p:cNvCxnSpPr>
                    <a:endCxn id="861"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63" name="Oval 862"/>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64" name="Straight Arrow Connector 863"/>
                  <p:cNvCxnSpPr>
                    <a:endCxn id="863"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65" name="Oval 864"/>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66" name="Straight Arrow Connector 865"/>
                  <p:cNvCxnSpPr>
                    <a:endCxn id="865"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67" name="Oval 866"/>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68" name="Straight Arrow Connector 867"/>
                  <p:cNvCxnSpPr>
                    <a:stCxn id="867"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69" name="Oval 868"/>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70" name="Straight Arrow Connector 869"/>
                  <p:cNvCxnSpPr>
                    <a:stCxn id="869"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71" name="Oval 870"/>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72" name="Straight Arrow Connector 871"/>
                  <p:cNvCxnSpPr>
                    <a:stCxn id="871"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73" name="Straight Arrow Connector 872"/>
                  <p:cNvCxnSpPr>
                    <a:stCxn id="861" idx="4"/>
                    <a:endCxn id="880"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74" name="Straight Arrow Connector 873"/>
                  <p:cNvCxnSpPr>
                    <a:stCxn id="880" idx="4"/>
                    <a:endCxn id="867"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75" name="Straight Arrow Connector 874"/>
                  <p:cNvCxnSpPr>
                    <a:stCxn id="880" idx="4"/>
                    <a:endCxn id="869"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76" name="Straight Arrow Connector 875"/>
                  <p:cNvCxnSpPr>
                    <a:stCxn id="880" idx="4"/>
                    <a:endCxn id="871"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77" name="Straight Arrow Connector 876"/>
                  <p:cNvCxnSpPr>
                    <a:stCxn id="863" idx="4"/>
                    <a:endCxn id="880"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78" name="Straight Arrow Connector 877"/>
                  <p:cNvCxnSpPr>
                    <a:stCxn id="865" idx="4"/>
                    <a:endCxn id="880"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879" name="Group 878"/>
                  <p:cNvGrpSpPr/>
                  <p:nvPr/>
                </p:nvGrpSpPr>
                <p:grpSpPr>
                  <a:xfrm>
                    <a:off x="1745216" y="5160757"/>
                    <a:ext cx="123316" cy="8659"/>
                    <a:chOff x="857176" y="633704"/>
                    <a:chExt cx="130224" cy="9144"/>
                  </a:xfrm>
                </p:grpSpPr>
                <p:sp>
                  <p:nvSpPr>
                    <p:cNvPr id="923" name="Oval 922"/>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24" name="Oval 923"/>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25" name="Oval 924"/>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880" name="Oval 879"/>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881" name="Group 880"/>
                  <p:cNvGrpSpPr/>
                  <p:nvPr/>
                </p:nvGrpSpPr>
                <p:grpSpPr>
                  <a:xfrm>
                    <a:off x="1630054" y="4499090"/>
                    <a:ext cx="8659" cy="98927"/>
                    <a:chOff x="479640" y="725564"/>
                    <a:chExt cx="9144" cy="104468"/>
                  </a:xfrm>
                </p:grpSpPr>
                <p:sp>
                  <p:nvSpPr>
                    <p:cNvPr id="920" name="Oval 91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21" name="Oval 92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22" name="Oval 92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82" name="Group 881"/>
                  <p:cNvGrpSpPr/>
                  <p:nvPr/>
                </p:nvGrpSpPr>
                <p:grpSpPr>
                  <a:xfrm>
                    <a:off x="1965993" y="4499090"/>
                    <a:ext cx="8659" cy="98927"/>
                    <a:chOff x="479640" y="725564"/>
                    <a:chExt cx="9144" cy="104468"/>
                  </a:xfrm>
                </p:grpSpPr>
                <p:sp>
                  <p:nvSpPr>
                    <p:cNvPr id="917" name="Oval 91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18" name="Oval 91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19" name="Oval 91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83" name="Group 882"/>
                  <p:cNvGrpSpPr/>
                  <p:nvPr/>
                </p:nvGrpSpPr>
                <p:grpSpPr>
                  <a:xfrm>
                    <a:off x="1745216" y="4796480"/>
                    <a:ext cx="123316" cy="8659"/>
                    <a:chOff x="857176" y="633704"/>
                    <a:chExt cx="130224" cy="9144"/>
                  </a:xfrm>
                </p:grpSpPr>
                <p:sp>
                  <p:nvSpPr>
                    <p:cNvPr id="914" name="Oval 91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15" name="Oval 91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16" name="Oval 91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884" name="Oval 883"/>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85" name="Straight Arrow Connector 884"/>
                  <p:cNvCxnSpPr>
                    <a:endCxn id="884"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86" name="Oval 885"/>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87" name="Straight Arrow Connector 886"/>
                  <p:cNvCxnSpPr>
                    <a:endCxn id="886"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88" name="Oval 887"/>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89" name="Straight Arrow Connector 888"/>
                  <p:cNvCxnSpPr>
                    <a:endCxn id="888"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890" name="Group 889"/>
                  <p:cNvGrpSpPr/>
                  <p:nvPr/>
                </p:nvGrpSpPr>
                <p:grpSpPr>
                  <a:xfrm>
                    <a:off x="1630054" y="5347114"/>
                    <a:ext cx="8659" cy="98927"/>
                    <a:chOff x="479640" y="725564"/>
                    <a:chExt cx="9144" cy="104468"/>
                  </a:xfrm>
                </p:grpSpPr>
                <p:sp>
                  <p:nvSpPr>
                    <p:cNvPr id="911" name="Oval 91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12" name="Oval 91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13" name="Oval 91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91" name="Group 890"/>
                  <p:cNvGrpSpPr/>
                  <p:nvPr/>
                </p:nvGrpSpPr>
                <p:grpSpPr>
                  <a:xfrm>
                    <a:off x="1965993" y="5347114"/>
                    <a:ext cx="8659" cy="98927"/>
                    <a:chOff x="479640" y="725564"/>
                    <a:chExt cx="9144" cy="104468"/>
                  </a:xfrm>
                </p:grpSpPr>
                <p:sp>
                  <p:nvSpPr>
                    <p:cNvPr id="908" name="Oval 90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9" name="Oval 90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10" name="Oval 90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92" name="Group 891"/>
                  <p:cNvGrpSpPr/>
                  <p:nvPr/>
                </p:nvGrpSpPr>
                <p:grpSpPr>
                  <a:xfrm>
                    <a:off x="1745216" y="5642824"/>
                    <a:ext cx="123316" cy="8659"/>
                    <a:chOff x="857176" y="633704"/>
                    <a:chExt cx="130224" cy="9144"/>
                  </a:xfrm>
                </p:grpSpPr>
                <p:sp>
                  <p:nvSpPr>
                    <p:cNvPr id="905" name="Oval 90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6" name="Oval 90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7" name="Oval 90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93" name="Group 892"/>
                  <p:cNvGrpSpPr/>
                  <p:nvPr/>
                </p:nvGrpSpPr>
                <p:grpSpPr>
                  <a:xfrm>
                    <a:off x="1453825" y="3667284"/>
                    <a:ext cx="8659" cy="98927"/>
                    <a:chOff x="479640" y="725564"/>
                    <a:chExt cx="9144" cy="104468"/>
                  </a:xfrm>
                </p:grpSpPr>
                <p:sp>
                  <p:nvSpPr>
                    <p:cNvPr id="902" name="Oval 90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3" name="Oval 90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4" name="Oval 90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94" name="Group 893"/>
                  <p:cNvGrpSpPr/>
                  <p:nvPr/>
                </p:nvGrpSpPr>
                <p:grpSpPr>
                  <a:xfrm>
                    <a:off x="1450738" y="4503298"/>
                    <a:ext cx="8659" cy="98927"/>
                    <a:chOff x="479640" y="725564"/>
                    <a:chExt cx="9144" cy="104468"/>
                  </a:xfrm>
                </p:grpSpPr>
                <p:sp>
                  <p:nvSpPr>
                    <p:cNvPr id="899" name="Oval 89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0" name="Oval 89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1" name="Oval 90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95" name="Group 894"/>
                  <p:cNvGrpSpPr/>
                  <p:nvPr/>
                </p:nvGrpSpPr>
                <p:grpSpPr>
                  <a:xfrm>
                    <a:off x="1450738" y="5351322"/>
                    <a:ext cx="8659" cy="98927"/>
                    <a:chOff x="479640" y="725564"/>
                    <a:chExt cx="9144" cy="104468"/>
                  </a:xfrm>
                </p:grpSpPr>
                <p:sp>
                  <p:nvSpPr>
                    <p:cNvPr id="896" name="Oval 89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97" name="Oval 89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98" name="Oval 89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720" name="Group 719"/>
                <p:cNvGrpSpPr/>
                <p:nvPr/>
              </p:nvGrpSpPr>
              <p:grpSpPr>
                <a:xfrm>
                  <a:off x="3714597" y="2819789"/>
                  <a:ext cx="602145" cy="2194167"/>
                  <a:chOff x="1399378" y="3416710"/>
                  <a:chExt cx="625686" cy="2279949"/>
                </a:xfrm>
              </p:grpSpPr>
              <p:sp>
                <p:nvSpPr>
                  <p:cNvPr id="721" name="Oval 720"/>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22" name="Straight Arrow Connector 721"/>
                  <p:cNvCxnSpPr>
                    <a:stCxn id="721"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23" name="Oval 722"/>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24" name="Straight Arrow Connector 723"/>
                  <p:cNvCxnSpPr>
                    <a:stCxn id="723"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25" name="Oval 724"/>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26" name="Straight Arrow Connector 725"/>
                  <p:cNvCxnSpPr>
                    <a:stCxn id="725"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727" name="Group 726"/>
                  <p:cNvGrpSpPr/>
                  <p:nvPr/>
                </p:nvGrpSpPr>
                <p:grpSpPr>
                  <a:xfrm>
                    <a:off x="1746994" y="3472455"/>
                    <a:ext cx="123316" cy="8659"/>
                    <a:chOff x="857176" y="633704"/>
                    <a:chExt cx="130224" cy="9144"/>
                  </a:xfrm>
                </p:grpSpPr>
                <p:sp>
                  <p:nvSpPr>
                    <p:cNvPr id="828" name="Oval 827"/>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29" name="Oval 828"/>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30" name="Oval 829"/>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728" name="Oval 727"/>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29" name="Straight Arrow Connector 728"/>
                  <p:cNvCxnSpPr>
                    <a:endCxn id="728"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30" name="Oval 729"/>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31" name="Straight Arrow Connector 730"/>
                  <p:cNvCxnSpPr>
                    <a:endCxn id="730"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32" name="Oval 731"/>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33" name="Straight Arrow Connector 732"/>
                  <p:cNvCxnSpPr>
                    <a:endCxn id="732"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34" name="Oval 733"/>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35" name="Straight Arrow Connector 734"/>
                  <p:cNvCxnSpPr>
                    <a:stCxn id="734"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36" name="Oval 735"/>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37" name="Straight Arrow Connector 736"/>
                  <p:cNvCxnSpPr>
                    <a:stCxn id="736"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38" name="Oval 737"/>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39" name="Straight Arrow Connector 738"/>
                  <p:cNvCxnSpPr>
                    <a:stCxn id="738"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40" name="Straight Arrow Connector 739"/>
                  <p:cNvCxnSpPr>
                    <a:stCxn id="728" idx="4"/>
                    <a:endCxn id="747"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41" name="Straight Arrow Connector 740"/>
                  <p:cNvCxnSpPr>
                    <a:stCxn id="747" idx="4"/>
                    <a:endCxn id="734"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42" name="Straight Arrow Connector 741"/>
                  <p:cNvCxnSpPr>
                    <a:stCxn id="747" idx="4"/>
                    <a:endCxn id="736"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43" name="Straight Arrow Connector 742"/>
                  <p:cNvCxnSpPr>
                    <a:stCxn id="747" idx="4"/>
                    <a:endCxn id="738"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44" name="Straight Arrow Connector 743"/>
                  <p:cNvCxnSpPr>
                    <a:stCxn id="730" idx="4"/>
                    <a:endCxn id="747"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45" name="Straight Arrow Connector 744"/>
                  <p:cNvCxnSpPr>
                    <a:stCxn id="732" idx="4"/>
                    <a:endCxn id="747"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746" name="Group 745"/>
                  <p:cNvGrpSpPr/>
                  <p:nvPr/>
                </p:nvGrpSpPr>
                <p:grpSpPr>
                  <a:xfrm>
                    <a:off x="1748304" y="4316706"/>
                    <a:ext cx="123316" cy="8659"/>
                    <a:chOff x="857176" y="633704"/>
                    <a:chExt cx="130224" cy="9144"/>
                  </a:xfrm>
                </p:grpSpPr>
                <p:sp>
                  <p:nvSpPr>
                    <p:cNvPr id="825" name="Oval 82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26" name="Oval 82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27" name="Oval 82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747" name="Oval 746"/>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748" name="Group 747"/>
                  <p:cNvGrpSpPr/>
                  <p:nvPr/>
                </p:nvGrpSpPr>
                <p:grpSpPr>
                  <a:xfrm>
                    <a:off x="1633141" y="3663076"/>
                    <a:ext cx="8659" cy="98927"/>
                    <a:chOff x="479640" y="725564"/>
                    <a:chExt cx="9144" cy="104468"/>
                  </a:xfrm>
                </p:grpSpPr>
                <p:sp>
                  <p:nvSpPr>
                    <p:cNvPr id="822" name="Oval 82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23" name="Oval 82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24" name="Oval 82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49" name="Group 748"/>
                  <p:cNvGrpSpPr/>
                  <p:nvPr/>
                </p:nvGrpSpPr>
                <p:grpSpPr>
                  <a:xfrm>
                    <a:off x="1969080" y="3663076"/>
                    <a:ext cx="8659" cy="98927"/>
                    <a:chOff x="479640" y="725564"/>
                    <a:chExt cx="9144" cy="104468"/>
                  </a:xfrm>
                </p:grpSpPr>
                <p:sp>
                  <p:nvSpPr>
                    <p:cNvPr id="819" name="Oval 81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20" name="Oval 81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21" name="Oval 82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50" name="Group 749"/>
                  <p:cNvGrpSpPr/>
                  <p:nvPr/>
                </p:nvGrpSpPr>
                <p:grpSpPr>
                  <a:xfrm>
                    <a:off x="1748304" y="3958108"/>
                    <a:ext cx="123316" cy="8659"/>
                    <a:chOff x="857176" y="633704"/>
                    <a:chExt cx="130224" cy="9144"/>
                  </a:xfrm>
                </p:grpSpPr>
                <p:sp>
                  <p:nvSpPr>
                    <p:cNvPr id="816" name="Oval 81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17" name="Oval 81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18" name="Oval 81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751" name="Oval 750"/>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52" name="Straight Arrow Connector 751"/>
                  <p:cNvCxnSpPr>
                    <a:endCxn id="751"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53" name="Oval 752"/>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54" name="Straight Arrow Connector 753"/>
                  <p:cNvCxnSpPr>
                    <a:endCxn id="753"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55" name="Oval 754"/>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56" name="Straight Arrow Connector 755"/>
                  <p:cNvCxnSpPr>
                    <a:endCxn id="755"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57" name="Oval 756"/>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58" name="Straight Arrow Connector 757"/>
                  <p:cNvCxnSpPr>
                    <a:stCxn id="757"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59" name="Oval 758"/>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60" name="Straight Arrow Connector 759"/>
                  <p:cNvCxnSpPr>
                    <a:stCxn id="759"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61" name="Oval 760"/>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62" name="Straight Arrow Connector 761"/>
                  <p:cNvCxnSpPr>
                    <a:stCxn id="761"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63" name="Straight Arrow Connector 762"/>
                  <p:cNvCxnSpPr>
                    <a:stCxn id="751" idx="4"/>
                    <a:endCxn id="770"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64" name="Straight Arrow Connector 763"/>
                  <p:cNvCxnSpPr>
                    <a:stCxn id="770" idx="4"/>
                    <a:endCxn id="757"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65" name="Straight Arrow Connector 764"/>
                  <p:cNvCxnSpPr>
                    <a:stCxn id="770" idx="4"/>
                    <a:endCxn id="759"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66" name="Straight Arrow Connector 765"/>
                  <p:cNvCxnSpPr>
                    <a:stCxn id="770" idx="4"/>
                    <a:endCxn id="761"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67" name="Straight Arrow Connector 766"/>
                  <p:cNvCxnSpPr>
                    <a:stCxn id="753" idx="4"/>
                    <a:endCxn id="770"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68" name="Straight Arrow Connector 767"/>
                  <p:cNvCxnSpPr>
                    <a:stCxn id="755" idx="4"/>
                    <a:endCxn id="770"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769" name="Group 768"/>
                  <p:cNvGrpSpPr/>
                  <p:nvPr/>
                </p:nvGrpSpPr>
                <p:grpSpPr>
                  <a:xfrm>
                    <a:off x="1745216" y="5160757"/>
                    <a:ext cx="123316" cy="8659"/>
                    <a:chOff x="857176" y="633704"/>
                    <a:chExt cx="130224" cy="9144"/>
                  </a:xfrm>
                </p:grpSpPr>
                <p:sp>
                  <p:nvSpPr>
                    <p:cNvPr id="813" name="Oval 812"/>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14" name="Oval 813"/>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15" name="Oval 814"/>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770" name="Oval 769"/>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771" name="Group 770"/>
                  <p:cNvGrpSpPr/>
                  <p:nvPr/>
                </p:nvGrpSpPr>
                <p:grpSpPr>
                  <a:xfrm>
                    <a:off x="1630054" y="4499090"/>
                    <a:ext cx="8659" cy="98927"/>
                    <a:chOff x="479640" y="725564"/>
                    <a:chExt cx="9144" cy="104468"/>
                  </a:xfrm>
                </p:grpSpPr>
                <p:sp>
                  <p:nvSpPr>
                    <p:cNvPr id="810" name="Oval 80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11" name="Oval 81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12" name="Oval 81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72" name="Group 771"/>
                  <p:cNvGrpSpPr/>
                  <p:nvPr/>
                </p:nvGrpSpPr>
                <p:grpSpPr>
                  <a:xfrm>
                    <a:off x="1965993" y="4499090"/>
                    <a:ext cx="8659" cy="98927"/>
                    <a:chOff x="479640" y="725564"/>
                    <a:chExt cx="9144" cy="104468"/>
                  </a:xfrm>
                </p:grpSpPr>
                <p:sp>
                  <p:nvSpPr>
                    <p:cNvPr id="807" name="Oval 80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08" name="Oval 80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09" name="Oval 80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73" name="Group 772"/>
                  <p:cNvGrpSpPr/>
                  <p:nvPr/>
                </p:nvGrpSpPr>
                <p:grpSpPr>
                  <a:xfrm>
                    <a:off x="1745216" y="4796480"/>
                    <a:ext cx="123316" cy="8659"/>
                    <a:chOff x="857176" y="633704"/>
                    <a:chExt cx="130224" cy="9144"/>
                  </a:xfrm>
                </p:grpSpPr>
                <p:sp>
                  <p:nvSpPr>
                    <p:cNvPr id="804" name="Oval 80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05" name="Oval 80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06" name="Oval 80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774" name="Oval 773"/>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75" name="Straight Arrow Connector 774"/>
                  <p:cNvCxnSpPr>
                    <a:endCxn id="774"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76" name="Oval 775"/>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77" name="Straight Arrow Connector 776"/>
                  <p:cNvCxnSpPr>
                    <a:endCxn id="776"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78" name="Oval 777"/>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79" name="Straight Arrow Connector 778"/>
                  <p:cNvCxnSpPr>
                    <a:endCxn id="778"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780" name="Group 779"/>
                  <p:cNvGrpSpPr/>
                  <p:nvPr/>
                </p:nvGrpSpPr>
                <p:grpSpPr>
                  <a:xfrm>
                    <a:off x="1630054" y="5347114"/>
                    <a:ext cx="8659" cy="98927"/>
                    <a:chOff x="479640" y="725564"/>
                    <a:chExt cx="9144" cy="104468"/>
                  </a:xfrm>
                </p:grpSpPr>
                <p:sp>
                  <p:nvSpPr>
                    <p:cNvPr id="801" name="Oval 80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02" name="Oval 80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03" name="Oval 80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81" name="Group 780"/>
                  <p:cNvGrpSpPr/>
                  <p:nvPr/>
                </p:nvGrpSpPr>
                <p:grpSpPr>
                  <a:xfrm>
                    <a:off x="1965993" y="5347114"/>
                    <a:ext cx="8659" cy="98927"/>
                    <a:chOff x="479640" y="725564"/>
                    <a:chExt cx="9144" cy="104468"/>
                  </a:xfrm>
                </p:grpSpPr>
                <p:sp>
                  <p:nvSpPr>
                    <p:cNvPr id="798" name="Oval 79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99" name="Oval 79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00" name="Oval 79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82" name="Group 781"/>
                  <p:cNvGrpSpPr/>
                  <p:nvPr/>
                </p:nvGrpSpPr>
                <p:grpSpPr>
                  <a:xfrm>
                    <a:off x="1745216" y="5642824"/>
                    <a:ext cx="123316" cy="8659"/>
                    <a:chOff x="857176" y="633704"/>
                    <a:chExt cx="130224" cy="9144"/>
                  </a:xfrm>
                </p:grpSpPr>
                <p:sp>
                  <p:nvSpPr>
                    <p:cNvPr id="795" name="Oval 79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96" name="Oval 79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97" name="Oval 79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83" name="Group 782"/>
                  <p:cNvGrpSpPr/>
                  <p:nvPr/>
                </p:nvGrpSpPr>
                <p:grpSpPr>
                  <a:xfrm>
                    <a:off x="1453825" y="3667284"/>
                    <a:ext cx="8659" cy="98927"/>
                    <a:chOff x="479640" y="725564"/>
                    <a:chExt cx="9144" cy="104468"/>
                  </a:xfrm>
                </p:grpSpPr>
                <p:sp>
                  <p:nvSpPr>
                    <p:cNvPr id="792" name="Oval 79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93" name="Oval 79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94" name="Oval 79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84" name="Group 783"/>
                  <p:cNvGrpSpPr/>
                  <p:nvPr/>
                </p:nvGrpSpPr>
                <p:grpSpPr>
                  <a:xfrm>
                    <a:off x="1450738" y="4503298"/>
                    <a:ext cx="8659" cy="98927"/>
                    <a:chOff x="479640" y="725564"/>
                    <a:chExt cx="9144" cy="104468"/>
                  </a:xfrm>
                </p:grpSpPr>
                <p:sp>
                  <p:nvSpPr>
                    <p:cNvPr id="789" name="Oval 78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90" name="Oval 78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91" name="Oval 79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85" name="Group 784"/>
                  <p:cNvGrpSpPr/>
                  <p:nvPr/>
                </p:nvGrpSpPr>
                <p:grpSpPr>
                  <a:xfrm>
                    <a:off x="1450738" y="5351322"/>
                    <a:ext cx="8659" cy="98927"/>
                    <a:chOff x="479640" y="725564"/>
                    <a:chExt cx="9144" cy="104468"/>
                  </a:xfrm>
                </p:grpSpPr>
                <p:sp>
                  <p:nvSpPr>
                    <p:cNvPr id="786" name="Oval 78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87" name="Oval 78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88" name="Oval 78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grpSp>
        <p:grpSp>
          <p:nvGrpSpPr>
            <p:cNvPr id="266" name="Group 265"/>
            <p:cNvGrpSpPr/>
            <p:nvPr/>
          </p:nvGrpSpPr>
          <p:grpSpPr>
            <a:xfrm>
              <a:off x="4953000" y="3462475"/>
              <a:ext cx="1279982" cy="3183898"/>
              <a:chOff x="5181600" y="2819789"/>
              <a:chExt cx="1279982" cy="3183898"/>
            </a:xfrm>
          </p:grpSpPr>
          <p:sp>
            <p:nvSpPr>
              <p:cNvPr id="492" name="Rounded Rectangle 491"/>
              <p:cNvSpPr>
                <a:spLocks noChangeAspect="1"/>
              </p:cNvSpPr>
              <p:nvPr/>
            </p:nvSpPr>
            <p:spPr>
              <a:xfrm>
                <a:off x="5231026" y="5227998"/>
                <a:ext cx="1077308" cy="775689"/>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sz="1800" b="1" dirty="0"/>
                  <a:t>CPU Core</a:t>
                </a:r>
              </a:p>
            </p:txBody>
          </p:sp>
          <p:grpSp>
            <p:nvGrpSpPr>
              <p:cNvPr id="493" name="Group 492"/>
              <p:cNvGrpSpPr/>
              <p:nvPr/>
            </p:nvGrpSpPr>
            <p:grpSpPr>
              <a:xfrm>
                <a:off x="5181600" y="2819789"/>
                <a:ext cx="1279982" cy="2194167"/>
                <a:chOff x="4957611" y="2819789"/>
                <a:chExt cx="1279982" cy="2194167"/>
              </a:xfrm>
            </p:grpSpPr>
            <p:grpSp>
              <p:nvGrpSpPr>
                <p:cNvPr id="494" name="Group 493"/>
                <p:cNvGrpSpPr/>
                <p:nvPr/>
              </p:nvGrpSpPr>
              <p:grpSpPr>
                <a:xfrm>
                  <a:off x="4957611" y="2819789"/>
                  <a:ext cx="602145" cy="2194167"/>
                  <a:chOff x="1399378" y="3416710"/>
                  <a:chExt cx="625686" cy="2279949"/>
                </a:xfrm>
              </p:grpSpPr>
              <p:sp>
                <p:nvSpPr>
                  <p:cNvPr id="606" name="Oval 605"/>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07" name="Straight Arrow Connector 606"/>
                  <p:cNvCxnSpPr>
                    <a:stCxn id="606"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08" name="Oval 607"/>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09" name="Straight Arrow Connector 608"/>
                  <p:cNvCxnSpPr>
                    <a:stCxn id="608"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10" name="Oval 609"/>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11" name="Straight Arrow Connector 610"/>
                  <p:cNvCxnSpPr>
                    <a:stCxn id="610"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612" name="Group 611"/>
                  <p:cNvGrpSpPr/>
                  <p:nvPr/>
                </p:nvGrpSpPr>
                <p:grpSpPr>
                  <a:xfrm>
                    <a:off x="1746994" y="3472455"/>
                    <a:ext cx="123316" cy="8659"/>
                    <a:chOff x="857176" y="633704"/>
                    <a:chExt cx="130224" cy="9144"/>
                  </a:xfrm>
                </p:grpSpPr>
                <p:sp>
                  <p:nvSpPr>
                    <p:cNvPr id="713" name="Oval 712"/>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14" name="Oval 713"/>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15" name="Oval 714"/>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613" name="Oval 612"/>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14" name="Straight Arrow Connector 613"/>
                  <p:cNvCxnSpPr>
                    <a:endCxn id="613"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15" name="Oval 614"/>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16" name="Straight Arrow Connector 615"/>
                  <p:cNvCxnSpPr>
                    <a:endCxn id="615"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17" name="Oval 616"/>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18" name="Straight Arrow Connector 617"/>
                  <p:cNvCxnSpPr>
                    <a:endCxn id="617"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19" name="Oval 618"/>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20" name="Straight Arrow Connector 619"/>
                  <p:cNvCxnSpPr>
                    <a:stCxn id="619"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21" name="Oval 620"/>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22" name="Straight Arrow Connector 621"/>
                  <p:cNvCxnSpPr>
                    <a:stCxn id="621"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23" name="Oval 622"/>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24" name="Straight Arrow Connector 623"/>
                  <p:cNvCxnSpPr>
                    <a:stCxn id="623"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25" name="Straight Arrow Connector 624"/>
                  <p:cNvCxnSpPr>
                    <a:stCxn id="613" idx="4"/>
                    <a:endCxn id="632"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26" name="Straight Arrow Connector 625"/>
                  <p:cNvCxnSpPr>
                    <a:stCxn id="632" idx="4"/>
                    <a:endCxn id="619"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27" name="Straight Arrow Connector 626"/>
                  <p:cNvCxnSpPr>
                    <a:stCxn id="632" idx="4"/>
                    <a:endCxn id="621"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28" name="Straight Arrow Connector 627"/>
                  <p:cNvCxnSpPr>
                    <a:stCxn id="632" idx="4"/>
                    <a:endCxn id="623"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29" name="Straight Arrow Connector 628"/>
                  <p:cNvCxnSpPr>
                    <a:stCxn id="615" idx="4"/>
                    <a:endCxn id="632"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30" name="Straight Arrow Connector 629"/>
                  <p:cNvCxnSpPr>
                    <a:stCxn id="617" idx="4"/>
                    <a:endCxn id="632"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631" name="Group 630"/>
                  <p:cNvGrpSpPr/>
                  <p:nvPr/>
                </p:nvGrpSpPr>
                <p:grpSpPr>
                  <a:xfrm>
                    <a:off x="1748304" y="4316706"/>
                    <a:ext cx="123316" cy="8659"/>
                    <a:chOff x="857176" y="633704"/>
                    <a:chExt cx="130224" cy="9144"/>
                  </a:xfrm>
                </p:grpSpPr>
                <p:sp>
                  <p:nvSpPr>
                    <p:cNvPr id="710" name="Oval 70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11" name="Oval 71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12" name="Oval 71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632" name="Oval 631"/>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633" name="Group 632"/>
                  <p:cNvGrpSpPr/>
                  <p:nvPr/>
                </p:nvGrpSpPr>
                <p:grpSpPr>
                  <a:xfrm>
                    <a:off x="1633141" y="3663076"/>
                    <a:ext cx="8659" cy="98927"/>
                    <a:chOff x="479640" y="725564"/>
                    <a:chExt cx="9144" cy="104468"/>
                  </a:xfrm>
                </p:grpSpPr>
                <p:sp>
                  <p:nvSpPr>
                    <p:cNvPr id="707" name="Oval 70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08" name="Oval 70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09" name="Oval 70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34" name="Group 633"/>
                  <p:cNvGrpSpPr/>
                  <p:nvPr/>
                </p:nvGrpSpPr>
                <p:grpSpPr>
                  <a:xfrm>
                    <a:off x="1969080" y="3663076"/>
                    <a:ext cx="8659" cy="98927"/>
                    <a:chOff x="479640" y="725564"/>
                    <a:chExt cx="9144" cy="104468"/>
                  </a:xfrm>
                </p:grpSpPr>
                <p:sp>
                  <p:nvSpPr>
                    <p:cNvPr id="704" name="Oval 70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05" name="Oval 70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06" name="Oval 70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35" name="Group 634"/>
                  <p:cNvGrpSpPr/>
                  <p:nvPr/>
                </p:nvGrpSpPr>
                <p:grpSpPr>
                  <a:xfrm>
                    <a:off x="1748304" y="3958108"/>
                    <a:ext cx="123316" cy="8659"/>
                    <a:chOff x="857176" y="633704"/>
                    <a:chExt cx="130224" cy="9144"/>
                  </a:xfrm>
                </p:grpSpPr>
                <p:sp>
                  <p:nvSpPr>
                    <p:cNvPr id="701" name="Oval 70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02" name="Oval 70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03" name="Oval 70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636" name="Oval 635"/>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37" name="Straight Arrow Connector 636"/>
                  <p:cNvCxnSpPr>
                    <a:endCxn id="636"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38" name="Oval 637"/>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39" name="Straight Arrow Connector 638"/>
                  <p:cNvCxnSpPr>
                    <a:endCxn id="638"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40" name="Oval 639"/>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41" name="Straight Arrow Connector 640"/>
                  <p:cNvCxnSpPr>
                    <a:endCxn id="640"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42" name="Oval 641"/>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43" name="Straight Arrow Connector 642"/>
                  <p:cNvCxnSpPr>
                    <a:stCxn id="642"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44" name="Oval 643"/>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45" name="Straight Arrow Connector 644"/>
                  <p:cNvCxnSpPr>
                    <a:stCxn id="644"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46" name="Oval 645"/>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47" name="Straight Arrow Connector 646"/>
                  <p:cNvCxnSpPr>
                    <a:stCxn id="646"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48" name="Straight Arrow Connector 647"/>
                  <p:cNvCxnSpPr>
                    <a:stCxn id="636" idx="4"/>
                    <a:endCxn id="655"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49" name="Straight Arrow Connector 648"/>
                  <p:cNvCxnSpPr>
                    <a:stCxn id="655" idx="4"/>
                    <a:endCxn id="642"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50" name="Straight Arrow Connector 649"/>
                  <p:cNvCxnSpPr>
                    <a:stCxn id="655" idx="4"/>
                    <a:endCxn id="644"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51" name="Straight Arrow Connector 650"/>
                  <p:cNvCxnSpPr>
                    <a:stCxn id="655" idx="4"/>
                    <a:endCxn id="646"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52" name="Straight Arrow Connector 651"/>
                  <p:cNvCxnSpPr>
                    <a:stCxn id="638" idx="4"/>
                    <a:endCxn id="655"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53" name="Straight Arrow Connector 652"/>
                  <p:cNvCxnSpPr>
                    <a:stCxn id="640" idx="4"/>
                    <a:endCxn id="655"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654" name="Group 653"/>
                  <p:cNvGrpSpPr/>
                  <p:nvPr/>
                </p:nvGrpSpPr>
                <p:grpSpPr>
                  <a:xfrm>
                    <a:off x="1745216" y="5160757"/>
                    <a:ext cx="123316" cy="8659"/>
                    <a:chOff x="857176" y="633704"/>
                    <a:chExt cx="130224" cy="9144"/>
                  </a:xfrm>
                </p:grpSpPr>
                <p:sp>
                  <p:nvSpPr>
                    <p:cNvPr id="698" name="Oval 697"/>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99" name="Oval 698"/>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00" name="Oval 699"/>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655" name="Oval 654"/>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656" name="Group 655"/>
                  <p:cNvGrpSpPr/>
                  <p:nvPr/>
                </p:nvGrpSpPr>
                <p:grpSpPr>
                  <a:xfrm>
                    <a:off x="1630054" y="4499090"/>
                    <a:ext cx="8659" cy="98927"/>
                    <a:chOff x="479640" y="725564"/>
                    <a:chExt cx="9144" cy="104468"/>
                  </a:xfrm>
                </p:grpSpPr>
                <p:sp>
                  <p:nvSpPr>
                    <p:cNvPr id="695" name="Oval 69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96" name="Oval 69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97" name="Oval 69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57" name="Group 656"/>
                  <p:cNvGrpSpPr/>
                  <p:nvPr/>
                </p:nvGrpSpPr>
                <p:grpSpPr>
                  <a:xfrm>
                    <a:off x="1965993" y="4499090"/>
                    <a:ext cx="8659" cy="98927"/>
                    <a:chOff x="479640" y="725564"/>
                    <a:chExt cx="9144" cy="104468"/>
                  </a:xfrm>
                </p:grpSpPr>
                <p:sp>
                  <p:nvSpPr>
                    <p:cNvPr id="692" name="Oval 69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93" name="Oval 69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94" name="Oval 69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58" name="Group 657"/>
                  <p:cNvGrpSpPr/>
                  <p:nvPr/>
                </p:nvGrpSpPr>
                <p:grpSpPr>
                  <a:xfrm>
                    <a:off x="1745216" y="4796480"/>
                    <a:ext cx="123316" cy="8659"/>
                    <a:chOff x="857176" y="633704"/>
                    <a:chExt cx="130224" cy="9144"/>
                  </a:xfrm>
                </p:grpSpPr>
                <p:sp>
                  <p:nvSpPr>
                    <p:cNvPr id="689" name="Oval 68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90" name="Oval 68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91" name="Oval 69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659" name="Oval 658"/>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60" name="Straight Arrow Connector 659"/>
                  <p:cNvCxnSpPr>
                    <a:endCxn id="659"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61" name="Oval 660"/>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62" name="Straight Arrow Connector 661"/>
                  <p:cNvCxnSpPr>
                    <a:endCxn id="661"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63" name="Oval 662"/>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64" name="Straight Arrow Connector 663"/>
                  <p:cNvCxnSpPr>
                    <a:endCxn id="663"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665" name="Group 664"/>
                  <p:cNvGrpSpPr/>
                  <p:nvPr/>
                </p:nvGrpSpPr>
                <p:grpSpPr>
                  <a:xfrm>
                    <a:off x="1630054" y="5347114"/>
                    <a:ext cx="8659" cy="98927"/>
                    <a:chOff x="479640" y="725564"/>
                    <a:chExt cx="9144" cy="104468"/>
                  </a:xfrm>
                </p:grpSpPr>
                <p:sp>
                  <p:nvSpPr>
                    <p:cNvPr id="686" name="Oval 68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87" name="Oval 68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88" name="Oval 68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66" name="Group 665"/>
                  <p:cNvGrpSpPr/>
                  <p:nvPr/>
                </p:nvGrpSpPr>
                <p:grpSpPr>
                  <a:xfrm>
                    <a:off x="1965993" y="5347114"/>
                    <a:ext cx="8659" cy="98927"/>
                    <a:chOff x="479640" y="725564"/>
                    <a:chExt cx="9144" cy="104468"/>
                  </a:xfrm>
                </p:grpSpPr>
                <p:sp>
                  <p:nvSpPr>
                    <p:cNvPr id="683" name="Oval 68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84" name="Oval 68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85" name="Oval 68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67" name="Group 666"/>
                  <p:cNvGrpSpPr/>
                  <p:nvPr/>
                </p:nvGrpSpPr>
                <p:grpSpPr>
                  <a:xfrm>
                    <a:off x="1745216" y="5642824"/>
                    <a:ext cx="123316" cy="8659"/>
                    <a:chOff x="857176" y="633704"/>
                    <a:chExt cx="130224" cy="9144"/>
                  </a:xfrm>
                </p:grpSpPr>
                <p:sp>
                  <p:nvSpPr>
                    <p:cNvPr id="680" name="Oval 67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81" name="Oval 68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82" name="Oval 68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68" name="Group 667"/>
                  <p:cNvGrpSpPr/>
                  <p:nvPr/>
                </p:nvGrpSpPr>
                <p:grpSpPr>
                  <a:xfrm>
                    <a:off x="1453825" y="3667284"/>
                    <a:ext cx="8659" cy="98927"/>
                    <a:chOff x="479640" y="725564"/>
                    <a:chExt cx="9144" cy="104468"/>
                  </a:xfrm>
                </p:grpSpPr>
                <p:sp>
                  <p:nvSpPr>
                    <p:cNvPr id="677" name="Oval 67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8" name="Oval 67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9" name="Oval 67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69" name="Group 668"/>
                  <p:cNvGrpSpPr/>
                  <p:nvPr/>
                </p:nvGrpSpPr>
                <p:grpSpPr>
                  <a:xfrm>
                    <a:off x="1450738" y="4503298"/>
                    <a:ext cx="8659" cy="98927"/>
                    <a:chOff x="479640" y="725564"/>
                    <a:chExt cx="9144" cy="104468"/>
                  </a:xfrm>
                </p:grpSpPr>
                <p:sp>
                  <p:nvSpPr>
                    <p:cNvPr id="674" name="Oval 67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5" name="Oval 67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6" name="Oval 67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70" name="Group 669"/>
                  <p:cNvGrpSpPr/>
                  <p:nvPr/>
                </p:nvGrpSpPr>
                <p:grpSpPr>
                  <a:xfrm>
                    <a:off x="1450738" y="5351322"/>
                    <a:ext cx="8659" cy="98927"/>
                    <a:chOff x="479640" y="725564"/>
                    <a:chExt cx="9144" cy="104468"/>
                  </a:xfrm>
                </p:grpSpPr>
                <p:sp>
                  <p:nvSpPr>
                    <p:cNvPr id="671" name="Oval 67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2" name="Oval 67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3" name="Oval 67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495" name="Group 494"/>
                <p:cNvGrpSpPr/>
                <p:nvPr/>
              </p:nvGrpSpPr>
              <p:grpSpPr>
                <a:xfrm>
                  <a:off x="5635448" y="2819789"/>
                  <a:ext cx="602145" cy="2194167"/>
                  <a:chOff x="1399378" y="3416710"/>
                  <a:chExt cx="625686" cy="2279949"/>
                </a:xfrm>
              </p:grpSpPr>
              <p:sp>
                <p:nvSpPr>
                  <p:cNvPr id="496" name="Oval 495"/>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97" name="Straight Arrow Connector 496"/>
                  <p:cNvCxnSpPr>
                    <a:stCxn id="496"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98" name="Oval 497"/>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99" name="Straight Arrow Connector 498"/>
                  <p:cNvCxnSpPr>
                    <a:stCxn id="498"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00" name="Oval 499"/>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01" name="Straight Arrow Connector 500"/>
                  <p:cNvCxnSpPr>
                    <a:stCxn id="500"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502" name="Group 501"/>
                  <p:cNvGrpSpPr/>
                  <p:nvPr/>
                </p:nvGrpSpPr>
                <p:grpSpPr>
                  <a:xfrm>
                    <a:off x="1746994" y="3472455"/>
                    <a:ext cx="123316" cy="8659"/>
                    <a:chOff x="857176" y="633704"/>
                    <a:chExt cx="130224" cy="9144"/>
                  </a:xfrm>
                </p:grpSpPr>
                <p:sp>
                  <p:nvSpPr>
                    <p:cNvPr id="603" name="Oval 602"/>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04" name="Oval 603"/>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05" name="Oval 604"/>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503" name="Oval 502"/>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04" name="Straight Arrow Connector 503"/>
                  <p:cNvCxnSpPr>
                    <a:endCxn id="503"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05" name="Oval 504"/>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06" name="Straight Arrow Connector 505"/>
                  <p:cNvCxnSpPr>
                    <a:endCxn id="505"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07" name="Oval 506"/>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08" name="Straight Arrow Connector 507"/>
                  <p:cNvCxnSpPr>
                    <a:endCxn id="507"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09" name="Oval 508"/>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10" name="Straight Arrow Connector 509"/>
                  <p:cNvCxnSpPr>
                    <a:stCxn id="509"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11" name="Oval 510"/>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12" name="Straight Arrow Connector 511"/>
                  <p:cNvCxnSpPr>
                    <a:stCxn id="511"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13" name="Oval 512"/>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14" name="Straight Arrow Connector 513"/>
                  <p:cNvCxnSpPr>
                    <a:stCxn id="513"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15" name="Straight Arrow Connector 514"/>
                  <p:cNvCxnSpPr>
                    <a:stCxn id="503" idx="4"/>
                    <a:endCxn id="522"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16" name="Straight Arrow Connector 515"/>
                  <p:cNvCxnSpPr>
                    <a:stCxn id="522" idx="4"/>
                    <a:endCxn id="509"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17" name="Straight Arrow Connector 516"/>
                  <p:cNvCxnSpPr>
                    <a:stCxn id="522" idx="4"/>
                    <a:endCxn id="511"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18" name="Straight Arrow Connector 517"/>
                  <p:cNvCxnSpPr>
                    <a:stCxn id="522" idx="4"/>
                    <a:endCxn id="513"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19" name="Straight Arrow Connector 518"/>
                  <p:cNvCxnSpPr>
                    <a:stCxn id="505" idx="4"/>
                    <a:endCxn id="522"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20" name="Straight Arrow Connector 519"/>
                  <p:cNvCxnSpPr>
                    <a:stCxn id="507" idx="4"/>
                    <a:endCxn id="522"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521" name="Group 520"/>
                  <p:cNvGrpSpPr/>
                  <p:nvPr/>
                </p:nvGrpSpPr>
                <p:grpSpPr>
                  <a:xfrm>
                    <a:off x="1748304" y="4316706"/>
                    <a:ext cx="123316" cy="8659"/>
                    <a:chOff x="857176" y="633704"/>
                    <a:chExt cx="130224" cy="9144"/>
                  </a:xfrm>
                </p:grpSpPr>
                <p:sp>
                  <p:nvSpPr>
                    <p:cNvPr id="600" name="Oval 59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01" name="Oval 60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02" name="Oval 60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522" name="Oval 521"/>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523" name="Group 522"/>
                  <p:cNvGrpSpPr/>
                  <p:nvPr/>
                </p:nvGrpSpPr>
                <p:grpSpPr>
                  <a:xfrm>
                    <a:off x="1633141" y="3663076"/>
                    <a:ext cx="8659" cy="98927"/>
                    <a:chOff x="479640" y="725564"/>
                    <a:chExt cx="9144" cy="104468"/>
                  </a:xfrm>
                </p:grpSpPr>
                <p:sp>
                  <p:nvSpPr>
                    <p:cNvPr id="597" name="Oval 59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98" name="Oval 59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99" name="Oval 59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24" name="Group 523"/>
                  <p:cNvGrpSpPr/>
                  <p:nvPr/>
                </p:nvGrpSpPr>
                <p:grpSpPr>
                  <a:xfrm>
                    <a:off x="1969080" y="3663076"/>
                    <a:ext cx="8659" cy="98927"/>
                    <a:chOff x="479640" y="725564"/>
                    <a:chExt cx="9144" cy="104468"/>
                  </a:xfrm>
                </p:grpSpPr>
                <p:sp>
                  <p:nvSpPr>
                    <p:cNvPr id="594" name="Oval 59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95" name="Oval 59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96" name="Oval 59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25" name="Group 524"/>
                  <p:cNvGrpSpPr/>
                  <p:nvPr/>
                </p:nvGrpSpPr>
                <p:grpSpPr>
                  <a:xfrm>
                    <a:off x="1748304" y="3958108"/>
                    <a:ext cx="123316" cy="8659"/>
                    <a:chOff x="857176" y="633704"/>
                    <a:chExt cx="130224" cy="9144"/>
                  </a:xfrm>
                </p:grpSpPr>
                <p:sp>
                  <p:nvSpPr>
                    <p:cNvPr id="591" name="Oval 59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92" name="Oval 59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93" name="Oval 59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526" name="Oval 525"/>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27" name="Straight Arrow Connector 526"/>
                  <p:cNvCxnSpPr>
                    <a:endCxn id="526"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28" name="Oval 527"/>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29" name="Straight Arrow Connector 528"/>
                  <p:cNvCxnSpPr>
                    <a:endCxn id="528"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30" name="Oval 529"/>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31" name="Straight Arrow Connector 530"/>
                  <p:cNvCxnSpPr>
                    <a:endCxn id="530"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32" name="Oval 531"/>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33" name="Straight Arrow Connector 532"/>
                  <p:cNvCxnSpPr>
                    <a:stCxn id="532"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34" name="Oval 533"/>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35" name="Straight Arrow Connector 534"/>
                  <p:cNvCxnSpPr>
                    <a:stCxn id="534"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36" name="Oval 535"/>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37" name="Straight Arrow Connector 536"/>
                  <p:cNvCxnSpPr>
                    <a:stCxn id="536"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38" name="Straight Arrow Connector 537"/>
                  <p:cNvCxnSpPr>
                    <a:stCxn id="526" idx="4"/>
                    <a:endCxn id="545"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39" name="Straight Arrow Connector 538"/>
                  <p:cNvCxnSpPr>
                    <a:stCxn id="545" idx="4"/>
                    <a:endCxn id="532"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40" name="Straight Arrow Connector 539"/>
                  <p:cNvCxnSpPr>
                    <a:stCxn id="545" idx="4"/>
                    <a:endCxn id="534"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41" name="Straight Arrow Connector 540"/>
                  <p:cNvCxnSpPr>
                    <a:stCxn id="545" idx="4"/>
                    <a:endCxn id="536"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42" name="Straight Arrow Connector 541"/>
                  <p:cNvCxnSpPr>
                    <a:stCxn id="528" idx="4"/>
                    <a:endCxn id="545"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43" name="Straight Arrow Connector 542"/>
                  <p:cNvCxnSpPr>
                    <a:stCxn id="530" idx="4"/>
                    <a:endCxn id="545"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544" name="Group 543"/>
                  <p:cNvGrpSpPr/>
                  <p:nvPr/>
                </p:nvGrpSpPr>
                <p:grpSpPr>
                  <a:xfrm>
                    <a:off x="1745216" y="5160757"/>
                    <a:ext cx="123316" cy="8659"/>
                    <a:chOff x="857176" y="633704"/>
                    <a:chExt cx="130224" cy="9144"/>
                  </a:xfrm>
                </p:grpSpPr>
                <p:sp>
                  <p:nvSpPr>
                    <p:cNvPr id="588" name="Oval 587"/>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89" name="Oval 588"/>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90" name="Oval 589"/>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545" name="Oval 544"/>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546" name="Group 545"/>
                  <p:cNvGrpSpPr/>
                  <p:nvPr/>
                </p:nvGrpSpPr>
                <p:grpSpPr>
                  <a:xfrm>
                    <a:off x="1630054" y="4499090"/>
                    <a:ext cx="8659" cy="98927"/>
                    <a:chOff x="479640" y="725564"/>
                    <a:chExt cx="9144" cy="104468"/>
                  </a:xfrm>
                </p:grpSpPr>
                <p:sp>
                  <p:nvSpPr>
                    <p:cNvPr id="585" name="Oval 58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86" name="Oval 58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87" name="Oval 58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47" name="Group 546"/>
                  <p:cNvGrpSpPr/>
                  <p:nvPr/>
                </p:nvGrpSpPr>
                <p:grpSpPr>
                  <a:xfrm>
                    <a:off x="1965993" y="4499090"/>
                    <a:ext cx="8659" cy="98927"/>
                    <a:chOff x="479640" y="725564"/>
                    <a:chExt cx="9144" cy="104468"/>
                  </a:xfrm>
                </p:grpSpPr>
                <p:sp>
                  <p:nvSpPr>
                    <p:cNvPr id="582" name="Oval 58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83" name="Oval 58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84" name="Oval 58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48" name="Group 547"/>
                  <p:cNvGrpSpPr/>
                  <p:nvPr/>
                </p:nvGrpSpPr>
                <p:grpSpPr>
                  <a:xfrm>
                    <a:off x="1745216" y="4796480"/>
                    <a:ext cx="123316" cy="8659"/>
                    <a:chOff x="857176" y="633704"/>
                    <a:chExt cx="130224" cy="9144"/>
                  </a:xfrm>
                </p:grpSpPr>
                <p:sp>
                  <p:nvSpPr>
                    <p:cNvPr id="579" name="Oval 57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80" name="Oval 57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81" name="Oval 58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549" name="Oval 548"/>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50" name="Straight Arrow Connector 549"/>
                  <p:cNvCxnSpPr>
                    <a:endCxn id="549"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51" name="Oval 550"/>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52" name="Straight Arrow Connector 551"/>
                  <p:cNvCxnSpPr>
                    <a:endCxn id="551"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53" name="Oval 552"/>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54" name="Straight Arrow Connector 553"/>
                  <p:cNvCxnSpPr>
                    <a:endCxn id="553"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555" name="Group 554"/>
                  <p:cNvGrpSpPr/>
                  <p:nvPr/>
                </p:nvGrpSpPr>
                <p:grpSpPr>
                  <a:xfrm>
                    <a:off x="1630054" y="5347114"/>
                    <a:ext cx="8659" cy="98927"/>
                    <a:chOff x="479640" y="725564"/>
                    <a:chExt cx="9144" cy="104468"/>
                  </a:xfrm>
                </p:grpSpPr>
                <p:sp>
                  <p:nvSpPr>
                    <p:cNvPr id="576" name="Oval 57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77" name="Oval 57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78" name="Oval 57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56" name="Group 555"/>
                  <p:cNvGrpSpPr/>
                  <p:nvPr/>
                </p:nvGrpSpPr>
                <p:grpSpPr>
                  <a:xfrm>
                    <a:off x="1965993" y="5347114"/>
                    <a:ext cx="8659" cy="98927"/>
                    <a:chOff x="479640" y="725564"/>
                    <a:chExt cx="9144" cy="104468"/>
                  </a:xfrm>
                </p:grpSpPr>
                <p:sp>
                  <p:nvSpPr>
                    <p:cNvPr id="573" name="Oval 57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74" name="Oval 57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75" name="Oval 57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57" name="Group 556"/>
                  <p:cNvGrpSpPr/>
                  <p:nvPr/>
                </p:nvGrpSpPr>
                <p:grpSpPr>
                  <a:xfrm>
                    <a:off x="1745216" y="5642824"/>
                    <a:ext cx="123316" cy="8659"/>
                    <a:chOff x="857176" y="633704"/>
                    <a:chExt cx="130224" cy="9144"/>
                  </a:xfrm>
                </p:grpSpPr>
                <p:sp>
                  <p:nvSpPr>
                    <p:cNvPr id="570" name="Oval 56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71" name="Oval 57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72" name="Oval 57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58" name="Group 557"/>
                  <p:cNvGrpSpPr/>
                  <p:nvPr/>
                </p:nvGrpSpPr>
                <p:grpSpPr>
                  <a:xfrm>
                    <a:off x="1453825" y="3667284"/>
                    <a:ext cx="8659" cy="98927"/>
                    <a:chOff x="479640" y="725564"/>
                    <a:chExt cx="9144" cy="104468"/>
                  </a:xfrm>
                </p:grpSpPr>
                <p:sp>
                  <p:nvSpPr>
                    <p:cNvPr id="567" name="Oval 56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8" name="Oval 56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9" name="Oval 56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59" name="Group 558"/>
                  <p:cNvGrpSpPr/>
                  <p:nvPr/>
                </p:nvGrpSpPr>
                <p:grpSpPr>
                  <a:xfrm>
                    <a:off x="1450738" y="4503298"/>
                    <a:ext cx="8659" cy="98927"/>
                    <a:chOff x="479640" y="725564"/>
                    <a:chExt cx="9144" cy="104468"/>
                  </a:xfrm>
                </p:grpSpPr>
                <p:sp>
                  <p:nvSpPr>
                    <p:cNvPr id="564" name="Oval 56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5" name="Oval 56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6" name="Oval 56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60" name="Group 559"/>
                  <p:cNvGrpSpPr/>
                  <p:nvPr/>
                </p:nvGrpSpPr>
                <p:grpSpPr>
                  <a:xfrm>
                    <a:off x="1450738" y="5351322"/>
                    <a:ext cx="8659" cy="98927"/>
                    <a:chOff x="479640" y="725564"/>
                    <a:chExt cx="9144" cy="104468"/>
                  </a:xfrm>
                </p:grpSpPr>
                <p:sp>
                  <p:nvSpPr>
                    <p:cNvPr id="561" name="Oval 56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2" name="Oval 56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3" name="Oval 56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grpSp>
        <p:grpSp>
          <p:nvGrpSpPr>
            <p:cNvPr id="267" name="Group 266"/>
            <p:cNvGrpSpPr/>
            <p:nvPr/>
          </p:nvGrpSpPr>
          <p:grpSpPr>
            <a:xfrm>
              <a:off x="7162800" y="3462475"/>
              <a:ext cx="1279980" cy="3182384"/>
              <a:chOff x="7559220" y="2819789"/>
              <a:chExt cx="1279980" cy="3182384"/>
            </a:xfrm>
          </p:grpSpPr>
          <p:grpSp>
            <p:nvGrpSpPr>
              <p:cNvPr id="268" name="Group 267"/>
              <p:cNvGrpSpPr/>
              <p:nvPr/>
            </p:nvGrpSpPr>
            <p:grpSpPr>
              <a:xfrm>
                <a:off x="7559220" y="2819789"/>
                <a:ext cx="1279980" cy="2194169"/>
                <a:chOff x="7230934" y="2819789"/>
                <a:chExt cx="1279980" cy="2194169"/>
              </a:xfrm>
            </p:grpSpPr>
            <p:grpSp>
              <p:nvGrpSpPr>
                <p:cNvPr id="270" name="Group 269"/>
                <p:cNvGrpSpPr/>
                <p:nvPr/>
              </p:nvGrpSpPr>
              <p:grpSpPr>
                <a:xfrm>
                  <a:off x="7230934" y="2819789"/>
                  <a:ext cx="602145" cy="2194167"/>
                  <a:chOff x="1399378" y="3416710"/>
                  <a:chExt cx="625686" cy="2279949"/>
                </a:xfrm>
              </p:grpSpPr>
              <p:sp>
                <p:nvSpPr>
                  <p:cNvPr id="382" name="Oval 381"/>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83" name="Straight Arrow Connector 382"/>
                  <p:cNvCxnSpPr>
                    <a:stCxn id="382"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84" name="Oval 383"/>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85" name="Straight Arrow Connector 384"/>
                  <p:cNvCxnSpPr>
                    <a:stCxn id="384"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86" name="Oval 385"/>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87" name="Straight Arrow Connector 386"/>
                  <p:cNvCxnSpPr>
                    <a:stCxn id="386"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388" name="Group 387"/>
                  <p:cNvGrpSpPr/>
                  <p:nvPr/>
                </p:nvGrpSpPr>
                <p:grpSpPr>
                  <a:xfrm>
                    <a:off x="1746994" y="3472455"/>
                    <a:ext cx="123316" cy="8659"/>
                    <a:chOff x="857176" y="633704"/>
                    <a:chExt cx="130224" cy="9144"/>
                  </a:xfrm>
                </p:grpSpPr>
                <p:sp>
                  <p:nvSpPr>
                    <p:cNvPr id="489" name="Oval 48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90" name="Oval 48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91" name="Oval 49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389" name="Oval 388"/>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90" name="Straight Arrow Connector 389"/>
                  <p:cNvCxnSpPr>
                    <a:endCxn id="389"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91" name="Oval 390"/>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92" name="Straight Arrow Connector 391"/>
                  <p:cNvCxnSpPr>
                    <a:endCxn id="391"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93" name="Oval 392"/>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94" name="Straight Arrow Connector 393"/>
                  <p:cNvCxnSpPr>
                    <a:endCxn id="393"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95" name="Oval 394"/>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96" name="Straight Arrow Connector 395"/>
                  <p:cNvCxnSpPr>
                    <a:stCxn id="395"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97" name="Oval 396"/>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98" name="Straight Arrow Connector 397"/>
                  <p:cNvCxnSpPr>
                    <a:stCxn id="397"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99" name="Oval 398"/>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00" name="Straight Arrow Connector 399"/>
                  <p:cNvCxnSpPr>
                    <a:stCxn id="399"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01" name="Straight Arrow Connector 400"/>
                  <p:cNvCxnSpPr>
                    <a:stCxn id="389" idx="4"/>
                    <a:endCxn id="408"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02" name="Straight Arrow Connector 401"/>
                  <p:cNvCxnSpPr>
                    <a:stCxn id="408" idx="4"/>
                    <a:endCxn id="395"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03" name="Straight Arrow Connector 402"/>
                  <p:cNvCxnSpPr>
                    <a:stCxn id="408" idx="4"/>
                    <a:endCxn id="397"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04" name="Straight Arrow Connector 403"/>
                  <p:cNvCxnSpPr>
                    <a:stCxn id="408" idx="4"/>
                    <a:endCxn id="399"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05" name="Straight Arrow Connector 404"/>
                  <p:cNvCxnSpPr>
                    <a:stCxn id="391" idx="4"/>
                    <a:endCxn id="408"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06" name="Straight Arrow Connector 405"/>
                  <p:cNvCxnSpPr>
                    <a:stCxn id="393" idx="4"/>
                    <a:endCxn id="408"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407" name="Group 406"/>
                  <p:cNvGrpSpPr/>
                  <p:nvPr/>
                </p:nvGrpSpPr>
                <p:grpSpPr>
                  <a:xfrm>
                    <a:off x="1748304" y="4316706"/>
                    <a:ext cx="123316" cy="8659"/>
                    <a:chOff x="857176" y="633704"/>
                    <a:chExt cx="130224" cy="9144"/>
                  </a:xfrm>
                </p:grpSpPr>
                <p:sp>
                  <p:nvSpPr>
                    <p:cNvPr id="486" name="Oval 48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87" name="Oval 48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88" name="Oval 48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408" name="Oval 407"/>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409" name="Group 408"/>
                  <p:cNvGrpSpPr/>
                  <p:nvPr/>
                </p:nvGrpSpPr>
                <p:grpSpPr>
                  <a:xfrm>
                    <a:off x="1633141" y="3663076"/>
                    <a:ext cx="8659" cy="98927"/>
                    <a:chOff x="479640" y="725564"/>
                    <a:chExt cx="9144" cy="104468"/>
                  </a:xfrm>
                </p:grpSpPr>
                <p:sp>
                  <p:nvSpPr>
                    <p:cNvPr id="483" name="Oval 48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84" name="Oval 48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85" name="Oval 48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10" name="Group 409"/>
                  <p:cNvGrpSpPr/>
                  <p:nvPr/>
                </p:nvGrpSpPr>
                <p:grpSpPr>
                  <a:xfrm>
                    <a:off x="1969080" y="3663076"/>
                    <a:ext cx="8659" cy="98927"/>
                    <a:chOff x="479640" y="725564"/>
                    <a:chExt cx="9144" cy="104468"/>
                  </a:xfrm>
                </p:grpSpPr>
                <p:sp>
                  <p:nvSpPr>
                    <p:cNvPr id="480" name="Oval 47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81" name="Oval 48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82" name="Oval 48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11" name="Group 410"/>
                  <p:cNvGrpSpPr/>
                  <p:nvPr/>
                </p:nvGrpSpPr>
                <p:grpSpPr>
                  <a:xfrm>
                    <a:off x="1748304" y="3958108"/>
                    <a:ext cx="123316" cy="8659"/>
                    <a:chOff x="857176" y="633704"/>
                    <a:chExt cx="130224" cy="9144"/>
                  </a:xfrm>
                </p:grpSpPr>
                <p:sp>
                  <p:nvSpPr>
                    <p:cNvPr id="477" name="Oval 476"/>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78" name="Oval 477"/>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79" name="Oval 478"/>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412" name="Oval 411"/>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13" name="Straight Arrow Connector 412"/>
                  <p:cNvCxnSpPr>
                    <a:endCxn id="412"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14" name="Oval 413"/>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15" name="Straight Arrow Connector 414"/>
                  <p:cNvCxnSpPr>
                    <a:endCxn id="414"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16" name="Oval 415"/>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17" name="Straight Arrow Connector 416"/>
                  <p:cNvCxnSpPr>
                    <a:endCxn id="416"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18" name="Oval 417"/>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19" name="Straight Arrow Connector 418"/>
                  <p:cNvCxnSpPr>
                    <a:stCxn id="418"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20" name="Oval 419"/>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21" name="Straight Arrow Connector 420"/>
                  <p:cNvCxnSpPr>
                    <a:stCxn id="420"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22" name="Oval 421"/>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23" name="Straight Arrow Connector 422"/>
                  <p:cNvCxnSpPr>
                    <a:stCxn id="422"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24" name="Straight Arrow Connector 423"/>
                  <p:cNvCxnSpPr>
                    <a:stCxn id="412" idx="4"/>
                    <a:endCxn id="431"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25" name="Straight Arrow Connector 424"/>
                  <p:cNvCxnSpPr>
                    <a:stCxn id="431" idx="4"/>
                    <a:endCxn id="418"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26" name="Straight Arrow Connector 425"/>
                  <p:cNvCxnSpPr>
                    <a:stCxn id="431" idx="4"/>
                    <a:endCxn id="420"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27" name="Straight Arrow Connector 426"/>
                  <p:cNvCxnSpPr>
                    <a:stCxn id="431" idx="4"/>
                    <a:endCxn id="422"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28" name="Straight Arrow Connector 427"/>
                  <p:cNvCxnSpPr>
                    <a:stCxn id="414" idx="4"/>
                    <a:endCxn id="431"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29" name="Straight Arrow Connector 428"/>
                  <p:cNvCxnSpPr>
                    <a:stCxn id="416" idx="4"/>
                    <a:endCxn id="431"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430" name="Group 429"/>
                  <p:cNvGrpSpPr/>
                  <p:nvPr/>
                </p:nvGrpSpPr>
                <p:grpSpPr>
                  <a:xfrm>
                    <a:off x="1745216" y="5160757"/>
                    <a:ext cx="123316" cy="8659"/>
                    <a:chOff x="857176" y="633704"/>
                    <a:chExt cx="130224" cy="9144"/>
                  </a:xfrm>
                </p:grpSpPr>
                <p:sp>
                  <p:nvSpPr>
                    <p:cNvPr id="474" name="Oval 47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75" name="Oval 47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76" name="Oval 47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431" name="Oval 430"/>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432" name="Group 431"/>
                  <p:cNvGrpSpPr/>
                  <p:nvPr/>
                </p:nvGrpSpPr>
                <p:grpSpPr>
                  <a:xfrm>
                    <a:off x="1630054" y="4499090"/>
                    <a:ext cx="8659" cy="98927"/>
                    <a:chOff x="479640" y="725564"/>
                    <a:chExt cx="9144" cy="104468"/>
                  </a:xfrm>
                </p:grpSpPr>
                <p:sp>
                  <p:nvSpPr>
                    <p:cNvPr id="471" name="Oval 47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72" name="Oval 47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73" name="Oval 47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33" name="Group 432"/>
                  <p:cNvGrpSpPr/>
                  <p:nvPr/>
                </p:nvGrpSpPr>
                <p:grpSpPr>
                  <a:xfrm>
                    <a:off x="1965993" y="4499090"/>
                    <a:ext cx="8659" cy="98927"/>
                    <a:chOff x="479640" y="725564"/>
                    <a:chExt cx="9144" cy="104468"/>
                  </a:xfrm>
                </p:grpSpPr>
                <p:sp>
                  <p:nvSpPr>
                    <p:cNvPr id="468" name="Oval 46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69" name="Oval 46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70" name="Oval 46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34" name="Group 433"/>
                  <p:cNvGrpSpPr/>
                  <p:nvPr/>
                </p:nvGrpSpPr>
                <p:grpSpPr>
                  <a:xfrm>
                    <a:off x="1745216" y="4796480"/>
                    <a:ext cx="123316" cy="8659"/>
                    <a:chOff x="857176" y="633704"/>
                    <a:chExt cx="130224" cy="9144"/>
                  </a:xfrm>
                </p:grpSpPr>
                <p:sp>
                  <p:nvSpPr>
                    <p:cNvPr id="465" name="Oval 46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66" name="Oval 46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67" name="Oval 46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435" name="Oval 434"/>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36" name="Straight Arrow Connector 435"/>
                  <p:cNvCxnSpPr>
                    <a:endCxn id="435"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37" name="Oval 436"/>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38" name="Straight Arrow Connector 437"/>
                  <p:cNvCxnSpPr>
                    <a:endCxn id="437"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39" name="Oval 438"/>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40" name="Straight Arrow Connector 439"/>
                  <p:cNvCxnSpPr>
                    <a:endCxn id="439"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441" name="Group 440"/>
                  <p:cNvGrpSpPr/>
                  <p:nvPr/>
                </p:nvGrpSpPr>
                <p:grpSpPr>
                  <a:xfrm>
                    <a:off x="1630054" y="5347114"/>
                    <a:ext cx="8659" cy="98927"/>
                    <a:chOff x="479640" y="725564"/>
                    <a:chExt cx="9144" cy="104468"/>
                  </a:xfrm>
                </p:grpSpPr>
                <p:sp>
                  <p:nvSpPr>
                    <p:cNvPr id="462" name="Oval 46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63" name="Oval 46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64" name="Oval 46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42" name="Group 441"/>
                  <p:cNvGrpSpPr/>
                  <p:nvPr/>
                </p:nvGrpSpPr>
                <p:grpSpPr>
                  <a:xfrm>
                    <a:off x="1965993" y="5347114"/>
                    <a:ext cx="8659" cy="98927"/>
                    <a:chOff x="479640" y="725564"/>
                    <a:chExt cx="9144" cy="104468"/>
                  </a:xfrm>
                </p:grpSpPr>
                <p:sp>
                  <p:nvSpPr>
                    <p:cNvPr id="459" name="Oval 45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60" name="Oval 45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61" name="Oval 46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43" name="Group 442"/>
                  <p:cNvGrpSpPr/>
                  <p:nvPr/>
                </p:nvGrpSpPr>
                <p:grpSpPr>
                  <a:xfrm>
                    <a:off x="1745216" y="5642824"/>
                    <a:ext cx="123316" cy="8659"/>
                    <a:chOff x="857176" y="633704"/>
                    <a:chExt cx="130224" cy="9144"/>
                  </a:xfrm>
                </p:grpSpPr>
                <p:sp>
                  <p:nvSpPr>
                    <p:cNvPr id="456" name="Oval 45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57" name="Oval 45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58" name="Oval 45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44" name="Group 443"/>
                  <p:cNvGrpSpPr/>
                  <p:nvPr/>
                </p:nvGrpSpPr>
                <p:grpSpPr>
                  <a:xfrm>
                    <a:off x="1453825" y="3667284"/>
                    <a:ext cx="8659" cy="98927"/>
                    <a:chOff x="479640" y="725564"/>
                    <a:chExt cx="9144" cy="104468"/>
                  </a:xfrm>
                </p:grpSpPr>
                <p:sp>
                  <p:nvSpPr>
                    <p:cNvPr id="453" name="Oval 45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54" name="Oval 45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55" name="Oval 45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45" name="Group 444"/>
                  <p:cNvGrpSpPr/>
                  <p:nvPr/>
                </p:nvGrpSpPr>
                <p:grpSpPr>
                  <a:xfrm>
                    <a:off x="1450738" y="4503298"/>
                    <a:ext cx="8659" cy="98927"/>
                    <a:chOff x="479640" y="725564"/>
                    <a:chExt cx="9144" cy="104468"/>
                  </a:xfrm>
                </p:grpSpPr>
                <p:sp>
                  <p:nvSpPr>
                    <p:cNvPr id="450" name="Oval 44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51" name="Oval 45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52" name="Oval 45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46" name="Group 445"/>
                  <p:cNvGrpSpPr/>
                  <p:nvPr/>
                </p:nvGrpSpPr>
                <p:grpSpPr>
                  <a:xfrm>
                    <a:off x="1450738" y="5351322"/>
                    <a:ext cx="8659" cy="98927"/>
                    <a:chOff x="479640" y="725564"/>
                    <a:chExt cx="9144" cy="104468"/>
                  </a:xfrm>
                </p:grpSpPr>
                <p:sp>
                  <p:nvSpPr>
                    <p:cNvPr id="447" name="Oval 44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48" name="Oval 44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49" name="Oval 44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271" name="Group 270"/>
                <p:cNvGrpSpPr/>
                <p:nvPr/>
              </p:nvGrpSpPr>
              <p:grpSpPr>
                <a:xfrm>
                  <a:off x="7908769" y="2819791"/>
                  <a:ext cx="602145" cy="2194167"/>
                  <a:chOff x="1399378" y="3416710"/>
                  <a:chExt cx="625686" cy="2279949"/>
                </a:xfrm>
              </p:grpSpPr>
              <p:sp>
                <p:nvSpPr>
                  <p:cNvPr id="272" name="Oval 271"/>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73" name="Straight Arrow Connector 272"/>
                  <p:cNvCxnSpPr>
                    <a:stCxn id="272"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74" name="Oval 273"/>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75" name="Straight Arrow Connector 274"/>
                  <p:cNvCxnSpPr>
                    <a:stCxn id="274"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76" name="Oval 275"/>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77" name="Straight Arrow Connector 276"/>
                  <p:cNvCxnSpPr>
                    <a:stCxn id="276"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278" name="Group 277"/>
                  <p:cNvGrpSpPr/>
                  <p:nvPr/>
                </p:nvGrpSpPr>
                <p:grpSpPr>
                  <a:xfrm>
                    <a:off x="1746994" y="3472455"/>
                    <a:ext cx="123316" cy="8659"/>
                    <a:chOff x="857176" y="633704"/>
                    <a:chExt cx="130224" cy="9144"/>
                  </a:xfrm>
                </p:grpSpPr>
                <p:sp>
                  <p:nvSpPr>
                    <p:cNvPr id="379" name="Oval 37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80" name="Oval 37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81" name="Oval 38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279" name="Oval 278"/>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80" name="Straight Arrow Connector 279"/>
                  <p:cNvCxnSpPr>
                    <a:endCxn id="279"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81" name="Oval 280"/>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82" name="Straight Arrow Connector 281"/>
                  <p:cNvCxnSpPr>
                    <a:endCxn id="281"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83" name="Oval 282"/>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84" name="Straight Arrow Connector 283"/>
                  <p:cNvCxnSpPr>
                    <a:endCxn id="283"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85" name="Oval 284"/>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86" name="Straight Arrow Connector 285"/>
                  <p:cNvCxnSpPr>
                    <a:stCxn id="285"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87" name="Oval 286"/>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88" name="Straight Arrow Connector 287"/>
                  <p:cNvCxnSpPr>
                    <a:stCxn id="287"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89" name="Oval 288"/>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90" name="Straight Arrow Connector 289"/>
                  <p:cNvCxnSpPr>
                    <a:stCxn id="289"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91" name="Straight Arrow Connector 290"/>
                  <p:cNvCxnSpPr>
                    <a:stCxn id="279" idx="4"/>
                    <a:endCxn id="298"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92" name="Straight Arrow Connector 291"/>
                  <p:cNvCxnSpPr>
                    <a:stCxn id="298" idx="4"/>
                    <a:endCxn id="285"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93" name="Straight Arrow Connector 292"/>
                  <p:cNvCxnSpPr>
                    <a:stCxn id="298" idx="4"/>
                    <a:endCxn id="287"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94" name="Straight Arrow Connector 293"/>
                  <p:cNvCxnSpPr>
                    <a:stCxn id="298" idx="4"/>
                    <a:endCxn id="289"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95" name="Straight Arrow Connector 294"/>
                  <p:cNvCxnSpPr>
                    <a:stCxn id="281" idx="4"/>
                    <a:endCxn id="298"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96" name="Straight Arrow Connector 295"/>
                  <p:cNvCxnSpPr>
                    <a:stCxn id="283" idx="4"/>
                    <a:endCxn id="298"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297" name="Group 296"/>
                  <p:cNvGrpSpPr/>
                  <p:nvPr/>
                </p:nvGrpSpPr>
                <p:grpSpPr>
                  <a:xfrm>
                    <a:off x="1748304" y="4316706"/>
                    <a:ext cx="123316" cy="8659"/>
                    <a:chOff x="857176" y="633704"/>
                    <a:chExt cx="130224" cy="9144"/>
                  </a:xfrm>
                </p:grpSpPr>
                <p:sp>
                  <p:nvSpPr>
                    <p:cNvPr id="376" name="Oval 37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77" name="Oval 37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78" name="Oval 37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298" name="Oval 297"/>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299" name="Group 298"/>
                  <p:cNvGrpSpPr/>
                  <p:nvPr/>
                </p:nvGrpSpPr>
                <p:grpSpPr>
                  <a:xfrm>
                    <a:off x="1633141" y="3663076"/>
                    <a:ext cx="8659" cy="98927"/>
                    <a:chOff x="479640" y="725564"/>
                    <a:chExt cx="9144" cy="104468"/>
                  </a:xfrm>
                </p:grpSpPr>
                <p:sp>
                  <p:nvSpPr>
                    <p:cNvPr id="373" name="Oval 37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74" name="Oval 37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75" name="Oval 37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00" name="Group 299"/>
                  <p:cNvGrpSpPr/>
                  <p:nvPr/>
                </p:nvGrpSpPr>
                <p:grpSpPr>
                  <a:xfrm>
                    <a:off x="1969080" y="3663076"/>
                    <a:ext cx="8659" cy="98927"/>
                    <a:chOff x="479640" y="725564"/>
                    <a:chExt cx="9144" cy="104468"/>
                  </a:xfrm>
                </p:grpSpPr>
                <p:sp>
                  <p:nvSpPr>
                    <p:cNvPr id="370" name="Oval 36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71" name="Oval 37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72" name="Oval 37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01" name="Group 300"/>
                  <p:cNvGrpSpPr/>
                  <p:nvPr/>
                </p:nvGrpSpPr>
                <p:grpSpPr>
                  <a:xfrm>
                    <a:off x="1748304" y="3958108"/>
                    <a:ext cx="123316" cy="8659"/>
                    <a:chOff x="857176" y="633704"/>
                    <a:chExt cx="130224" cy="9144"/>
                  </a:xfrm>
                </p:grpSpPr>
                <p:sp>
                  <p:nvSpPr>
                    <p:cNvPr id="367" name="Oval 366"/>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68" name="Oval 367"/>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69" name="Oval 368"/>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302" name="Oval 301"/>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03" name="Straight Arrow Connector 302"/>
                  <p:cNvCxnSpPr>
                    <a:endCxn id="302"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04" name="Oval 303"/>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05" name="Straight Arrow Connector 304"/>
                  <p:cNvCxnSpPr>
                    <a:endCxn id="304"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06" name="Oval 305"/>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07" name="Straight Arrow Connector 306"/>
                  <p:cNvCxnSpPr>
                    <a:endCxn id="306"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08" name="Oval 307"/>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09" name="Straight Arrow Connector 308"/>
                  <p:cNvCxnSpPr>
                    <a:stCxn id="308"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10" name="Oval 309"/>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11" name="Straight Arrow Connector 310"/>
                  <p:cNvCxnSpPr>
                    <a:stCxn id="310"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12" name="Oval 311"/>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13" name="Straight Arrow Connector 312"/>
                  <p:cNvCxnSpPr>
                    <a:stCxn id="312"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14" name="Straight Arrow Connector 313"/>
                  <p:cNvCxnSpPr>
                    <a:stCxn id="302" idx="4"/>
                    <a:endCxn id="321"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15" name="Straight Arrow Connector 314"/>
                  <p:cNvCxnSpPr>
                    <a:stCxn id="321" idx="4"/>
                    <a:endCxn id="308"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16" name="Straight Arrow Connector 315"/>
                  <p:cNvCxnSpPr>
                    <a:stCxn id="321" idx="4"/>
                    <a:endCxn id="310"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17" name="Straight Arrow Connector 316"/>
                  <p:cNvCxnSpPr>
                    <a:stCxn id="321" idx="4"/>
                    <a:endCxn id="312"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18" name="Straight Arrow Connector 317"/>
                  <p:cNvCxnSpPr>
                    <a:stCxn id="304" idx="4"/>
                    <a:endCxn id="321"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19" name="Straight Arrow Connector 318"/>
                  <p:cNvCxnSpPr>
                    <a:stCxn id="306" idx="4"/>
                    <a:endCxn id="321"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320" name="Group 319"/>
                  <p:cNvGrpSpPr/>
                  <p:nvPr/>
                </p:nvGrpSpPr>
                <p:grpSpPr>
                  <a:xfrm>
                    <a:off x="1745216" y="5160757"/>
                    <a:ext cx="123316" cy="8659"/>
                    <a:chOff x="857176" y="633704"/>
                    <a:chExt cx="130224" cy="9144"/>
                  </a:xfrm>
                </p:grpSpPr>
                <p:sp>
                  <p:nvSpPr>
                    <p:cNvPr id="364" name="Oval 36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65" name="Oval 36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66" name="Oval 36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321" name="Oval 320"/>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322" name="Group 321"/>
                  <p:cNvGrpSpPr/>
                  <p:nvPr/>
                </p:nvGrpSpPr>
                <p:grpSpPr>
                  <a:xfrm>
                    <a:off x="1630054" y="4499090"/>
                    <a:ext cx="8659" cy="98927"/>
                    <a:chOff x="479640" y="725564"/>
                    <a:chExt cx="9144" cy="104468"/>
                  </a:xfrm>
                </p:grpSpPr>
                <p:sp>
                  <p:nvSpPr>
                    <p:cNvPr id="361" name="Oval 36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62" name="Oval 36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63" name="Oval 36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23" name="Group 322"/>
                  <p:cNvGrpSpPr/>
                  <p:nvPr/>
                </p:nvGrpSpPr>
                <p:grpSpPr>
                  <a:xfrm>
                    <a:off x="1965993" y="4499090"/>
                    <a:ext cx="8659" cy="98927"/>
                    <a:chOff x="479640" y="725564"/>
                    <a:chExt cx="9144" cy="104468"/>
                  </a:xfrm>
                </p:grpSpPr>
                <p:sp>
                  <p:nvSpPr>
                    <p:cNvPr id="358" name="Oval 35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59" name="Oval 35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60" name="Oval 35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24" name="Group 323"/>
                  <p:cNvGrpSpPr/>
                  <p:nvPr/>
                </p:nvGrpSpPr>
                <p:grpSpPr>
                  <a:xfrm>
                    <a:off x="1745216" y="4796480"/>
                    <a:ext cx="123316" cy="8659"/>
                    <a:chOff x="857176" y="633704"/>
                    <a:chExt cx="130224" cy="9144"/>
                  </a:xfrm>
                </p:grpSpPr>
                <p:sp>
                  <p:nvSpPr>
                    <p:cNvPr id="355" name="Oval 35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56" name="Oval 35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57" name="Oval 35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325" name="Oval 324"/>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26" name="Straight Arrow Connector 325"/>
                  <p:cNvCxnSpPr>
                    <a:endCxn id="325"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27" name="Oval 326"/>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28" name="Straight Arrow Connector 327"/>
                  <p:cNvCxnSpPr>
                    <a:endCxn id="327"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29" name="Oval 328"/>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30" name="Straight Arrow Connector 329"/>
                  <p:cNvCxnSpPr>
                    <a:endCxn id="329"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331" name="Group 330"/>
                  <p:cNvGrpSpPr/>
                  <p:nvPr/>
                </p:nvGrpSpPr>
                <p:grpSpPr>
                  <a:xfrm>
                    <a:off x="1630054" y="5347114"/>
                    <a:ext cx="8659" cy="98927"/>
                    <a:chOff x="479640" y="725564"/>
                    <a:chExt cx="9144" cy="104468"/>
                  </a:xfrm>
                </p:grpSpPr>
                <p:sp>
                  <p:nvSpPr>
                    <p:cNvPr id="352" name="Oval 35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53" name="Oval 35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54" name="Oval 35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32" name="Group 331"/>
                  <p:cNvGrpSpPr/>
                  <p:nvPr/>
                </p:nvGrpSpPr>
                <p:grpSpPr>
                  <a:xfrm>
                    <a:off x="1965993" y="5347114"/>
                    <a:ext cx="8659" cy="98927"/>
                    <a:chOff x="479640" y="725564"/>
                    <a:chExt cx="9144" cy="104468"/>
                  </a:xfrm>
                </p:grpSpPr>
                <p:sp>
                  <p:nvSpPr>
                    <p:cNvPr id="349" name="Oval 34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50" name="Oval 34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51" name="Oval 35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33" name="Group 332"/>
                  <p:cNvGrpSpPr/>
                  <p:nvPr/>
                </p:nvGrpSpPr>
                <p:grpSpPr>
                  <a:xfrm>
                    <a:off x="1745216" y="5642824"/>
                    <a:ext cx="123316" cy="8659"/>
                    <a:chOff x="857176" y="633704"/>
                    <a:chExt cx="130224" cy="9144"/>
                  </a:xfrm>
                </p:grpSpPr>
                <p:sp>
                  <p:nvSpPr>
                    <p:cNvPr id="346" name="Oval 34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47" name="Oval 34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48" name="Oval 34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34" name="Group 333"/>
                  <p:cNvGrpSpPr/>
                  <p:nvPr/>
                </p:nvGrpSpPr>
                <p:grpSpPr>
                  <a:xfrm>
                    <a:off x="1453825" y="3667284"/>
                    <a:ext cx="8659" cy="98927"/>
                    <a:chOff x="479640" y="725564"/>
                    <a:chExt cx="9144" cy="104468"/>
                  </a:xfrm>
                </p:grpSpPr>
                <p:sp>
                  <p:nvSpPr>
                    <p:cNvPr id="343" name="Oval 34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44" name="Oval 34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45" name="Oval 34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35" name="Group 334"/>
                  <p:cNvGrpSpPr/>
                  <p:nvPr/>
                </p:nvGrpSpPr>
                <p:grpSpPr>
                  <a:xfrm>
                    <a:off x="1450738" y="4503298"/>
                    <a:ext cx="8659" cy="98927"/>
                    <a:chOff x="479640" y="725564"/>
                    <a:chExt cx="9144" cy="104468"/>
                  </a:xfrm>
                </p:grpSpPr>
                <p:sp>
                  <p:nvSpPr>
                    <p:cNvPr id="340" name="Oval 33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41" name="Oval 34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42" name="Oval 34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36" name="Group 335"/>
                  <p:cNvGrpSpPr/>
                  <p:nvPr/>
                </p:nvGrpSpPr>
                <p:grpSpPr>
                  <a:xfrm>
                    <a:off x="1450738" y="5351322"/>
                    <a:ext cx="8659" cy="98927"/>
                    <a:chOff x="479640" y="725564"/>
                    <a:chExt cx="9144" cy="104468"/>
                  </a:xfrm>
                </p:grpSpPr>
                <p:sp>
                  <p:nvSpPr>
                    <p:cNvPr id="337" name="Oval 33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38" name="Oval 33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39" name="Oval 33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sp>
            <p:nvSpPr>
              <p:cNvPr id="269" name="Rounded Rectangle 268"/>
              <p:cNvSpPr>
                <a:spLocks noChangeAspect="1"/>
              </p:cNvSpPr>
              <p:nvPr/>
            </p:nvSpPr>
            <p:spPr>
              <a:xfrm>
                <a:off x="7687637" y="5226484"/>
                <a:ext cx="1077309" cy="775689"/>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sz="1800" b="1" dirty="0"/>
                  <a:t>CPU Core</a:t>
                </a:r>
              </a:p>
            </p:txBody>
          </p:sp>
        </p:grpSp>
      </p:grpSp>
      <p:grpSp>
        <p:nvGrpSpPr>
          <p:cNvPr id="1386" name="Group 1385"/>
          <p:cNvGrpSpPr/>
          <p:nvPr/>
        </p:nvGrpSpPr>
        <p:grpSpPr>
          <a:xfrm>
            <a:off x="800134" y="3405716"/>
            <a:ext cx="5497669" cy="725959"/>
            <a:chOff x="827052" y="3962398"/>
            <a:chExt cx="3749387" cy="457202"/>
          </a:xfrm>
        </p:grpSpPr>
        <p:cxnSp>
          <p:nvCxnSpPr>
            <p:cNvPr id="1387" name="Straight Arrow Connector 1386"/>
            <p:cNvCxnSpPr/>
            <p:nvPr/>
          </p:nvCxnSpPr>
          <p:spPr>
            <a:xfrm flipH="1">
              <a:off x="827052" y="3962400"/>
              <a:ext cx="840392" cy="4572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88" name="Straight Arrow Connector 1387"/>
            <p:cNvCxnSpPr/>
            <p:nvPr/>
          </p:nvCxnSpPr>
          <p:spPr>
            <a:xfrm>
              <a:off x="1667444" y="3962400"/>
              <a:ext cx="438288" cy="4572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89" name="Straight Arrow Connector 1388"/>
            <p:cNvCxnSpPr/>
            <p:nvPr/>
          </p:nvCxnSpPr>
          <p:spPr>
            <a:xfrm>
              <a:off x="1667444" y="3962400"/>
              <a:ext cx="1574603" cy="4572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90" name="Straight Arrow Connector 1389"/>
            <p:cNvCxnSpPr/>
            <p:nvPr/>
          </p:nvCxnSpPr>
          <p:spPr>
            <a:xfrm>
              <a:off x="1667444" y="3962400"/>
              <a:ext cx="2908995" cy="4572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sp>
        <p:nvSpPr>
          <p:cNvPr id="1391" name="TextBox 1390"/>
          <p:cNvSpPr txBox="1"/>
          <p:nvPr/>
        </p:nvSpPr>
        <p:spPr>
          <a:xfrm>
            <a:off x="91232" y="3535410"/>
            <a:ext cx="5363083" cy="276999"/>
          </a:xfrm>
          <a:prstGeom prst="rect">
            <a:avLst/>
          </a:prstGeom>
          <a:solidFill>
            <a:schemeClr val="bg1"/>
          </a:solidFill>
        </p:spPr>
        <p:txBody>
          <a:bodyPr wrap="square" lIns="0" tIns="0" rIns="0" bIns="0" rtlCol="0" anchor="ctr" anchorCtr="0">
            <a:spAutoFit/>
          </a:bodyPr>
          <a:lstStyle/>
          <a:p>
            <a:pPr algn="ctr"/>
            <a:r>
              <a:rPr lang="en-US" dirty="0" smtClean="0"/>
              <a:t>multithreading, load balancing, locality</a:t>
            </a:r>
            <a:endParaRPr lang="en-US" dirty="0"/>
          </a:p>
        </p:txBody>
      </p:sp>
      <p:grpSp>
        <p:nvGrpSpPr>
          <p:cNvPr id="1392" name="Group 1391"/>
          <p:cNvGrpSpPr>
            <a:grpSpLocks noChangeAspect="1"/>
          </p:cNvGrpSpPr>
          <p:nvPr/>
        </p:nvGrpSpPr>
        <p:grpSpPr>
          <a:xfrm>
            <a:off x="8349471" y="168948"/>
            <a:ext cx="2306956" cy="2581137"/>
            <a:chOff x="5255418" y="2314517"/>
            <a:chExt cx="2926080" cy="4235635"/>
          </a:xfrm>
        </p:grpSpPr>
        <p:sp>
          <p:nvSpPr>
            <p:cNvPr id="1393" name="Rounded Rectangle 1392"/>
            <p:cNvSpPr/>
            <p:nvPr/>
          </p:nvSpPr>
          <p:spPr>
            <a:xfrm>
              <a:off x="5255418" y="2314517"/>
              <a:ext cx="2926080" cy="121664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94" name="Group 1393"/>
            <p:cNvGrpSpPr/>
            <p:nvPr/>
          </p:nvGrpSpPr>
          <p:grpSpPr>
            <a:xfrm>
              <a:off x="5387339" y="2390558"/>
              <a:ext cx="2667000" cy="1075487"/>
              <a:chOff x="5380704" y="2350956"/>
              <a:chExt cx="2667000" cy="1075487"/>
            </a:xfrm>
          </p:grpSpPr>
          <p:sp>
            <p:nvSpPr>
              <p:cNvPr id="1547" name="Oval 1546"/>
              <p:cNvSpPr/>
              <p:nvPr/>
            </p:nvSpPr>
            <p:spPr>
              <a:xfrm>
                <a:off x="6921690" y="235095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48" name="Straight Arrow Connector 1547"/>
              <p:cNvCxnSpPr>
                <a:stCxn id="1547" idx="4"/>
              </p:cNvCxnSpPr>
              <p:nvPr/>
            </p:nvCxnSpPr>
            <p:spPr>
              <a:xfrm>
                <a:off x="7019361" y="2546300"/>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49" name="Oval 1548"/>
              <p:cNvSpPr/>
              <p:nvPr/>
            </p:nvSpPr>
            <p:spPr>
              <a:xfrm>
                <a:off x="7247262" y="235095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50" name="Straight Arrow Connector 1549"/>
              <p:cNvCxnSpPr>
                <a:stCxn id="1549" idx="4"/>
              </p:cNvCxnSpPr>
              <p:nvPr/>
            </p:nvCxnSpPr>
            <p:spPr>
              <a:xfrm>
                <a:off x="7344935" y="2546300"/>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51" name="Oval 1550"/>
              <p:cNvSpPr/>
              <p:nvPr/>
            </p:nvSpPr>
            <p:spPr>
              <a:xfrm>
                <a:off x="7849996" y="235095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52" name="Straight Arrow Connector 1551"/>
              <p:cNvCxnSpPr>
                <a:stCxn id="1551" idx="4"/>
              </p:cNvCxnSpPr>
              <p:nvPr/>
            </p:nvCxnSpPr>
            <p:spPr>
              <a:xfrm>
                <a:off x="7947669" y="2546300"/>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553" name="Group 1552"/>
              <p:cNvGrpSpPr/>
              <p:nvPr/>
            </p:nvGrpSpPr>
            <p:grpSpPr>
              <a:xfrm>
                <a:off x="7545850" y="2451563"/>
                <a:ext cx="222558" cy="15628"/>
                <a:chOff x="857176" y="633704"/>
                <a:chExt cx="130224" cy="9144"/>
              </a:xfrm>
            </p:grpSpPr>
            <p:sp>
              <p:nvSpPr>
                <p:cNvPr id="1616" name="Oval 161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17" name="Oval 161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18" name="Oval 161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554" name="Oval 1553"/>
              <p:cNvSpPr/>
              <p:nvPr/>
            </p:nvSpPr>
            <p:spPr>
              <a:xfrm>
                <a:off x="6924054" y="3231099"/>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55" name="Straight Arrow Connector 1554"/>
              <p:cNvCxnSpPr>
                <a:endCxn id="1554" idx="0"/>
              </p:cNvCxnSpPr>
              <p:nvPr/>
            </p:nvCxnSpPr>
            <p:spPr>
              <a:xfrm>
                <a:off x="7021725" y="3035753"/>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56" name="Oval 1555"/>
              <p:cNvSpPr/>
              <p:nvPr/>
            </p:nvSpPr>
            <p:spPr>
              <a:xfrm>
                <a:off x="7249627" y="3231099"/>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57" name="Straight Arrow Connector 1556"/>
              <p:cNvCxnSpPr>
                <a:endCxn id="1556" idx="0"/>
              </p:cNvCxnSpPr>
              <p:nvPr/>
            </p:nvCxnSpPr>
            <p:spPr>
              <a:xfrm>
                <a:off x="7347298" y="3035753"/>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58" name="Oval 1557"/>
              <p:cNvSpPr/>
              <p:nvPr/>
            </p:nvSpPr>
            <p:spPr>
              <a:xfrm>
                <a:off x="7852360" y="3231099"/>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59" name="Straight Arrow Connector 1558"/>
              <p:cNvCxnSpPr>
                <a:endCxn id="1558" idx="0"/>
              </p:cNvCxnSpPr>
              <p:nvPr/>
            </p:nvCxnSpPr>
            <p:spPr>
              <a:xfrm>
                <a:off x="7950031" y="3035753"/>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560" name="Group 1559"/>
              <p:cNvGrpSpPr/>
              <p:nvPr/>
            </p:nvGrpSpPr>
            <p:grpSpPr>
              <a:xfrm>
                <a:off x="7340371" y="2795592"/>
                <a:ext cx="15628" cy="178541"/>
                <a:chOff x="479640" y="725564"/>
                <a:chExt cx="9144" cy="104468"/>
              </a:xfrm>
            </p:grpSpPr>
            <p:sp>
              <p:nvSpPr>
                <p:cNvPr id="1613" name="Oval 161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14" name="Oval 161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15" name="Oval 161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nvGrpSpPr>
              <p:cNvPr id="1561" name="Group 1560"/>
              <p:cNvGrpSpPr/>
              <p:nvPr/>
            </p:nvGrpSpPr>
            <p:grpSpPr>
              <a:xfrm>
                <a:off x="7946665" y="2795592"/>
                <a:ext cx="15628" cy="178541"/>
                <a:chOff x="479640" y="725564"/>
                <a:chExt cx="9144" cy="104468"/>
              </a:xfrm>
            </p:grpSpPr>
            <p:sp>
              <p:nvSpPr>
                <p:cNvPr id="1610" name="Oval 160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11" name="Oval 161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12" name="Oval 161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nvGrpSpPr>
              <p:cNvPr id="1562" name="Group 1561"/>
              <p:cNvGrpSpPr/>
              <p:nvPr/>
            </p:nvGrpSpPr>
            <p:grpSpPr>
              <a:xfrm>
                <a:off x="7548214" y="3328059"/>
                <a:ext cx="222558" cy="15628"/>
                <a:chOff x="857176" y="633704"/>
                <a:chExt cx="130224" cy="9144"/>
              </a:xfrm>
            </p:grpSpPr>
            <p:sp>
              <p:nvSpPr>
                <p:cNvPr id="1607" name="Oval 1606"/>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08" name="Oval 1607"/>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09" name="Oval 1608"/>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nvGrpSpPr>
              <p:cNvPr id="1563" name="Group 1562"/>
              <p:cNvGrpSpPr/>
              <p:nvPr/>
            </p:nvGrpSpPr>
            <p:grpSpPr>
              <a:xfrm>
                <a:off x="7016746" y="2803186"/>
                <a:ext cx="15628" cy="178541"/>
                <a:chOff x="479640" y="725564"/>
                <a:chExt cx="9144" cy="104468"/>
              </a:xfrm>
            </p:grpSpPr>
            <p:sp>
              <p:nvSpPr>
                <p:cNvPr id="1604" name="Oval 160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05" name="Oval 160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06" name="Oval 160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564" name="Oval 1563"/>
              <p:cNvSpPr/>
              <p:nvPr/>
            </p:nvSpPr>
            <p:spPr>
              <a:xfrm>
                <a:off x="6599904" y="235095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65" name="Straight Arrow Connector 1564"/>
              <p:cNvCxnSpPr>
                <a:stCxn id="1564" idx="4"/>
              </p:cNvCxnSpPr>
              <p:nvPr/>
            </p:nvCxnSpPr>
            <p:spPr>
              <a:xfrm>
                <a:off x="6697575" y="2546300"/>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66" name="Oval 1565"/>
              <p:cNvSpPr/>
              <p:nvPr/>
            </p:nvSpPr>
            <p:spPr>
              <a:xfrm>
                <a:off x="6602268" y="3231099"/>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67" name="Straight Arrow Connector 1566"/>
              <p:cNvCxnSpPr>
                <a:endCxn id="1566" idx="0"/>
              </p:cNvCxnSpPr>
              <p:nvPr/>
            </p:nvCxnSpPr>
            <p:spPr>
              <a:xfrm>
                <a:off x="6699939" y="3035753"/>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568" name="Group 1567"/>
              <p:cNvGrpSpPr/>
              <p:nvPr/>
            </p:nvGrpSpPr>
            <p:grpSpPr>
              <a:xfrm>
                <a:off x="6694960" y="2803186"/>
                <a:ext cx="15628" cy="178541"/>
                <a:chOff x="479640" y="725564"/>
                <a:chExt cx="9144" cy="104468"/>
              </a:xfrm>
            </p:grpSpPr>
            <p:sp>
              <p:nvSpPr>
                <p:cNvPr id="1601" name="Oval 160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02" name="Oval 160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03" name="Oval 160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569" name="Oval 1568"/>
              <p:cNvSpPr/>
              <p:nvPr/>
            </p:nvSpPr>
            <p:spPr>
              <a:xfrm>
                <a:off x="6295104" y="235095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70" name="Straight Arrow Connector 1569"/>
              <p:cNvCxnSpPr>
                <a:stCxn id="1569" idx="4"/>
              </p:cNvCxnSpPr>
              <p:nvPr/>
            </p:nvCxnSpPr>
            <p:spPr>
              <a:xfrm>
                <a:off x="6392775" y="2546300"/>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71" name="Oval 1570"/>
              <p:cNvSpPr/>
              <p:nvPr/>
            </p:nvSpPr>
            <p:spPr>
              <a:xfrm>
                <a:off x="6297468" y="3231099"/>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72" name="Straight Arrow Connector 1571"/>
              <p:cNvCxnSpPr>
                <a:endCxn id="1571" idx="0"/>
              </p:cNvCxnSpPr>
              <p:nvPr/>
            </p:nvCxnSpPr>
            <p:spPr>
              <a:xfrm>
                <a:off x="6395139" y="3035753"/>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573" name="Group 1572"/>
              <p:cNvGrpSpPr/>
              <p:nvPr/>
            </p:nvGrpSpPr>
            <p:grpSpPr>
              <a:xfrm>
                <a:off x="6390160" y="2803186"/>
                <a:ext cx="15628" cy="178541"/>
                <a:chOff x="479640" y="725564"/>
                <a:chExt cx="9144" cy="104468"/>
              </a:xfrm>
            </p:grpSpPr>
            <p:sp>
              <p:nvSpPr>
                <p:cNvPr id="1598" name="Oval 159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99" name="Oval 159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00" name="Oval 159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574" name="Oval 1573"/>
              <p:cNvSpPr/>
              <p:nvPr/>
            </p:nvSpPr>
            <p:spPr>
              <a:xfrm>
                <a:off x="6007290" y="235095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75" name="Straight Arrow Connector 1574"/>
              <p:cNvCxnSpPr>
                <a:stCxn id="1574" idx="4"/>
              </p:cNvCxnSpPr>
              <p:nvPr/>
            </p:nvCxnSpPr>
            <p:spPr>
              <a:xfrm>
                <a:off x="6104961" y="2546300"/>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76" name="Oval 1575"/>
              <p:cNvSpPr/>
              <p:nvPr/>
            </p:nvSpPr>
            <p:spPr>
              <a:xfrm>
                <a:off x="6009654" y="3231099"/>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77" name="Straight Arrow Connector 1576"/>
              <p:cNvCxnSpPr>
                <a:endCxn id="1576" idx="0"/>
              </p:cNvCxnSpPr>
              <p:nvPr/>
            </p:nvCxnSpPr>
            <p:spPr>
              <a:xfrm>
                <a:off x="6107325" y="3035753"/>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578" name="Group 1577"/>
              <p:cNvGrpSpPr/>
              <p:nvPr/>
            </p:nvGrpSpPr>
            <p:grpSpPr>
              <a:xfrm>
                <a:off x="6102346" y="2803186"/>
                <a:ext cx="15628" cy="178541"/>
                <a:chOff x="479640" y="725564"/>
                <a:chExt cx="9144" cy="104468"/>
              </a:xfrm>
            </p:grpSpPr>
            <p:sp>
              <p:nvSpPr>
                <p:cNvPr id="1595" name="Oval 159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96" name="Oval 159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97" name="Oval 159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579" name="Oval 1578"/>
              <p:cNvSpPr/>
              <p:nvPr/>
            </p:nvSpPr>
            <p:spPr>
              <a:xfrm>
                <a:off x="5685504" y="235095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80" name="Straight Arrow Connector 1579"/>
              <p:cNvCxnSpPr>
                <a:stCxn id="1579" idx="4"/>
              </p:cNvCxnSpPr>
              <p:nvPr/>
            </p:nvCxnSpPr>
            <p:spPr>
              <a:xfrm>
                <a:off x="5783175" y="2546300"/>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81" name="Oval 1580"/>
              <p:cNvSpPr/>
              <p:nvPr/>
            </p:nvSpPr>
            <p:spPr>
              <a:xfrm>
                <a:off x="5687868" y="3231099"/>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82" name="Straight Arrow Connector 1581"/>
              <p:cNvCxnSpPr>
                <a:endCxn id="1581" idx="0"/>
              </p:cNvCxnSpPr>
              <p:nvPr/>
            </p:nvCxnSpPr>
            <p:spPr>
              <a:xfrm>
                <a:off x="5785539" y="3035753"/>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583" name="Group 1582"/>
              <p:cNvGrpSpPr/>
              <p:nvPr/>
            </p:nvGrpSpPr>
            <p:grpSpPr>
              <a:xfrm>
                <a:off x="5780560" y="2803186"/>
                <a:ext cx="15628" cy="178541"/>
                <a:chOff x="479640" y="725564"/>
                <a:chExt cx="9144" cy="104468"/>
              </a:xfrm>
            </p:grpSpPr>
            <p:sp>
              <p:nvSpPr>
                <p:cNvPr id="1592" name="Oval 159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93" name="Oval 159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94" name="Oval 159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584" name="Oval 1583"/>
              <p:cNvSpPr/>
              <p:nvPr/>
            </p:nvSpPr>
            <p:spPr>
              <a:xfrm>
                <a:off x="5380704" y="235095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85" name="Straight Arrow Connector 1584"/>
              <p:cNvCxnSpPr>
                <a:stCxn id="1584" idx="4"/>
              </p:cNvCxnSpPr>
              <p:nvPr/>
            </p:nvCxnSpPr>
            <p:spPr>
              <a:xfrm>
                <a:off x="5478375" y="2546300"/>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86" name="Oval 1585"/>
              <p:cNvSpPr/>
              <p:nvPr/>
            </p:nvSpPr>
            <p:spPr>
              <a:xfrm>
                <a:off x="5383068" y="3231099"/>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87" name="Straight Arrow Connector 1586"/>
              <p:cNvCxnSpPr>
                <a:endCxn id="1586" idx="0"/>
              </p:cNvCxnSpPr>
              <p:nvPr/>
            </p:nvCxnSpPr>
            <p:spPr>
              <a:xfrm>
                <a:off x="5480739" y="3035753"/>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588" name="Group 1587"/>
              <p:cNvGrpSpPr/>
              <p:nvPr/>
            </p:nvGrpSpPr>
            <p:grpSpPr>
              <a:xfrm>
                <a:off x="5475760" y="2803186"/>
                <a:ext cx="15628" cy="178541"/>
                <a:chOff x="479640" y="725564"/>
                <a:chExt cx="9144" cy="104468"/>
              </a:xfrm>
            </p:grpSpPr>
            <p:sp>
              <p:nvSpPr>
                <p:cNvPr id="1589" name="Oval 158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90" name="Oval 158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91" name="Oval 159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grpSp>
          <p:nvGrpSpPr>
            <p:cNvPr id="1395" name="Group 1394"/>
            <p:cNvGrpSpPr/>
            <p:nvPr/>
          </p:nvGrpSpPr>
          <p:grpSpPr>
            <a:xfrm>
              <a:off x="5255418" y="3824748"/>
              <a:ext cx="2926080" cy="1216152"/>
              <a:chOff x="5264468" y="3785146"/>
              <a:chExt cx="2926080" cy="1216152"/>
            </a:xfrm>
          </p:grpSpPr>
          <p:sp>
            <p:nvSpPr>
              <p:cNvPr id="1473" name="Rounded Rectangle 1472"/>
              <p:cNvSpPr/>
              <p:nvPr/>
            </p:nvSpPr>
            <p:spPr>
              <a:xfrm>
                <a:off x="5264468" y="3785146"/>
                <a:ext cx="2926080" cy="121615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74" name="Group 1473"/>
              <p:cNvGrpSpPr/>
              <p:nvPr/>
            </p:nvGrpSpPr>
            <p:grpSpPr>
              <a:xfrm>
                <a:off x="5377495" y="3874988"/>
                <a:ext cx="2670209" cy="1053016"/>
                <a:chOff x="5377495" y="3882244"/>
                <a:chExt cx="2670209" cy="1053016"/>
              </a:xfrm>
            </p:grpSpPr>
            <p:sp>
              <p:nvSpPr>
                <p:cNvPr id="1475" name="Oval 1474"/>
                <p:cNvSpPr/>
                <p:nvPr/>
              </p:nvSpPr>
              <p:spPr>
                <a:xfrm>
                  <a:off x="6924054" y="388224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76" name="Straight Arrow Connector 1475"/>
                <p:cNvCxnSpPr>
                  <a:stCxn id="1475" idx="4"/>
                </p:cNvCxnSpPr>
                <p:nvPr/>
              </p:nvCxnSpPr>
              <p:spPr>
                <a:xfrm>
                  <a:off x="7021725" y="4077588"/>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77" name="Oval 1476"/>
                <p:cNvSpPr/>
                <p:nvPr/>
              </p:nvSpPr>
              <p:spPr>
                <a:xfrm>
                  <a:off x="7249627" y="388224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78" name="Straight Arrow Connector 1477"/>
                <p:cNvCxnSpPr>
                  <a:stCxn id="1477" idx="4"/>
                </p:cNvCxnSpPr>
                <p:nvPr/>
              </p:nvCxnSpPr>
              <p:spPr>
                <a:xfrm>
                  <a:off x="7347298" y="4077588"/>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79" name="Oval 1478"/>
                <p:cNvSpPr/>
                <p:nvPr/>
              </p:nvSpPr>
              <p:spPr>
                <a:xfrm>
                  <a:off x="7852360" y="388224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80" name="Straight Arrow Connector 1479"/>
                <p:cNvCxnSpPr>
                  <a:stCxn id="1479" idx="4"/>
                </p:cNvCxnSpPr>
                <p:nvPr/>
              </p:nvCxnSpPr>
              <p:spPr>
                <a:xfrm>
                  <a:off x="7950031" y="4077588"/>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481" name="Group 1480"/>
                <p:cNvGrpSpPr/>
                <p:nvPr/>
              </p:nvGrpSpPr>
              <p:grpSpPr>
                <a:xfrm>
                  <a:off x="7548214" y="3975248"/>
                  <a:ext cx="222558" cy="15628"/>
                  <a:chOff x="857176" y="633704"/>
                  <a:chExt cx="130224" cy="9144"/>
                </a:xfrm>
              </p:grpSpPr>
              <p:sp>
                <p:nvSpPr>
                  <p:cNvPr id="1544" name="Oval 154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45" name="Oval 154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46" name="Oval 154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482" name="Oval 1481"/>
                <p:cNvSpPr/>
                <p:nvPr/>
              </p:nvSpPr>
              <p:spPr>
                <a:xfrm>
                  <a:off x="6918481" y="473991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83" name="Straight Arrow Connector 1482"/>
                <p:cNvCxnSpPr>
                  <a:endCxn id="1482" idx="0"/>
                </p:cNvCxnSpPr>
                <p:nvPr/>
              </p:nvCxnSpPr>
              <p:spPr>
                <a:xfrm>
                  <a:off x="7016154" y="4544572"/>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84" name="Oval 1483"/>
                <p:cNvSpPr/>
                <p:nvPr/>
              </p:nvSpPr>
              <p:spPr>
                <a:xfrm>
                  <a:off x="7244055" y="473991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85" name="Straight Arrow Connector 1484"/>
                <p:cNvCxnSpPr>
                  <a:endCxn id="1484" idx="0"/>
                </p:cNvCxnSpPr>
                <p:nvPr/>
              </p:nvCxnSpPr>
              <p:spPr>
                <a:xfrm>
                  <a:off x="7341726" y="4544572"/>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86" name="Oval 1485"/>
                <p:cNvSpPr/>
                <p:nvPr/>
              </p:nvSpPr>
              <p:spPr>
                <a:xfrm>
                  <a:off x="7846789" y="473991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87" name="Straight Arrow Connector 1486"/>
                <p:cNvCxnSpPr>
                  <a:endCxn id="1486" idx="0"/>
                </p:cNvCxnSpPr>
                <p:nvPr/>
              </p:nvCxnSpPr>
              <p:spPr>
                <a:xfrm>
                  <a:off x="7944460" y="4544572"/>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488" name="Group 1487"/>
                <p:cNvGrpSpPr/>
                <p:nvPr/>
              </p:nvGrpSpPr>
              <p:grpSpPr>
                <a:xfrm>
                  <a:off x="7334799" y="4304411"/>
                  <a:ext cx="15628" cy="178541"/>
                  <a:chOff x="479640" y="725564"/>
                  <a:chExt cx="9144" cy="104468"/>
                </a:xfrm>
              </p:grpSpPr>
              <p:sp>
                <p:nvSpPr>
                  <p:cNvPr id="1541" name="Oval 154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42" name="Oval 154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43" name="Oval 154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nvGrpSpPr>
                <p:cNvPr id="1489" name="Group 1488"/>
                <p:cNvGrpSpPr/>
                <p:nvPr/>
              </p:nvGrpSpPr>
              <p:grpSpPr>
                <a:xfrm>
                  <a:off x="7941094" y="4304411"/>
                  <a:ext cx="15628" cy="178541"/>
                  <a:chOff x="479640" y="725564"/>
                  <a:chExt cx="9144" cy="104468"/>
                </a:xfrm>
              </p:grpSpPr>
              <p:sp>
                <p:nvSpPr>
                  <p:cNvPr id="1538" name="Oval 153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39" name="Oval 153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40" name="Oval 153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nvGrpSpPr>
                <p:cNvPr id="1490" name="Group 1489"/>
                <p:cNvGrpSpPr/>
                <p:nvPr/>
              </p:nvGrpSpPr>
              <p:grpSpPr>
                <a:xfrm>
                  <a:off x="7542641" y="4841133"/>
                  <a:ext cx="222558" cy="15628"/>
                  <a:chOff x="857176" y="633704"/>
                  <a:chExt cx="130224" cy="9144"/>
                </a:xfrm>
              </p:grpSpPr>
              <p:sp>
                <p:nvSpPr>
                  <p:cNvPr id="1535" name="Oval 153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36" name="Oval 153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37" name="Oval 153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nvGrpSpPr>
                <p:cNvPr id="1491" name="Group 1490"/>
                <p:cNvGrpSpPr/>
                <p:nvPr/>
              </p:nvGrpSpPr>
              <p:grpSpPr>
                <a:xfrm>
                  <a:off x="7011174" y="4312005"/>
                  <a:ext cx="15628" cy="178541"/>
                  <a:chOff x="479640" y="725564"/>
                  <a:chExt cx="9144" cy="104468"/>
                </a:xfrm>
              </p:grpSpPr>
              <p:sp>
                <p:nvSpPr>
                  <p:cNvPr id="1532" name="Oval 153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33" name="Oval 153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34" name="Oval 153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492" name="Oval 1491"/>
                <p:cNvSpPr/>
                <p:nvPr/>
              </p:nvSpPr>
              <p:spPr>
                <a:xfrm>
                  <a:off x="6602268" y="388224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93" name="Straight Arrow Connector 1492"/>
                <p:cNvCxnSpPr>
                  <a:stCxn id="1492" idx="4"/>
                </p:cNvCxnSpPr>
                <p:nvPr/>
              </p:nvCxnSpPr>
              <p:spPr>
                <a:xfrm>
                  <a:off x="6699939" y="4077588"/>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94" name="Oval 1493"/>
                <p:cNvSpPr/>
                <p:nvPr/>
              </p:nvSpPr>
              <p:spPr>
                <a:xfrm>
                  <a:off x="6596695" y="473991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95" name="Straight Arrow Connector 1494"/>
                <p:cNvCxnSpPr>
                  <a:endCxn id="1494" idx="0"/>
                </p:cNvCxnSpPr>
                <p:nvPr/>
              </p:nvCxnSpPr>
              <p:spPr>
                <a:xfrm>
                  <a:off x="6694368" y="4544572"/>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496" name="Group 1495"/>
                <p:cNvGrpSpPr/>
                <p:nvPr/>
              </p:nvGrpSpPr>
              <p:grpSpPr>
                <a:xfrm>
                  <a:off x="6689388" y="4312005"/>
                  <a:ext cx="15628" cy="178541"/>
                  <a:chOff x="479640" y="725564"/>
                  <a:chExt cx="9144" cy="104468"/>
                </a:xfrm>
              </p:grpSpPr>
              <p:sp>
                <p:nvSpPr>
                  <p:cNvPr id="1529" name="Oval 152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30" name="Oval 152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31" name="Oval 153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497" name="Oval 1496"/>
                <p:cNvSpPr/>
                <p:nvPr/>
              </p:nvSpPr>
              <p:spPr>
                <a:xfrm>
                  <a:off x="6297468" y="388224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98" name="Straight Arrow Connector 1497"/>
                <p:cNvCxnSpPr>
                  <a:stCxn id="1497" idx="4"/>
                </p:cNvCxnSpPr>
                <p:nvPr/>
              </p:nvCxnSpPr>
              <p:spPr>
                <a:xfrm>
                  <a:off x="6395139" y="4077588"/>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99" name="Oval 1498"/>
                <p:cNvSpPr/>
                <p:nvPr/>
              </p:nvSpPr>
              <p:spPr>
                <a:xfrm>
                  <a:off x="6291895" y="473991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00" name="Straight Arrow Connector 1499"/>
                <p:cNvCxnSpPr>
                  <a:endCxn id="1499" idx="0"/>
                </p:cNvCxnSpPr>
                <p:nvPr/>
              </p:nvCxnSpPr>
              <p:spPr>
                <a:xfrm>
                  <a:off x="6389568" y="4544572"/>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501" name="Group 1500"/>
                <p:cNvGrpSpPr/>
                <p:nvPr/>
              </p:nvGrpSpPr>
              <p:grpSpPr>
                <a:xfrm>
                  <a:off x="6384588" y="4312005"/>
                  <a:ext cx="15628" cy="178541"/>
                  <a:chOff x="479640" y="725564"/>
                  <a:chExt cx="9144" cy="104468"/>
                </a:xfrm>
              </p:grpSpPr>
              <p:sp>
                <p:nvSpPr>
                  <p:cNvPr id="1526" name="Oval 152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27" name="Oval 152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28" name="Oval 152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502" name="Oval 1501"/>
                <p:cNvSpPr/>
                <p:nvPr/>
              </p:nvSpPr>
              <p:spPr>
                <a:xfrm>
                  <a:off x="6009654" y="388224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03" name="Straight Arrow Connector 1502"/>
                <p:cNvCxnSpPr>
                  <a:stCxn id="1502" idx="4"/>
                </p:cNvCxnSpPr>
                <p:nvPr/>
              </p:nvCxnSpPr>
              <p:spPr>
                <a:xfrm>
                  <a:off x="6107325" y="4077588"/>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04" name="Oval 1503"/>
                <p:cNvSpPr/>
                <p:nvPr/>
              </p:nvSpPr>
              <p:spPr>
                <a:xfrm>
                  <a:off x="6004081" y="473991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05" name="Straight Arrow Connector 1504"/>
                <p:cNvCxnSpPr>
                  <a:endCxn id="1504" idx="0"/>
                </p:cNvCxnSpPr>
                <p:nvPr/>
              </p:nvCxnSpPr>
              <p:spPr>
                <a:xfrm>
                  <a:off x="6101754" y="4544572"/>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506" name="Group 1505"/>
                <p:cNvGrpSpPr/>
                <p:nvPr/>
              </p:nvGrpSpPr>
              <p:grpSpPr>
                <a:xfrm>
                  <a:off x="6096774" y="4312005"/>
                  <a:ext cx="15628" cy="178541"/>
                  <a:chOff x="479640" y="725564"/>
                  <a:chExt cx="9144" cy="104468"/>
                </a:xfrm>
              </p:grpSpPr>
              <p:sp>
                <p:nvSpPr>
                  <p:cNvPr id="1523" name="Oval 152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24" name="Oval 152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25" name="Oval 152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507" name="Oval 1506"/>
                <p:cNvSpPr/>
                <p:nvPr/>
              </p:nvSpPr>
              <p:spPr>
                <a:xfrm>
                  <a:off x="5687868" y="388224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08" name="Straight Arrow Connector 1507"/>
                <p:cNvCxnSpPr>
                  <a:stCxn id="1507" idx="4"/>
                </p:cNvCxnSpPr>
                <p:nvPr/>
              </p:nvCxnSpPr>
              <p:spPr>
                <a:xfrm>
                  <a:off x="5785539" y="4077588"/>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09" name="Oval 1508"/>
                <p:cNvSpPr/>
                <p:nvPr/>
              </p:nvSpPr>
              <p:spPr>
                <a:xfrm>
                  <a:off x="5682295" y="473991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10" name="Straight Arrow Connector 1509"/>
                <p:cNvCxnSpPr>
                  <a:endCxn id="1509" idx="0"/>
                </p:cNvCxnSpPr>
                <p:nvPr/>
              </p:nvCxnSpPr>
              <p:spPr>
                <a:xfrm>
                  <a:off x="5779968" y="4544572"/>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511" name="Group 1510"/>
                <p:cNvGrpSpPr/>
                <p:nvPr/>
              </p:nvGrpSpPr>
              <p:grpSpPr>
                <a:xfrm>
                  <a:off x="5774988" y="4312005"/>
                  <a:ext cx="15628" cy="178541"/>
                  <a:chOff x="479640" y="725564"/>
                  <a:chExt cx="9144" cy="104468"/>
                </a:xfrm>
              </p:grpSpPr>
              <p:sp>
                <p:nvSpPr>
                  <p:cNvPr id="1520" name="Oval 151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21" name="Oval 152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22" name="Oval 152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512" name="Oval 1511"/>
                <p:cNvSpPr/>
                <p:nvPr/>
              </p:nvSpPr>
              <p:spPr>
                <a:xfrm>
                  <a:off x="5383068" y="388224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13" name="Straight Arrow Connector 1512"/>
                <p:cNvCxnSpPr>
                  <a:stCxn id="1512" idx="4"/>
                </p:cNvCxnSpPr>
                <p:nvPr/>
              </p:nvCxnSpPr>
              <p:spPr>
                <a:xfrm>
                  <a:off x="5480739" y="4077588"/>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14" name="Oval 1513"/>
                <p:cNvSpPr/>
                <p:nvPr/>
              </p:nvSpPr>
              <p:spPr>
                <a:xfrm>
                  <a:off x="5377495" y="4739916"/>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515" name="Straight Arrow Connector 1514"/>
                <p:cNvCxnSpPr>
                  <a:endCxn id="1514" idx="0"/>
                </p:cNvCxnSpPr>
                <p:nvPr/>
              </p:nvCxnSpPr>
              <p:spPr>
                <a:xfrm>
                  <a:off x="5475168" y="4544572"/>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516" name="Group 1515"/>
                <p:cNvGrpSpPr/>
                <p:nvPr/>
              </p:nvGrpSpPr>
              <p:grpSpPr>
                <a:xfrm>
                  <a:off x="5470188" y="4312005"/>
                  <a:ext cx="15628" cy="178541"/>
                  <a:chOff x="479640" y="725564"/>
                  <a:chExt cx="9144" cy="104468"/>
                </a:xfrm>
              </p:grpSpPr>
              <p:sp>
                <p:nvSpPr>
                  <p:cNvPr id="1517" name="Oval 151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18" name="Oval 151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519" name="Oval 151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grpSp>
        <p:grpSp>
          <p:nvGrpSpPr>
            <p:cNvPr id="1396" name="Group 1395"/>
            <p:cNvGrpSpPr/>
            <p:nvPr/>
          </p:nvGrpSpPr>
          <p:grpSpPr>
            <a:xfrm>
              <a:off x="5255418" y="5334000"/>
              <a:ext cx="2926080" cy="1216152"/>
              <a:chOff x="5246369" y="5294398"/>
              <a:chExt cx="2926080" cy="1216152"/>
            </a:xfrm>
          </p:grpSpPr>
          <p:sp>
            <p:nvSpPr>
              <p:cNvPr id="1399" name="Rounded Rectangle 1398"/>
              <p:cNvSpPr/>
              <p:nvPr/>
            </p:nvSpPr>
            <p:spPr>
              <a:xfrm>
                <a:off x="5246369" y="5294398"/>
                <a:ext cx="2926080" cy="121615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00" name="Group 1399"/>
              <p:cNvGrpSpPr/>
              <p:nvPr/>
            </p:nvGrpSpPr>
            <p:grpSpPr>
              <a:xfrm>
                <a:off x="5377090" y="5379016"/>
                <a:ext cx="2664638" cy="1074692"/>
                <a:chOff x="5377495" y="5391064"/>
                <a:chExt cx="2664638" cy="1074692"/>
              </a:xfrm>
            </p:grpSpPr>
            <p:sp>
              <p:nvSpPr>
                <p:cNvPr id="1401" name="Oval 1400"/>
                <p:cNvSpPr/>
                <p:nvPr/>
              </p:nvSpPr>
              <p:spPr>
                <a:xfrm>
                  <a:off x="6918481" y="539106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02" name="Straight Arrow Connector 1401"/>
                <p:cNvCxnSpPr>
                  <a:stCxn id="1401" idx="4"/>
                </p:cNvCxnSpPr>
                <p:nvPr/>
              </p:nvCxnSpPr>
              <p:spPr>
                <a:xfrm>
                  <a:off x="7016154" y="558640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03" name="Oval 1402"/>
                <p:cNvSpPr/>
                <p:nvPr/>
              </p:nvSpPr>
              <p:spPr>
                <a:xfrm>
                  <a:off x="7244055" y="539106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04" name="Straight Arrow Connector 1403"/>
                <p:cNvCxnSpPr>
                  <a:stCxn id="1403" idx="4"/>
                </p:cNvCxnSpPr>
                <p:nvPr/>
              </p:nvCxnSpPr>
              <p:spPr>
                <a:xfrm>
                  <a:off x="7341726" y="558640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05" name="Oval 1404"/>
                <p:cNvSpPr/>
                <p:nvPr/>
              </p:nvSpPr>
              <p:spPr>
                <a:xfrm>
                  <a:off x="7846789" y="539106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06" name="Straight Arrow Connector 1405"/>
                <p:cNvCxnSpPr>
                  <a:stCxn id="1405" idx="4"/>
                </p:cNvCxnSpPr>
                <p:nvPr/>
              </p:nvCxnSpPr>
              <p:spPr>
                <a:xfrm>
                  <a:off x="7944460" y="558640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407" name="Group 1406"/>
                <p:cNvGrpSpPr/>
                <p:nvPr/>
              </p:nvGrpSpPr>
              <p:grpSpPr>
                <a:xfrm>
                  <a:off x="7542641" y="5498572"/>
                  <a:ext cx="222558" cy="15628"/>
                  <a:chOff x="857176" y="633704"/>
                  <a:chExt cx="130224" cy="9144"/>
                </a:xfrm>
              </p:grpSpPr>
              <p:sp>
                <p:nvSpPr>
                  <p:cNvPr id="1470" name="Oval 146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71" name="Oval 147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72" name="Oval 147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408" name="Oval 1407"/>
                <p:cNvSpPr/>
                <p:nvPr/>
              </p:nvSpPr>
              <p:spPr>
                <a:xfrm>
                  <a:off x="6918481" y="6270412"/>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09" name="Straight Arrow Connector 1408"/>
                <p:cNvCxnSpPr>
                  <a:endCxn id="1408" idx="0"/>
                </p:cNvCxnSpPr>
                <p:nvPr/>
              </p:nvCxnSpPr>
              <p:spPr>
                <a:xfrm>
                  <a:off x="7016154" y="607506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10" name="Oval 1409"/>
                <p:cNvSpPr/>
                <p:nvPr/>
              </p:nvSpPr>
              <p:spPr>
                <a:xfrm>
                  <a:off x="7244055" y="6270412"/>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11" name="Straight Arrow Connector 1410"/>
                <p:cNvCxnSpPr>
                  <a:endCxn id="1410" idx="0"/>
                </p:cNvCxnSpPr>
                <p:nvPr/>
              </p:nvCxnSpPr>
              <p:spPr>
                <a:xfrm>
                  <a:off x="7341726" y="607506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12" name="Oval 1411"/>
                <p:cNvSpPr/>
                <p:nvPr/>
              </p:nvSpPr>
              <p:spPr>
                <a:xfrm>
                  <a:off x="7846789" y="6270412"/>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13" name="Straight Arrow Connector 1412"/>
                <p:cNvCxnSpPr>
                  <a:endCxn id="1412" idx="0"/>
                </p:cNvCxnSpPr>
                <p:nvPr/>
              </p:nvCxnSpPr>
              <p:spPr>
                <a:xfrm>
                  <a:off x="7944460" y="607506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414" name="Group 1413"/>
                <p:cNvGrpSpPr/>
                <p:nvPr/>
              </p:nvGrpSpPr>
              <p:grpSpPr>
                <a:xfrm>
                  <a:off x="7334799" y="5834905"/>
                  <a:ext cx="15628" cy="178541"/>
                  <a:chOff x="479640" y="725564"/>
                  <a:chExt cx="9144" cy="104468"/>
                </a:xfrm>
              </p:grpSpPr>
              <p:sp>
                <p:nvSpPr>
                  <p:cNvPr id="1467" name="Oval 146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68" name="Oval 146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69" name="Oval 146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nvGrpSpPr>
                <p:cNvPr id="1415" name="Group 1414"/>
                <p:cNvGrpSpPr/>
                <p:nvPr/>
              </p:nvGrpSpPr>
              <p:grpSpPr>
                <a:xfrm>
                  <a:off x="7941094" y="5834905"/>
                  <a:ext cx="15628" cy="178541"/>
                  <a:chOff x="479640" y="725564"/>
                  <a:chExt cx="9144" cy="104468"/>
                </a:xfrm>
              </p:grpSpPr>
              <p:sp>
                <p:nvSpPr>
                  <p:cNvPr id="1464" name="Oval 146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65" name="Oval 146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66" name="Oval 146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nvGrpSpPr>
                <p:cNvPr id="1416" name="Group 1415"/>
                <p:cNvGrpSpPr/>
                <p:nvPr/>
              </p:nvGrpSpPr>
              <p:grpSpPr>
                <a:xfrm>
                  <a:off x="7542641" y="6368596"/>
                  <a:ext cx="222558" cy="15628"/>
                  <a:chOff x="857176" y="633704"/>
                  <a:chExt cx="130224" cy="9144"/>
                </a:xfrm>
              </p:grpSpPr>
              <p:sp>
                <p:nvSpPr>
                  <p:cNvPr id="1461" name="Oval 146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62" name="Oval 146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63" name="Oval 146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nvGrpSpPr>
                <p:cNvPr id="1417" name="Group 1416"/>
                <p:cNvGrpSpPr/>
                <p:nvPr/>
              </p:nvGrpSpPr>
              <p:grpSpPr>
                <a:xfrm>
                  <a:off x="7011174" y="5842500"/>
                  <a:ext cx="15628" cy="178541"/>
                  <a:chOff x="479640" y="725564"/>
                  <a:chExt cx="9144" cy="104468"/>
                </a:xfrm>
              </p:grpSpPr>
              <p:sp>
                <p:nvSpPr>
                  <p:cNvPr id="1458" name="Oval 145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59" name="Oval 145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60" name="Oval 145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418" name="Oval 1417"/>
                <p:cNvSpPr/>
                <p:nvPr/>
              </p:nvSpPr>
              <p:spPr>
                <a:xfrm>
                  <a:off x="6596695" y="539106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19" name="Straight Arrow Connector 1418"/>
                <p:cNvCxnSpPr>
                  <a:stCxn id="1418" idx="4"/>
                </p:cNvCxnSpPr>
                <p:nvPr/>
              </p:nvCxnSpPr>
              <p:spPr>
                <a:xfrm>
                  <a:off x="6694368" y="558640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20" name="Oval 1419"/>
                <p:cNvSpPr/>
                <p:nvPr/>
              </p:nvSpPr>
              <p:spPr>
                <a:xfrm>
                  <a:off x="6596695" y="6270412"/>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21" name="Straight Arrow Connector 1420"/>
                <p:cNvCxnSpPr>
                  <a:endCxn id="1420" idx="0"/>
                </p:cNvCxnSpPr>
                <p:nvPr/>
              </p:nvCxnSpPr>
              <p:spPr>
                <a:xfrm>
                  <a:off x="6694368" y="607506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422" name="Group 1421"/>
                <p:cNvGrpSpPr/>
                <p:nvPr/>
              </p:nvGrpSpPr>
              <p:grpSpPr>
                <a:xfrm>
                  <a:off x="6689388" y="5842500"/>
                  <a:ext cx="15628" cy="178541"/>
                  <a:chOff x="479640" y="725564"/>
                  <a:chExt cx="9144" cy="104468"/>
                </a:xfrm>
              </p:grpSpPr>
              <p:sp>
                <p:nvSpPr>
                  <p:cNvPr id="1455" name="Oval 145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56" name="Oval 145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57" name="Oval 145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423" name="Oval 1422"/>
                <p:cNvSpPr/>
                <p:nvPr/>
              </p:nvSpPr>
              <p:spPr>
                <a:xfrm>
                  <a:off x="6291895" y="539106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24" name="Straight Arrow Connector 1423"/>
                <p:cNvCxnSpPr>
                  <a:stCxn id="1423" idx="4"/>
                </p:cNvCxnSpPr>
                <p:nvPr/>
              </p:nvCxnSpPr>
              <p:spPr>
                <a:xfrm>
                  <a:off x="6389568" y="558640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25" name="Oval 1424"/>
                <p:cNvSpPr/>
                <p:nvPr/>
              </p:nvSpPr>
              <p:spPr>
                <a:xfrm>
                  <a:off x="6291895" y="6270412"/>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26" name="Straight Arrow Connector 1425"/>
                <p:cNvCxnSpPr>
                  <a:endCxn id="1425" idx="0"/>
                </p:cNvCxnSpPr>
                <p:nvPr/>
              </p:nvCxnSpPr>
              <p:spPr>
                <a:xfrm>
                  <a:off x="6389568" y="607506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427" name="Group 1426"/>
                <p:cNvGrpSpPr/>
                <p:nvPr/>
              </p:nvGrpSpPr>
              <p:grpSpPr>
                <a:xfrm>
                  <a:off x="6384588" y="5842500"/>
                  <a:ext cx="15628" cy="178541"/>
                  <a:chOff x="479640" y="725564"/>
                  <a:chExt cx="9144" cy="104468"/>
                </a:xfrm>
              </p:grpSpPr>
              <p:sp>
                <p:nvSpPr>
                  <p:cNvPr id="1452" name="Oval 145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53" name="Oval 145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54" name="Oval 145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428" name="Oval 1427"/>
                <p:cNvSpPr/>
                <p:nvPr/>
              </p:nvSpPr>
              <p:spPr>
                <a:xfrm>
                  <a:off x="6004081" y="539106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29" name="Straight Arrow Connector 1428"/>
                <p:cNvCxnSpPr>
                  <a:stCxn id="1428" idx="4"/>
                </p:cNvCxnSpPr>
                <p:nvPr/>
              </p:nvCxnSpPr>
              <p:spPr>
                <a:xfrm>
                  <a:off x="6101754" y="558640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30" name="Oval 1429"/>
                <p:cNvSpPr/>
                <p:nvPr/>
              </p:nvSpPr>
              <p:spPr>
                <a:xfrm>
                  <a:off x="6004081" y="6270412"/>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31" name="Straight Arrow Connector 1430"/>
                <p:cNvCxnSpPr>
                  <a:endCxn id="1430" idx="0"/>
                </p:cNvCxnSpPr>
                <p:nvPr/>
              </p:nvCxnSpPr>
              <p:spPr>
                <a:xfrm>
                  <a:off x="6101754" y="607506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432" name="Group 1431"/>
                <p:cNvGrpSpPr/>
                <p:nvPr/>
              </p:nvGrpSpPr>
              <p:grpSpPr>
                <a:xfrm>
                  <a:off x="6096774" y="5842500"/>
                  <a:ext cx="15628" cy="178541"/>
                  <a:chOff x="479640" y="725564"/>
                  <a:chExt cx="9144" cy="104468"/>
                </a:xfrm>
              </p:grpSpPr>
              <p:sp>
                <p:nvSpPr>
                  <p:cNvPr id="1449" name="Oval 144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50" name="Oval 144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51" name="Oval 145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433" name="Oval 1432"/>
                <p:cNvSpPr/>
                <p:nvPr/>
              </p:nvSpPr>
              <p:spPr>
                <a:xfrm>
                  <a:off x="5682295" y="539106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34" name="Straight Arrow Connector 1433"/>
                <p:cNvCxnSpPr>
                  <a:stCxn id="1433" idx="4"/>
                </p:cNvCxnSpPr>
                <p:nvPr/>
              </p:nvCxnSpPr>
              <p:spPr>
                <a:xfrm>
                  <a:off x="5779968" y="558640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35" name="Oval 1434"/>
                <p:cNvSpPr/>
                <p:nvPr/>
              </p:nvSpPr>
              <p:spPr>
                <a:xfrm>
                  <a:off x="5682295" y="6270412"/>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36" name="Straight Arrow Connector 1435"/>
                <p:cNvCxnSpPr>
                  <a:endCxn id="1435" idx="0"/>
                </p:cNvCxnSpPr>
                <p:nvPr/>
              </p:nvCxnSpPr>
              <p:spPr>
                <a:xfrm>
                  <a:off x="5779968" y="607506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437" name="Group 1436"/>
                <p:cNvGrpSpPr/>
                <p:nvPr/>
              </p:nvGrpSpPr>
              <p:grpSpPr>
                <a:xfrm>
                  <a:off x="5774988" y="5842500"/>
                  <a:ext cx="15628" cy="178541"/>
                  <a:chOff x="479640" y="725564"/>
                  <a:chExt cx="9144" cy="104468"/>
                </a:xfrm>
              </p:grpSpPr>
              <p:sp>
                <p:nvSpPr>
                  <p:cNvPr id="1446" name="Oval 144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47" name="Oval 144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48" name="Oval 144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438" name="Oval 1437"/>
                <p:cNvSpPr/>
                <p:nvPr/>
              </p:nvSpPr>
              <p:spPr>
                <a:xfrm>
                  <a:off x="5377495" y="5391064"/>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39" name="Straight Arrow Connector 1438"/>
                <p:cNvCxnSpPr>
                  <a:stCxn id="1438" idx="4"/>
                </p:cNvCxnSpPr>
                <p:nvPr/>
              </p:nvCxnSpPr>
              <p:spPr>
                <a:xfrm>
                  <a:off x="5475168" y="558640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40" name="Oval 1439"/>
                <p:cNvSpPr/>
                <p:nvPr/>
              </p:nvSpPr>
              <p:spPr>
                <a:xfrm>
                  <a:off x="5377495" y="6270412"/>
                  <a:ext cx="195344" cy="1953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441" name="Straight Arrow Connector 1440"/>
                <p:cNvCxnSpPr>
                  <a:endCxn id="1440" idx="0"/>
                </p:cNvCxnSpPr>
                <p:nvPr/>
              </p:nvCxnSpPr>
              <p:spPr>
                <a:xfrm>
                  <a:off x="5475168" y="6075067"/>
                  <a:ext cx="0" cy="195344"/>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442" name="Group 1441"/>
                <p:cNvGrpSpPr/>
                <p:nvPr/>
              </p:nvGrpSpPr>
              <p:grpSpPr>
                <a:xfrm>
                  <a:off x="5470188" y="5842500"/>
                  <a:ext cx="15628" cy="178541"/>
                  <a:chOff x="479640" y="725564"/>
                  <a:chExt cx="9144" cy="104468"/>
                </a:xfrm>
              </p:grpSpPr>
              <p:sp>
                <p:nvSpPr>
                  <p:cNvPr id="1443" name="Oval 144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44" name="Oval 144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445" name="Oval 144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grpSp>
        <p:cxnSp>
          <p:nvCxnSpPr>
            <p:cNvPr id="1397" name="Straight Arrow Connector 1396"/>
            <p:cNvCxnSpPr>
              <a:stCxn id="1393" idx="2"/>
              <a:endCxn id="1473" idx="0"/>
            </p:cNvCxnSpPr>
            <p:nvPr/>
          </p:nvCxnSpPr>
          <p:spPr>
            <a:xfrm>
              <a:off x="6718458" y="3531159"/>
              <a:ext cx="0" cy="293589"/>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398" name="Straight Arrow Connector 1397"/>
            <p:cNvCxnSpPr>
              <a:stCxn id="1473" idx="2"/>
              <a:endCxn id="1399" idx="0"/>
            </p:cNvCxnSpPr>
            <p:nvPr/>
          </p:nvCxnSpPr>
          <p:spPr>
            <a:xfrm>
              <a:off x="6718458" y="5040900"/>
              <a:ext cx="0" cy="293100"/>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sp>
        <p:nvSpPr>
          <p:cNvPr id="1619" name="Rounded Rectangle 1618"/>
          <p:cNvSpPr/>
          <p:nvPr/>
        </p:nvSpPr>
        <p:spPr>
          <a:xfrm>
            <a:off x="6677097" y="4020245"/>
            <a:ext cx="670385" cy="1658112"/>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cxnSp>
        <p:nvCxnSpPr>
          <p:cNvPr id="1620" name="Straight Arrow Connector 1619"/>
          <p:cNvCxnSpPr>
            <a:stCxn id="1619" idx="0"/>
          </p:cNvCxnSpPr>
          <p:nvPr/>
        </p:nvCxnSpPr>
        <p:spPr>
          <a:xfrm flipV="1">
            <a:off x="7012290" y="1044939"/>
            <a:ext cx="1290722" cy="297530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621" name="TextBox 1620"/>
          <p:cNvSpPr txBox="1"/>
          <p:nvPr/>
        </p:nvSpPr>
        <p:spPr>
          <a:xfrm>
            <a:off x="5735862" y="3004203"/>
            <a:ext cx="2681542" cy="830997"/>
          </a:xfrm>
          <a:prstGeom prst="rect">
            <a:avLst/>
          </a:prstGeom>
          <a:solidFill>
            <a:schemeClr val="bg1"/>
          </a:solidFill>
        </p:spPr>
        <p:txBody>
          <a:bodyPr wrap="square" lIns="0" tIns="0" rIns="0" bIns="0" rtlCol="0" anchor="ctr" anchorCtr="0">
            <a:spAutoFit/>
          </a:bodyPr>
          <a:lstStyle/>
          <a:p>
            <a:pPr algn="ctr"/>
            <a:r>
              <a:rPr lang="en-US" dirty="0" smtClean="0"/>
              <a:t>region-serialization preserves barrier semantics</a:t>
            </a:r>
            <a:endParaRPr lang="en-US" dirty="0"/>
          </a:p>
        </p:txBody>
      </p:sp>
      <p:grpSp>
        <p:nvGrpSpPr>
          <p:cNvPr id="1622" name="Group 1621"/>
          <p:cNvGrpSpPr/>
          <p:nvPr/>
        </p:nvGrpSpPr>
        <p:grpSpPr>
          <a:xfrm>
            <a:off x="9087385" y="3696980"/>
            <a:ext cx="2464777" cy="2383536"/>
            <a:chOff x="6777233" y="4526280"/>
            <a:chExt cx="1680967" cy="2103120"/>
          </a:xfrm>
        </p:grpSpPr>
        <p:sp>
          <p:nvSpPr>
            <p:cNvPr id="1623" name="Oval 1622"/>
            <p:cNvSpPr/>
            <p:nvPr/>
          </p:nvSpPr>
          <p:spPr>
            <a:xfrm>
              <a:off x="7951237" y="5952953"/>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24" name="Straight Arrow Connector 1623"/>
            <p:cNvCxnSpPr>
              <a:stCxn id="1623" idx="4"/>
            </p:cNvCxnSpPr>
            <p:nvPr/>
          </p:nvCxnSpPr>
          <p:spPr>
            <a:xfrm>
              <a:off x="8012670" y="6075818"/>
              <a:ext cx="0" cy="122865"/>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25" name="Oval 1624"/>
            <p:cNvSpPr/>
            <p:nvPr/>
          </p:nvSpPr>
          <p:spPr>
            <a:xfrm>
              <a:off x="8330337" y="5952953"/>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26" name="Straight Arrow Connector 1625"/>
            <p:cNvCxnSpPr>
              <a:stCxn id="1625" idx="4"/>
            </p:cNvCxnSpPr>
            <p:nvPr/>
          </p:nvCxnSpPr>
          <p:spPr>
            <a:xfrm>
              <a:off x="8391770" y="6075818"/>
              <a:ext cx="0" cy="122865"/>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627" name="Group 1626"/>
            <p:cNvGrpSpPr/>
            <p:nvPr/>
          </p:nvGrpSpPr>
          <p:grpSpPr>
            <a:xfrm>
              <a:off x="8139039" y="6016232"/>
              <a:ext cx="139982" cy="9829"/>
              <a:chOff x="857176" y="633704"/>
              <a:chExt cx="130224" cy="9144"/>
            </a:xfrm>
          </p:grpSpPr>
          <p:sp>
            <p:nvSpPr>
              <p:cNvPr id="1773" name="Oval 1772"/>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74" name="Oval 1773"/>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75" name="Oval 1774"/>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628" name="Oval 1627"/>
            <p:cNvSpPr/>
            <p:nvPr/>
          </p:nvSpPr>
          <p:spPr>
            <a:xfrm>
              <a:off x="7952725" y="6506535"/>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29" name="Straight Arrow Connector 1628"/>
            <p:cNvCxnSpPr>
              <a:endCxn id="1628" idx="0"/>
            </p:cNvCxnSpPr>
            <p:nvPr/>
          </p:nvCxnSpPr>
          <p:spPr>
            <a:xfrm>
              <a:off x="8014157" y="6383669"/>
              <a:ext cx="0" cy="122865"/>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30" name="Oval 1629"/>
            <p:cNvSpPr/>
            <p:nvPr/>
          </p:nvSpPr>
          <p:spPr>
            <a:xfrm>
              <a:off x="8331824" y="6506535"/>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31" name="Straight Arrow Connector 1630"/>
            <p:cNvCxnSpPr>
              <a:endCxn id="1630" idx="0"/>
            </p:cNvCxnSpPr>
            <p:nvPr/>
          </p:nvCxnSpPr>
          <p:spPr>
            <a:xfrm>
              <a:off x="8393256" y="6383669"/>
              <a:ext cx="0" cy="122865"/>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632" name="Group 1631"/>
            <p:cNvGrpSpPr/>
            <p:nvPr/>
          </p:nvGrpSpPr>
          <p:grpSpPr>
            <a:xfrm>
              <a:off x="8009800" y="6232615"/>
              <a:ext cx="9829" cy="112297"/>
              <a:chOff x="479640" y="725564"/>
              <a:chExt cx="9144" cy="104468"/>
            </a:xfrm>
          </p:grpSpPr>
          <p:sp>
            <p:nvSpPr>
              <p:cNvPr id="1770" name="Oval 176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71" name="Oval 177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72" name="Oval 177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nvGrpSpPr>
            <p:cNvPr id="1633" name="Group 1632"/>
            <p:cNvGrpSpPr/>
            <p:nvPr/>
          </p:nvGrpSpPr>
          <p:grpSpPr>
            <a:xfrm>
              <a:off x="8391139" y="6232615"/>
              <a:ext cx="9829" cy="112297"/>
              <a:chOff x="479640" y="725564"/>
              <a:chExt cx="9144" cy="104468"/>
            </a:xfrm>
          </p:grpSpPr>
          <p:sp>
            <p:nvSpPr>
              <p:cNvPr id="1767" name="Oval 176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68" name="Oval 176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69" name="Oval 176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grpSp>
          <p:nvGrpSpPr>
            <p:cNvPr id="1634" name="Group 1633"/>
            <p:cNvGrpSpPr/>
            <p:nvPr/>
          </p:nvGrpSpPr>
          <p:grpSpPr>
            <a:xfrm>
              <a:off x="8140526" y="6567520"/>
              <a:ext cx="139982" cy="9829"/>
              <a:chOff x="857176" y="633704"/>
              <a:chExt cx="130224" cy="9144"/>
            </a:xfrm>
          </p:grpSpPr>
          <p:sp>
            <p:nvSpPr>
              <p:cNvPr id="1764" name="Oval 176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65" name="Oval 176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66" name="Oval 176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635" name="Oval 1634"/>
            <p:cNvSpPr/>
            <p:nvPr/>
          </p:nvSpPr>
          <p:spPr>
            <a:xfrm>
              <a:off x="7352361" y="5952953"/>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36" name="Straight Arrow Connector 1635"/>
            <p:cNvCxnSpPr>
              <a:stCxn id="1635" idx="4"/>
            </p:cNvCxnSpPr>
            <p:nvPr/>
          </p:nvCxnSpPr>
          <p:spPr>
            <a:xfrm>
              <a:off x="7413793" y="6075818"/>
              <a:ext cx="0" cy="122865"/>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37" name="Oval 1636"/>
            <p:cNvSpPr/>
            <p:nvPr/>
          </p:nvSpPr>
          <p:spPr>
            <a:xfrm>
              <a:off x="7353848" y="6506535"/>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38" name="Straight Arrow Connector 1637"/>
            <p:cNvCxnSpPr>
              <a:endCxn id="1637" idx="0"/>
            </p:cNvCxnSpPr>
            <p:nvPr/>
          </p:nvCxnSpPr>
          <p:spPr>
            <a:xfrm>
              <a:off x="7415280" y="6383669"/>
              <a:ext cx="0" cy="122865"/>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639" name="Group 1638"/>
            <p:cNvGrpSpPr/>
            <p:nvPr/>
          </p:nvGrpSpPr>
          <p:grpSpPr>
            <a:xfrm>
              <a:off x="7412148" y="6237392"/>
              <a:ext cx="9829" cy="112297"/>
              <a:chOff x="479640" y="725564"/>
              <a:chExt cx="9144" cy="104468"/>
            </a:xfrm>
          </p:grpSpPr>
          <p:sp>
            <p:nvSpPr>
              <p:cNvPr id="1761" name="Oval 176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62" name="Oval 176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63" name="Oval 176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640" name="Oval 1639"/>
            <p:cNvSpPr/>
            <p:nvPr/>
          </p:nvSpPr>
          <p:spPr>
            <a:xfrm>
              <a:off x="7171335" y="5952953"/>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41" name="Straight Arrow Connector 1640"/>
            <p:cNvCxnSpPr>
              <a:stCxn id="1640" idx="4"/>
            </p:cNvCxnSpPr>
            <p:nvPr/>
          </p:nvCxnSpPr>
          <p:spPr>
            <a:xfrm>
              <a:off x="7232767" y="6075818"/>
              <a:ext cx="0" cy="122865"/>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42" name="Oval 1641"/>
            <p:cNvSpPr/>
            <p:nvPr/>
          </p:nvSpPr>
          <p:spPr>
            <a:xfrm>
              <a:off x="7172822" y="6506535"/>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43" name="Straight Arrow Connector 1642"/>
            <p:cNvCxnSpPr>
              <a:endCxn id="1642" idx="0"/>
            </p:cNvCxnSpPr>
            <p:nvPr/>
          </p:nvCxnSpPr>
          <p:spPr>
            <a:xfrm>
              <a:off x="7234254" y="6383669"/>
              <a:ext cx="0" cy="122865"/>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644" name="Group 1643"/>
            <p:cNvGrpSpPr/>
            <p:nvPr/>
          </p:nvGrpSpPr>
          <p:grpSpPr>
            <a:xfrm>
              <a:off x="7231122" y="6237392"/>
              <a:ext cx="9829" cy="112297"/>
              <a:chOff x="479640" y="725564"/>
              <a:chExt cx="9144" cy="104468"/>
            </a:xfrm>
          </p:grpSpPr>
          <p:sp>
            <p:nvSpPr>
              <p:cNvPr id="1758" name="Oval 175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59" name="Oval 175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60" name="Oval 175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645" name="Oval 1644"/>
            <p:cNvSpPr/>
            <p:nvPr/>
          </p:nvSpPr>
          <p:spPr>
            <a:xfrm>
              <a:off x="6777233" y="5952953"/>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46" name="Straight Arrow Connector 1645"/>
            <p:cNvCxnSpPr>
              <a:stCxn id="1645" idx="4"/>
            </p:cNvCxnSpPr>
            <p:nvPr/>
          </p:nvCxnSpPr>
          <p:spPr>
            <a:xfrm>
              <a:off x="6838665" y="6075818"/>
              <a:ext cx="0" cy="122865"/>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47" name="Oval 1646"/>
            <p:cNvSpPr/>
            <p:nvPr/>
          </p:nvSpPr>
          <p:spPr>
            <a:xfrm>
              <a:off x="6778720" y="6506535"/>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48" name="Straight Arrow Connector 1647"/>
            <p:cNvCxnSpPr>
              <a:endCxn id="1647" idx="0"/>
            </p:cNvCxnSpPr>
            <p:nvPr/>
          </p:nvCxnSpPr>
          <p:spPr>
            <a:xfrm>
              <a:off x="6840152" y="6383669"/>
              <a:ext cx="0" cy="122865"/>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649" name="Group 1648"/>
            <p:cNvGrpSpPr/>
            <p:nvPr/>
          </p:nvGrpSpPr>
          <p:grpSpPr>
            <a:xfrm>
              <a:off x="6837020" y="6237392"/>
              <a:ext cx="9829" cy="112297"/>
              <a:chOff x="479640" y="725564"/>
              <a:chExt cx="9144" cy="104468"/>
            </a:xfrm>
          </p:grpSpPr>
          <p:sp>
            <p:nvSpPr>
              <p:cNvPr id="1755" name="Oval 175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56" name="Oval 175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57" name="Oval 175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cxnSp>
          <p:nvCxnSpPr>
            <p:cNvPr id="1650" name="Straight Arrow Connector 1649"/>
            <p:cNvCxnSpPr>
              <a:endCxn id="1623" idx="0"/>
            </p:cNvCxnSpPr>
            <p:nvPr/>
          </p:nvCxnSpPr>
          <p:spPr>
            <a:xfrm>
              <a:off x="8012670" y="5836182"/>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51" name="Straight Arrow Connector 1650"/>
            <p:cNvCxnSpPr>
              <a:endCxn id="1625" idx="0"/>
            </p:cNvCxnSpPr>
            <p:nvPr/>
          </p:nvCxnSpPr>
          <p:spPr>
            <a:xfrm>
              <a:off x="8391770" y="5836182"/>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52" name="Straight Arrow Connector 1651"/>
            <p:cNvCxnSpPr>
              <a:endCxn id="1635" idx="0"/>
            </p:cNvCxnSpPr>
            <p:nvPr/>
          </p:nvCxnSpPr>
          <p:spPr>
            <a:xfrm>
              <a:off x="7413793" y="5836182"/>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53" name="Straight Arrow Connector 1652"/>
            <p:cNvCxnSpPr>
              <a:endCxn id="1640" idx="0"/>
            </p:cNvCxnSpPr>
            <p:nvPr/>
          </p:nvCxnSpPr>
          <p:spPr>
            <a:xfrm>
              <a:off x="7232768" y="5836182"/>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54" name="Oval 1653"/>
            <p:cNvSpPr/>
            <p:nvPr/>
          </p:nvSpPr>
          <p:spPr>
            <a:xfrm>
              <a:off x="6777233" y="5713317"/>
              <a:ext cx="122865" cy="122865"/>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55" name="Straight Arrow Connector 1654"/>
            <p:cNvCxnSpPr>
              <a:stCxn id="1654" idx="4"/>
              <a:endCxn id="1645" idx="0"/>
            </p:cNvCxnSpPr>
            <p:nvPr/>
          </p:nvCxnSpPr>
          <p:spPr>
            <a:xfrm>
              <a:off x="6838666" y="5836182"/>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56" name="Oval 1655"/>
            <p:cNvSpPr/>
            <p:nvPr/>
          </p:nvSpPr>
          <p:spPr>
            <a:xfrm>
              <a:off x="7951237" y="5479755"/>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57" name="Straight Arrow Connector 1656"/>
            <p:cNvCxnSpPr>
              <a:stCxn id="1656" idx="4"/>
            </p:cNvCxnSpPr>
            <p:nvPr/>
          </p:nvCxnSpPr>
          <p:spPr>
            <a:xfrm>
              <a:off x="8012670" y="5602620"/>
              <a:ext cx="0" cy="11069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58" name="Oval 1657"/>
            <p:cNvSpPr/>
            <p:nvPr/>
          </p:nvSpPr>
          <p:spPr>
            <a:xfrm>
              <a:off x="8330337" y="5479755"/>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59" name="Straight Arrow Connector 1658"/>
            <p:cNvCxnSpPr>
              <a:stCxn id="1658" idx="4"/>
            </p:cNvCxnSpPr>
            <p:nvPr/>
          </p:nvCxnSpPr>
          <p:spPr>
            <a:xfrm>
              <a:off x="8391770" y="5602620"/>
              <a:ext cx="0" cy="11069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660" name="Group 1659"/>
            <p:cNvGrpSpPr/>
            <p:nvPr/>
          </p:nvGrpSpPr>
          <p:grpSpPr>
            <a:xfrm>
              <a:off x="8139039" y="5543034"/>
              <a:ext cx="139982" cy="9829"/>
              <a:chOff x="857176" y="633704"/>
              <a:chExt cx="130224" cy="9144"/>
            </a:xfrm>
          </p:grpSpPr>
          <p:sp>
            <p:nvSpPr>
              <p:cNvPr id="1752" name="Oval 1751"/>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53" name="Oval 1752"/>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54" name="Oval 1753"/>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661" name="Oval 1660"/>
            <p:cNvSpPr/>
            <p:nvPr/>
          </p:nvSpPr>
          <p:spPr>
            <a:xfrm>
              <a:off x="7352361" y="5479755"/>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62" name="Straight Arrow Connector 1661"/>
            <p:cNvCxnSpPr>
              <a:stCxn id="1661" idx="4"/>
            </p:cNvCxnSpPr>
            <p:nvPr/>
          </p:nvCxnSpPr>
          <p:spPr>
            <a:xfrm>
              <a:off x="7413793" y="5602620"/>
              <a:ext cx="0" cy="11069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63" name="Oval 1662"/>
            <p:cNvSpPr/>
            <p:nvPr/>
          </p:nvSpPr>
          <p:spPr>
            <a:xfrm>
              <a:off x="7171335" y="5479755"/>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64" name="Straight Arrow Connector 1663"/>
            <p:cNvCxnSpPr>
              <a:stCxn id="1663" idx="4"/>
            </p:cNvCxnSpPr>
            <p:nvPr/>
          </p:nvCxnSpPr>
          <p:spPr>
            <a:xfrm>
              <a:off x="7232768" y="5602620"/>
              <a:ext cx="0" cy="11069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65" name="Oval 1664"/>
            <p:cNvSpPr/>
            <p:nvPr/>
          </p:nvSpPr>
          <p:spPr>
            <a:xfrm>
              <a:off x="6777233" y="5479755"/>
              <a:ext cx="122865" cy="122865"/>
            </a:xfrm>
            <a:prstGeom prst="ellipse">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66" name="Straight Arrow Connector 1665"/>
            <p:cNvCxnSpPr>
              <a:stCxn id="1665" idx="4"/>
              <a:endCxn id="1654" idx="0"/>
            </p:cNvCxnSpPr>
            <p:nvPr/>
          </p:nvCxnSpPr>
          <p:spPr>
            <a:xfrm>
              <a:off x="6838666" y="5602620"/>
              <a:ext cx="0" cy="11069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67" name="Straight Arrow Connector 1666"/>
            <p:cNvCxnSpPr>
              <a:endCxn id="1656" idx="0"/>
            </p:cNvCxnSpPr>
            <p:nvPr/>
          </p:nvCxnSpPr>
          <p:spPr>
            <a:xfrm>
              <a:off x="8012670" y="5362984"/>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68" name="Straight Arrow Connector 1667"/>
            <p:cNvCxnSpPr>
              <a:endCxn id="1658" idx="0"/>
            </p:cNvCxnSpPr>
            <p:nvPr/>
          </p:nvCxnSpPr>
          <p:spPr>
            <a:xfrm>
              <a:off x="8391770" y="5362984"/>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69" name="Straight Arrow Connector 1668"/>
            <p:cNvCxnSpPr>
              <a:endCxn id="1661" idx="0"/>
            </p:cNvCxnSpPr>
            <p:nvPr/>
          </p:nvCxnSpPr>
          <p:spPr>
            <a:xfrm>
              <a:off x="7413793" y="5362984"/>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70" name="Straight Arrow Connector 1669"/>
            <p:cNvCxnSpPr>
              <a:endCxn id="1663" idx="0"/>
            </p:cNvCxnSpPr>
            <p:nvPr/>
          </p:nvCxnSpPr>
          <p:spPr>
            <a:xfrm>
              <a:off x="7232768" y="5362984"/>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71" name="Oval 1670"/>
            <p:cNvSpPr/>
            <p:nvPr/>
          </p:nvSpPr>
          <p:spPr>
            <a:xfrm>
              <a:off x="6777233" y="5240118"/>
              <a:ext cx="122865" cy="122865"/>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72" name="Straight Arrow Connector 1671"/>
            <p:cNvCxnSpPr>
              <a:stCxn id="1671" idx="4"/>
              <a:endCxn id="1665" idx="0"/>
            </p:cNvCxnSpPr>
            <p:nvPr/>
          </p:nvCxnSpPr>
          <p:spPr>
            <a:xfrm>
              <a:off x="6838666" y="5362984"/>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73" name="Oval 1672"/>
            <p:cNvSpPr/>
            <p:nvPr/>
          </p:nvSpPr>
          <p:spPr>
            <a:xfrm>
              <a:off x="7953416" y="5010341"/>
              <a:ext cx="122865" cy="122865"/>
            </a:xfrm>
            <a:prstGeom prst="ellipse">
              <a:avLst/>
            </a:prstGeom>
            <a:solidFill>
              <a:schemeClr val="accent3">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74" name="Straight Arrow Connector 1673"/>
            <p:cNvCxnSpPr>
              <a:stCxn id="1673" idx="4"/>
            </p:cNvCxnSpPr>
            <p:nvPr/>
          </p:nvCxnSpPr>
          <p:spPr>
            <a:xfrm>
              <a:off x="8014849" y="5133206"/>
              <a:ext cx="0" cy="11069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75" name="Oval 1674"/>
            <p:cNvSpPr/>
            <p:nvPr/>
          </p:nvSpPr>
          <p:spPr>
            <a:xfrm>
              <a:off x="8332517" y="5010341"/>
              <a:ext cx="122865" cy="122865"/>
            </a:xfrm>
            <a:prstGeom prst="ellipse">
              <a:avLst/>
            </a:prstGeom>
            <a:solidFill>
              <a:schemeClr val="accent3">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76" name="Straight Arrow Connector 1675"/>
            <p:cNvCxnSpPr>
              <a:stCxn id="1675" idx="4"/>
            </p:cNvCxnSpPr>
            <p:nvPr/>
          </p:nvCxnSpPr>
          <p:spPr>
            <a:xfrm>
              <a:off x="8393949" y="5133206"/>
              <a:ext cx="0" cy="11069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677" name="Group 1676"/>
            <p:cNvGrpSpPr/>
            <p:nvPr/>
          </p:nvGrpSpPr>
          <p:grpSpPr>
            <a:xfrm>
              <a:off x="8141218" y="5073619"/>
              <a:ext cx="139982" cy="9829"/>
              <a:chOff x="857176" y="633704"/>
              <a:chExt cx="130224" cy="9144"/>
            </a:xfrm>
          </p:grpSpPr>
          <p:sp>
            <p:nvSpPr>
              <p:cNvPr id="1749" name="Oval 174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50" name="Oval 174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51" name="Oval 175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678" name="Oval 1677"/>
            <p:cNvSpPr/>
            <p:nvPr/>
          </p:nvSpPr>
          <p:spPr>
            <a:xfrm>
              <a:off x="7354540" y="5010341"/>
              <a:ext cx="122865" cy="122865"/>
            </a:xfrm>
            <a:prstGeom prst="ellipse">
              <a:avLst/>
            </a:prstGeom>
            <a:solidFill>
              <a:schemeClr val="accent3">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79" name="Straight Arrow Connector 1678"/>
            <p:cNvCxnSpPr>
              <a:stCxn id="1678" idx="4"/>
            </p:cNvCxnSpPr>
            <p:nvPr/>
          </p:nvCxnSpPr>
          <p:spPr>
            <a:xfrm>
              <a:off x="7415973" y="5133206"/>
              <a:ext cx="0" cy="11069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80" name="Oval 1679"/>
            <p:cNvSpPr/>
            <p:nvPr/>
          </p:nvSpPr>
          <p:spPr>
            <a:xfrm>
              <a:off x="7173515" y="5010341"/>
              <a:ext cx="122865" cy="122865"/>
            </a:xfrm>
            <a:prstGeom prst="ellipse">
              <a:avLst/>
            </a:prstGeom>
            <a:solidFill>
              <a:schemeClr val="accent3">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81" name="Straight Arrow Connector 1680"/>
            <p:cNvCxnSpPr>
              <a:stCxn id="1680" idx="4"/>
            </p:cNvCxnSpPr>
            <p:nvPr/>
          </p:nvCxnSpPr>
          <p:spPr>
            <a:xfrm>
              <a:off x="7234947" y="5133206"/>
              <a:ext cx="0" cy="11069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82" name="Oval 1681"/>
            <p:cNvSpPr/>
            <p:nvPr/>
          </p:nvSpPr>
          <p:spPr>
            <a:xfrm>
              <a:off x="6779412" y="5010341"/>
              <a:ext cx="122865" cy="122865"/>
            </a:xfrm>
            <a:prstGeom prst="ellipse">
              <a:avLst/>
            </a:prstGeom>
            <a:solidFill>
              <a:schemeClr val="accent3">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83" name="Straight Arrow Connector 1682"/>
            <p:cNvCxnSpPr>
              <a:stCxn id="1682" idx="4"/>
            </p:cNvCxnSpPr>
            <p:nvPr/>
          </p:nvCxnSpPr>
          <p:spPr>
            <a:xfrm>
              <a:off x="6840845" y="5133206"/>
              <a:ext cx="0" cy="11069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84" name="Oval 1683"/>
            <p:cNvSpPr/>
            <p:nvPr/>
          </p:nvSpPr>
          <p:spPr>
            <a:xfrm>
              <a:off x="7748642" y="4770704"/>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85" name="Oval 1684"/>
            <p:cNvSpPr/>
            <p:nvPr/>
          </p:nvSpPr>
          <p:spPr>
            <a:xfrm>
              <a:off x="7953416" y="4770704"/>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86" name="Straight Arrow Connector 1685"/>
            <p:cNvCxnSpPr>
              <a:stCxn id="1685" idx="4"/>
              <a:endCxn id="1673" idx="0"/>
            </p:cNvCxnSpPr>
            <p:nvPr/>
          </p:nvCxnSpPr>
          <p:spPr>
            <a:xfrm>
              <a:off x="8014849" y="4893569"/>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87" name="Oval 1686"/>
            <p:cNvSpPr/>
            <p:nvPr/>
          </p:nvSpPr>
          <p:spPr>
            <a:xfrm>
              <a:off x="8332517" y="4770704"/>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88" name="Straight Arrow Connector 1687"/>
            <p:cNvCxnSpPr>
              <a:stCxn id="1687" idx="4"/>
              <a:endCxn id="1675" idx="0"/>
            </p:cNvCxnSpPr>
            <p:nvPr/>
          </p:nvCxnSpPr>
          <p:spPr>
            <a:xfrm>
              <a:off x="8393949" y="4893569"/>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689" name="Group 1688"/>
            <p:cNvGrpSpPr/>
            <p:nvPr/>
          </p:nvGrpSpPr>
          <p:grpSpPr>
            <a:xfrm>
              <a:off x="8141218" y="4833982"/>
              <a:ext cx="139982" cy="9829"/>
              <a:chOff x="857176" y="633704"/>
              <a:chExt cx="130224" cy="9144"/>
            </a:xfrm>
          </p:grpSpPr>
          <p:sp>
            <p:nvSpPr>
              <p:cNvPr id="1746" name="Oval 174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47" name="Oval 174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48" name="Oval 174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690" name="Oval 1689"/>
            <p:cNvSpPr/>
            <p:nvPr/>
          </p:nvSpPr>
          <p:spPr>
            <a:xfrm>
              <a:off x="7546249" y="4770704"/>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91" name="Oval 1690"/>
            <p:cNvSpPr/>
            <p:nvPr/>
          </p:nvSpPr>
          <p:spPr>
            <a:xfrm>
              <a:off x="7354540" y="4770704"/>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92" name="Straight Arrow Connector 1691"/>
            <p:cNvCxnSpPr>
              <a:stCxn id="1691" idx="4"/>
              <a:endCxn id="1678" idx="0"/>
            </p:cNvCxnSpPr>
            <p:nvPr/>
          </p:nvCxnSpPr>
          <p:spPr>
            <a:xfrm>
              <a:off x="7415973" y="4893569"/>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93" name="Oval 1692"/>
            <p:cNvSpPr/>
            <p:nvPr/>
          </p:nvSpPr>
          <p:spPr>
            <a:xfrm>
              <a:off x="7173515" y="4770704"/>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94" name="Straight Arrow Connector 1693"/>
            <p:cNvCxnSpPr>
              <a:stCxn id="1693" idx="4"/>
              <a:endCxn id="1680" idx="0"/>
            </p:cNvCxnSpPr>
            <p:nvPr/>
          </p:nvCxnSpPr>
          <p:spPr>
            <a:xfrm>
              <a:off x="7234947" y="4893569"/>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95" name="Oval 1694"/>
            <p:cNvSpPr/>
            <p:nvPr/>
          </p:nvSpPr>
          <p:spPr>
            <a:xfrm>
              <a:off x="6971121" y="4770704"/>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696" name="Oval 1695"/>
            <p:cNvSpPr/>
            <p:nvPr/>
          </p:nvSpPr>
          <p:spPr>
            <a:xfrm>
              <a:off x="6779412" y="4770704"/>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97" name="Straight Arrow Connector 1696"/>
            <p:cNvCxnSpPr>
              <a:stCxn id="1696" idx="4"/>
              <a:endCxn id="1682" idx="0"/>
            </p:cNvCxnSpPr>
            <p:nvPr/>
          </p:nvCxnSpPr>
          <p:spPr>
            <a:xfrm>
              <a:off x="6840845" y="4893569"/>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98" name="Oval 1697"/>
            <p:cNvSpPr/>
            <p:nvPr/>
          </p:nvSpPr>
          <p:spPr>
            <a:xfrm>
              <a:off x="7748642" y="4526280"/>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699" name="Straight Arrow Connector 1698"/>
            <p:cNvCxnSpPr>
              <a:stCxn id="1698" idx="4"/>
            </p:cNvCxnSpPr>
            <p:nvPr/>
          </p:nvCxnSpPr>
          <p:spPr>
            <a:xfrm>
              <a:off x="7810075" y="4649145"/>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700" name="Oval 1699"/>
            <p:cNvSpPr/>
            <p:nvPr/>
          </p:nvSpPr>
          <p:spPr>
            <a:xfrm>
              <a:off x="7953416" y="4526280"/>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701" name="Straight Arrow Connector 1700"/>
            <p:cNvCxnSpPr>
              <a:stCxn id="1700" idx="4"/>
            </p:cNvCxnSpPr>
            <p:nvPr/>
          </p:nvCxnSpPr>
          <p:spPr>
            <a:xfrm>
              <a:off x="8014849" y="4649145"/>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702" name="Oval 1701"/>
            <p:cNvSpPr/>
            <p:nvPr/>
          </p:nvSpPr>
          <p:spPr>
            <a:xfrm>
              <a:off x="8332517" y="4526280"/>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703" name="Straight Arrow Connector 1702"/>
            <p:cNvCxnSpPr>
              <a:stCxn id="1702" idx="4"/>
            </p:cNvCxnSpPr>
            <p:nvPr/>
          </p:nvCxnSpPr>
          <p:spPr>
            <a:xfrm>
              <a:off x="8393949" y="4649145"/>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704" name="Group 1703"/>
            <p:cNvGrpSpPr/>
            <p:nvPr/>
          </p:nvGrpSpPr>
          <p:grpSpPr>
            <a:xfrm>
              <a:off x="8141218" y="4589558"/>
              <a:ext cx="139982" cy="9829"/>
              <a:chOff x="857176" y="633704"/>
              <a:chExt cx="130224" cy="9144"/>
            </a:xfrm>
          </p:grpSpPr>
          <p:sp>
            <p:nvSpPr>
              <p:cNvPr id="1743" name="Oval 1742"/>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44" name="Oval 1743"/>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sp>
            <p:nvSpPr>
              <p:cNvPr id="1745" name="Oval 1744"/>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grpSp>
        <p:sp>
          <p:nvSpPr>
            <p:cNvPr id="1705" name="Oval 1704"/>
            <p:cNvSpPr/>
            <p:nvPr/>
          </p:nvSpPr>
          <p:spPr>
            <a:xfrm>
              <a:off x="7546249" y="4526280"/>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706" name="Straight Arrow Connector 1705"/>
            <p:cNvCxnSpPr>
              <a:stCxn id="1705" idx="4"/>
            </p:cNvCxnSpPr>
            <p:nvPr/>
          </p:nvCxnSpPr>
          <p:spPr>
            <a:xfrm>
              <a:off x="7607682" y="4649145"/>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707" name="Oval 1706"/>
            <p:cNvSpPr/>
            <p:nvPr/>
          </p:nvSpPr>
          <p:spPr>
            <a:xfrm>
              <a:off x="7354540" y="4526280"/>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708" name="Straight Arrow Connector 1707"/>
            <p:cNvCxnSpPr>
              <a:stCxn id="1707" idx="4"/>
            </p:cNvCxnSpPr>
            <p:nvPr/>
          </p:nvCxnSpPr>
          <p:spPr>
            <a:xfrm>
              <a:off x="7415973" y="4649145"/>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709" name="Oval 1708"/>
            <p:cNvSpPr/>
            <p:nvPr/>
          </p:nvSpPr>
          <p:spPr>
            <a:xfrm>
              <a:off x="7173515" y="4526280"/>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710" name="Straight Arrow Connector 1709"/>
            <p:cNvCxnSpPr>
              <a:stCxn id="1709" idx="4"/>
            </p:cNvCxnSpPr>
            <p:nvPr/>
          </p:nvCxnSpPr>
          <p:spPr>
            <a:xfrm>
              <a:off x="7234947" y="4649145"/>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711" name="Oval 1710"/>
            <p:cNvSpPr/>
            <p:nvPr/>
          </p:nvSpPr>
          <p:spPr>
            <a:xfrm>
              <a:off x="6971121" y="4526280"/>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712" name="Straight Arrow Connector 1711"/>
            <p:cNvCxnSpPr>
              <a:stCxn id="1711" idx="4"/>
            </p:cNvCxnSpPr>
            <p:nvPr/>
          </p:nvCxnSpPr>
          <p:spPr>
            <a:xfrm>
              <a:off x="7032554" y="4649145"/>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713" name="Oval 1712"/>
            <p:cNvSpPr/>
            <p:nvPr/>
          </p:nvSpPr>
          <p:spPr>
            <a:xfrm>
              <a:off x="6779412" y="4526280"/>
              <a:ext cx="122865" cy="122865"/>
            </a:xfrm>
            <a:prstGeom prst="ellipse">
              <a:avLst/>
            </a:prstGeom>
            <a:solidFill>
              <a:schemeClr val="accent6">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Times New Roman" pitchFamily="18" charset="0"/>
                <a:cs typeface="Times New Roman" pitchFamily="18" charset="0"/>
              </a:endParaRPr>
            </a:p>
          </p:txBody>
        </p:sp>
        <p:cxnSp>
          <p:nvCxnSpPr>
            <p:cNvPr id="1714" name="Straight Arrow Connector 1713"/>
            <p:cNvCxnSpPr>
              <a:stCxn id="1713" idx="4"/>
            </p:cNvCxnSpPr>
            <p:nvPr/>
          </p:nvCxnSpPr>
          <p:spPr>
            <a:xfrm>
              <a:off x="6840845" y="4649145"/>
              <a:ext cx="0" cy="116772"/>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715" name="Straight Arrow Connector 1714"/>
            <p:cNvCxnSpPr/>
            <p:nvPr/>
          </p:nvCxnSpPr>
          <p:spPr>
            <a:xfrm flipH="1">
              <a:off x="6783938" y="4849129"/>
              <a:ext cx="1617031" cy="225902"/>
            </a:xfrm>
            <a:prstGeom prst="straightConnector1">
              <a:avLst/>
            </a:prstGeom>
            <a:ln w="1905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716" name="Group 1715"/>
            <p:cNvGrpSpPr/>
            <p:nvPr/>
          </p:nvGrpSpPr>
          <p:grpSpPr>
            <a:xfrm>
              <a:off x="6844138" y="4555966"/>
              <a:ext cx="1551073" cy="302792"/>
              <a:chOff x="4743739" y="838200"/>
              <a:chExt cx="3981465" cy="5074921"/>
            </a:xfrm>
          </p:grpSpPr>
          <p:cxnSp>
            <p:nvCxnSpPr>
              <p:cNvPr id="1728" name="Straight Arrow Connector 1727"/>
              <p:cNvCxnSpPr/>
              <p:nvPr/>
            </p:nvCxnSpPr>
            <p:spPr>
              <a:xfrm>
                <a:off x="4743739" y="838200"/>
                <a:ext cx="0" cy="5074920"/>
              </a:xfrm>
              <a:prstGeom prst="straightConnector1">
                <a:avLst/>
              </a:prstGeom>
              <a:ln w="19050">
                <a:solidFill>
                  <a:schemeClr val="accent6">
                    <a:lumMod val="75000"/>
                  </a:schemeClr>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29" name="Straight Arrow Connector 1728"/>
              <p:cNvCxnSpPr/>
              <p:nvPr/>
            </p:nvCxnSpPr>
            <p:spPr>
              <a:xfrm flipV="1">
                <a:off x="4752125" y="838200"/>
                <a:ext cx="473788" cy="5074920"/>
              </a:xfrm>
              <a:prstGeom prst="straightConnector1">
                <a:avLst/>
              </a:prstGeom>
              <a:ln w="19050">
                <a:solidFill>
                  <a:schemeClr val="accent6">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30" name="Straight Arrow Connector 1729"/>
              <p:cNvCxnSpPr/>
              <p:nvPr/>
            </p:nvCxnSpPr>
            <p:spPr>
              <a:xfrm>
                <a:off x="5230894" y="838200"/>
                <a:ext cx="0" cy="5074920"/>
              </a:xfrm>
              <a:prstGeom prst="straightConnector1">
                <a:avLst/>
              </a:prstGeom>
              <a:ln w="19050">
                <a:solidFill>
                  <a:schemeClr val="accent6">
                    <a:lumMod val="75000"/>
                  </a:schemeClr>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31" name="Straight Arrow Connector 1730"/>
              <p:cNvCxnSpPr/>
              <p:nvPr/>
            </p:nvCxnSpPr>
            <p:spPr>
              <a:xfrm flipV="1">
                <a:off x="5256838" y="838200"/>
                <a:ext cx="473788" cy="5074920"/>
              </a:xfrm>
              <a:prstGeom prst="straightConnector1">
                <a:avLst/>
              </a:prstGeom>
              <a:ln w="19050">
                <a:solidFill>
                  <a:schemeClr val="accent6">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32" name="Straight Arrow Connector 1731"/>
              <p:cNvCxnSpPr/>
              <p:nvPr/>
            </p:nvCxnSpPr>
            <p:spPr>
              <a:xfrm>
                <a:off x="5750355" y="838200"/>
                <a:ext cx="0" cy="5074921"/>
              </a:xfrm>
              <a:prstGeom prst="straightConnector1">
                <a:avLst/>
              </a:prstGeom>
              <a:ln w="19050">
                <a:solidFill>
                  <a:schemeClr val="accent6">
                    <a:lumMod val="75000"/>
                  </a:schemeClr>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33" name="Straight Arrow Connector 1732"/>
              <p:cNvCxnSpPr/>
              <p:nvPr/>
            </p:nvCxnSpPr>
            <p:spPr>
              <a:xfrm flipV="1">
                <a:off x="5723000" y="838200"/>
                <a:ext cx="473788" cy="5074920"/>
              </a:xfrm>
              <a:prstGeom prst="straightConnector1">
                <a:avLst/>
              </a:prstGeom>
              <a:ln w="19050">
                <a:solidFill>
                  <a:schemeClr val="accent6">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34" name="Straight Arrow Connector 1733"/>
              <p:cNvCxnSpPr/>
              <p:nvPr/>
            </p:nvCxnSpPr>
            <p:spPr>
              <a:xfrm>
                <a:off x="6201769" y="838200"/>
                <a:ext cx="0" cy="5074920"/>
              </a:xfrm>
              <a:prstGeom prst="straightConnector1">
                <a:avLst/>
              </a:prstGeom>
              <a:ln w="19050">
                <a:solidFill>
                  <a:schemeClr val="accent6">
                    <a:lumMod val="75000"/>
                  </a:schemeClr>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35" name="Straight Arrow Connector 1734"/>
              <p:cNvCxnSpPr/>
              <p:nvPr/>
            </p:nvCxnSpPr>
            <p:spPr>
              <a:xfrm flipV="1">
                <a:off x="6227716" y="838200"/>
                <a:ext cx="473788" cy="5074920"/>
              </a:xfrm>
              <a:prstGeom prst="straightConnector1">
                <a:avLst/>
              </a:prstGeom>
              <a:ln w="19050">
                <a:solidFill>
                  <a:schemeClr val="accent6">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36" name="Straight Arrow Connector 1735"/>
              <p:cNvCxnSpPr/>
              <p:nvPr/>
            </p:nvCxnSpPr>
            <p:spPr>
              <a:xfrm>
                <a:off x="6706485" y="838200"/>
                <a:ext cx="0" cy="5074920"/>
              </a:xfrm>
              <a:prstGeom prst="straightConnector1">
                <a:avLst/>
              </a:prstGeom>
              <a:ln w="19050">
                <a:solidFill>
                  <a:schemeClr val="accent6">
                    <a:lumMod val="75000"/>
                  </a:schemeClr>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37" name="Straight Arrow Connector 1736"/>
              <p:cNvCxnSpPr/>
              <p:nvPr/>
            </p:nvCxnSpPr>
            <p:spPr>
              <a:xfrm flipV="1">
                <a:off x="6742663" y="838200"/>
                <a:ext cx="473788" cy="5074920"/>
              </a:xfrm>
              <a:prstGeom prst="straightConnector1">
                <a:avLst/>
              </a:prstGeom>
              <a:ln w="19050">
                <a:solidFill>
                  <a:schemeClr val="accent6">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38" name="Straight Arrow Connector 1737"/>
              <p:cNvCxnSpPr/>
              <p:nvPr/>
            </p:nvCxnSpPr>
            <p:spPr>
              <a:xfrm>
                <a:off x="7221432" y="838200"/>
                <a:ext cx="0" cy="5074920"/>
              </a:xfrm>
              <a:prstGeom prst="straightConnector1">
                <a:avLst/>
              </a:prstGeom>
              <a:ln w="19050">
                <a:solidFill>
                  <a:schemeClr val="accent6">
                    <a:lumMod val="75000"/>
                  </a:schemeClr>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39" name="Straight Arrow Connector 1738"/>
              <p:cNvCxnSpPr/>
              <p:nvPr/>
            </p:nvCxnSpPr>
            <p:spPr>
              <a:xfrm flipV="1">
                <a:off x="7237864" y="838200"/>
                <a:ext cx="502920" cy="5074920"/>
              </a:xfrm>
              <a:prstGeom prst="straightConnector1">
                <a:avLst/>
              </a:prstGeom>
              <a:ln w="19050">
                <a:solidFill>
                  <a:schemeClr val="accent6">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40" name="Straight Arrow Connector 1739"/>
              <p:cNvCxnSpPr/>
              <p:nvPr/>
            </p:nvCxnSpPr>
            <p:spPr>
              <a:xfrm>
                <a:off x="7754733" y="838200"/>
                <a:ext cx="0" cy="5074920"/>
              </a:xfrm>
              <a:prstGeom prst="straightConnector1">
                <a:avLst/>
              </a:prstGeom>
              <a:ln w="19050">
                <a:solidFill>
                  <a:schemeClr val="accent6">
                    <a:lumMod val="75000"/>
                  </a:schemeClr>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41" name="Straight Arrow Connector 1740"/>
              <p:cNvCxnSpPr/>
              <p:nvPr/>
            </p:nvCxnSpPr>
            <p:spPr>
              <a:xfrm flipV="1">
                <a:off x="7747073" y="838201"/>
                <a:ext cx="973150" cy="5074920"/>
              </a:xfrm>
              <a:prstGeom prst="straightConnector1">
                <a:avLst/>
              </a:prstGeom>
              <a:ln w="19050">
                <a:solidFill>
                  <a:schemeClr val="accent6">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42" name="Straight Arrow Connector 1741"/>
              <p:cNvCxnSpPr/>
              <p:nvPr/>
            </p:nvCxnSpPr>
            <p:spPr>
              <a:xfrm>
                <a:off x="8725204" y="838200"/>
                <a:ext cx="0" cy="5074920"/>
              </a:xfrm>
              <a:prstGeom prst="straightConnector1">
                <a:avLst/>
              </a:prstGeom>
              <a:ln w="19050">
                <a:solidFill>
                  <a:schemeClr val="accent6">
                    <a:lumMod val="75000"/>
                  </a:schemeClr>
                </a:solidFill>
                <a:prstDash val="solid"/>
                <a:tailEnd type="arrow" w="sm" len="sm"/>
              </a:ln>
            </p:spPr>
            <p:style>
              <a:lnRef idx="1">
                <a:schemeClr val="accent1"/>
              </a:lnRef>
              <a:fillRef idx="0">
                <a:schemeClr val="accent1"/>
              </a:fillRef>
              <a:effectRef idx="0">
                <a:schemeClr val="accent1"/>
              </a:effectRef>
              <a:fontRef idx="minor">
                <a:schemeClr val="tx1"/>
              </a:fontRef>
            </p:style>
          </p:cxnSp>
        </p:grpSp>
        <p:cxnSp>
          <p:nvCxnSpPr>
            <p:cNvPr id="1717" name="Straight Arrow Connector 1716"/>
            <p:cNvCxnSpPr/>
            <p:nvPr/>
          </p:nvCxnSpPr>
          <p:spPr>
            <a:xfrm rot="16200000" flipH="1">
              <a:off x="7621068" y="4241683"/>
              <a:ext cx="0" cy="1674262"/>
            </a:xfrm>
            <a:prstGeom prst="straightConnector1">
              <a:avLst/>
            </a:prstGeom>
            <a:ln w="19050">
              <a:solidFill>
                <a:schemeClr val="accent3">
                  <a:lumMod val="75000"/>
                </a:schemeClr>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18" name="Straight Arrow Connector 1717"/>
            <p:cNvCxnSpPr/>
            <p:nvPr/>
          </p:nvCxnSpPr>
          <p:spPr>
            <a:xfrm rot="16200000" flipH="1" flipV="1">
              <a:off x="7504495" y="4346168"/>
              <a:ext cx="233147" cy="1674262"/>
            </a:xfrm>
            <a:prstGeom prst="straightConnector1">
              <a:avLst/>
            </a:prstGeom>
            <a:ln w="1905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19" name="Straight Arrow Connector 1718"/>
            <p:cNvCxnSpPr/>
            <p:nvPr/>
          </p:nvCxnSpPr>
          <p:spPr>
            <a:xfrm rot="16200000" flipH="1" flipV="1">
              <a:off x="6729703" y="5359511"/>
              <a:ext cx="233147" cy="124679"/>
            </a:xfrm>
            <a:prstGeom prst="straightConnector1">
              <a:avLst/>
            </a:prstGeom>
            <a:ln w="28575">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0" name="Straight Arrow Connector 1719"/>
            <p:cNvCxnSpPr/>
            <p:nvPr/>
          </p:nvCxnSpPr>
          <p:spPr>
            <a:xfrm rot="16200000" flipH="1" flipV="1">
              <a:off x="7504495" y="4820178"/>
              <a:ext cx="233147" cy="1674262"/>
            </a:xfrm>
            <a:prstGeom prst="straightConnector1">
              <a:avLst/>
            </a:prstGeom>
            <a:ln w="1905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1" name="Straight Arrow Connector 1720"/>
            <p:cNvCxnSpPr/>
            <p:nvPr/>
          </p:nvCxnSpPr>
          <p:spPr>
            <a:xfrm rot="16200000" flipH="1" flipV="1">
              <a:off x="6729703" y="5830268"/>
              <a:ext cx="233147" cy="124679"/>
            </a:xfrm>
            <a:prstGeom prst="straightConnector1">
              <a:avLst/>
            </a:prstGeom>
            <a:ln w="28575">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2" name="Straight Arrow Connector 1721"/>
            <p:cNvCxnSpPr/>
            <p:nvPr/>
          </p:nvCxnSpPr>
          <p:spPr>
            <a:xfrm rot="16200000" flipH="1" flipV="1">
              <a:off x="7344993" y="5454670"/>
              <a:ext cx="552150" cy="1674262"/>
            </a:xfrm>
            <a:prstGeom prst="straightConnector1">
              <a:avLst/>
            </a:prstGeom>
            <a:ln w="1905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3" name="Straight Arrow Connector 1722"/>
            <p:cNvCxnSpPr/>
            <p:nvPr/>
          </p:nvCxnSpPr>
          <p:spPr>
            <a:xfrm rot="16200000" flipH="1">
              <a:off x="6846277" y="5240234"/>
              <a:ext cx="0" cy="124679"/>
            </a:xfrm>
            <a:prstGeom prst="straightConnector1">
              <a:avLst/>
            </a:prstGeom>
            <a:ln w="19050">
              <a:solidFill>
                <a:schemeClr val="tx1"/>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24" name="Straight Arrow Connector 1723"/>
            <p:cNvCxnSpPr/>
            <p:nvPr/>
          </p:nvCxnSpPr>
          <p:spPr>
            <a:xfrm rot="16200000" flipH="1">
              <a:off x="7621068" y="4702502"/>
              <a:ext cx="0" cy="1674262"/>
            </a:xfrm>
            <a:prstGeom prst="straightConnector1">
              <a:avLst/>
            </a:prstGeom>
            <a:ln w="19050">
              <a:solidFill>
                <a:schemeClr val="accent1"/>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25" name="Straight Arrow Connector 1724"/>
            <p:cNvCxnSpPr/>
            <p:nvPr/>
          </p:nvCxnSpPr>
          <p:spPr>
            <a:xfrm rot="16200000" flipH="1">
              <a:off x="6846277" y="5714352"/>
              <a:ext cx="0" cy="124679"/>
            </a:xfrm>
            <a:prstGeom prst="straightConnector1">
              <a:avLst/>
            </a:prstGeom>
            <a:ln w="19050">
              <a:solidFill>
                <a:schemeClr val="tx1"/>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26" name="Straight Arrow Connector 1725"/>
            <p:cNvCxnSpPr/>
            <p:nvPr/>
          </p:nvCxnSpPr>
          <p:spPr>
            <a:xfrm rot="16200000" flipH="1">
              <a:off x="7621068" y="5176621"/>
              <a:ext cx="0" cy="1674262"/>
            </a:xfrm>
            <a:prstGeom prst="straightConnector1">
              <a:avLst/>
            </a:prstGeom>
            <a:ln w="19050">
              <a:solidFill>
                <a:schemeClr val="accent1"/>
              </a:solidFill>
              <a:prstDash val="solid"/>
              <a:tailEnd type="arrow" w="sm" len="sm"/>
            </a:ln>
          </p:spPr>
          <p:style>
            <a:lnRef idx="1">
              <a:schemeClr val="accent1"/>
            </a:lnRef>
            <a:fillRef idx="0">
              <a:schemeClr val="accent1"/>
            </a:fillRef>
            <a:effectRef idx="0">
              <a:schemeClr val="accent1"/>
            </a:effectRef>
            <a:fontRef idx="minor">
              <a:schemeClr val="tx1"/>
            </a:fontRef>
          </p:style>
        </p:cxnSp>
        <p:cxnSp>
          <p:nvCxnSpPr>
            <p:cNvPr id="1727" name="Straight Arrow Connector 1726"/>
            <p:cNvCxnSpPr/>
            <p:nvPr/>
          </p:nvCxnSpPr>
          <p:spPr>
            <a:xfrm rot="16200000" flipH="1">
              <a:off x="7621068" y="5731703"/>
              <a:ext cx="0" cy="1674262"/>
            </a:xfrm>
            <a:prstGeom prst="straightConnector1">
              <a:avLst/>
            </a:prstGeom>
            <a:ln w="19050">
              <a:solidFill>
                <a:schemeClr val="accent1"/>
              </a:solidFill>
              <a:prstDash val="solid"/>
              <a:tailEnd type="arrow" w="sm" len="sm"/>
            </a:ln>
          </p:spPr>
          <p:style>
            <a:lnRef idx="1">
              <a:schemeClr val="accent1"/>
            </a:lnRef>
            <a:fillRef idx="0">
              <a:schemeClr val="accent1"/>
            </a:fillRef>
            <a:effectRef idx="0">
              <a:schemeClr val="accent1"/>
            </a:effectRef>
            <a:fontRef idx="minor">
              <a:schemeClr val="tx1"/>
            </a:fontRef>
          </p:style>
        </p:cxnSp>
      </p:grpSp>
      <p:grpSp>
        <p:nvGrpSpPr>
          <p:cNvPr id="1776" name="Group 1775"/>
          <p:cNvGrpSpPr/>
          <p:nvPr/>
        </p:nvGrpSpPr>
        <p:grpSpPr>
          <a:xfrm>
            <a:off x="10663231" y="2258176"/>
            <a:ext cx="628774" cy="1389162"/>
            <a:chOff x="8074691" y="3453029"/>
            <a:chExt cx="380256" cy="1042381"/>
          </a:xfrm>
        </p:grpSpPr>
        <p:cxnSp>
          <p:nvCxnSpPr>
            <p:cNvPr id="1777" name="Straight Connector 1776"/>
            <p:cNvCxnSpPr/>
            <p:nvPr/>
          </p:nvCxnSpPr>
          <p:spPr>
            <a:xfrm>
              <a:off x="8074691" y="3453029"/>
              <a:ext cx="365760" cy="0"/>
            </a:xfrm>
            <a:prstGeom prst="line">
              <a:avLst/>
            </a:prstGeom>
          </p:spPr>
          <p:style>
            <a:lnRef idx="1">
              <a:schemeClr val="dk1"/>
            </a:lnRef>
            <a:fillRef idx="0">
              <a:schemeClr val="dk1"/>
            </a:fillRef>
            <a:effectRef idx="0">
              <a:schemeClr val="dk1"/>
            </a:effectRef>
            <a:fontRef idx="minor">
              <a:schemeClr val="tx1"/>
            </a:fontRef>
          </p:style>
        </p:cxnSp>
        <p:cxnSp>
          <p:nvCxnSpPr>
            <p:cNvPr id="1778" name="Straight Arrow Connector 1777"/>
            <p:cNvCxnSpPr/>
            <p:nvPr/>
          </p:nvCxnSpPr>
          <p:spPr>
            <a:xfrm>
              <a:off x="8453211" y="3457512"/>
              <a:ext cx="1736" cy="103789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sp>
        <p:nvSpPr>
          <p:cNvPr id="1779" name="TextBox 1778"/>
          <p:cNvSpPr txBox="1"/>
          <p:nvPr/>
        </p:nvSpPr>
        <p:spPr>
          <a:xfrm>
            <a:off x="8743024" y="2844391"/>
            <a:ext cx="3486004" cy="553998"/>
          </a:xfrm>
          <a:prstGeom prst="rect">
            <a:avLst/>
          </a:prstGeom>
          <a:solidFill>
            <a:schemeClr val="bg1"/>
          </a:solidFill>
        </p:spPr>
        <p:txBody>
          <a:bodyPr wrap="square" lIns="0" tIns="0" rIns="0" bIns="0" rtlCol="0" anchor="ctr" anchorCtr="0">
            <a:spAutoFit/>
          </a:bodyPr>
          <a:lstStyle/>
          <a:p>
            <a:pPr algn="ctr"/>
            <a:r>
              <a:rPr lang="en-US" dirty="0" smtClean="0"/>
              <a:t>locality-centric scheduling, </a:t>
            </a:r>
            <a:r>
              <a:rPr lang="en-US" dirty="0" err="1" smtClean="0"/>
              <a:t>vectorization</a:t>
            </a:r>
            <a:endParaRPr lang="en-US" dirty="0"/>
          </a:p>
        </p:txBody>
      </p:sp>
      <p:pic>
        <p:nvPicPr>
          <p:cNvPr id="1780" name="Picture 2" descr="The IMPACT Research Gro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1381" y="7025895"/>
            <a:ext cx="1799907" cy="772585"/>
          </a:xfrm>
          <a:prstGeom prst="rect">
            <a:avLst/>
          </a:prstGeom>
          <a:noFill/>
          <a:extLst>
            <a:ext uri="{909E8E84-426E-40DD-AFC4-6F175D3DCCD1}">
              <a14:hiddenFill xmlns:a14="http://schemas.microsoft.com/office/drawing/2010/main">
                <a:solidFill>
                  <a:srgbClr val="FFFFFF"/>
                </a:solidFill>
              </a14:hiddenFill>
            </a:ext>
          </a:extLst>
        </p:spPr>
      </p:pic>
      <p:sp>
        <p:nvSpPr>
          <p:cNvPr id="1781" name="TextBox 1780"/>
          <p:cNvSpPr txBox="1"/>
          <p:nvPr/>
        </p:nvSpPr>
        <p:spPr>
          <a:xfrm>
            <a:off x="5535161" y="6361362"/>
            <a:ext cx="312906" cy="369332"/>
          </a:xfrm>
          <a:prstGeom prst="rect">
            <a:avLst/>
          </a:prstGeom>
          <a:noFill/>
        </p:spPr>
        <p:txBody>
          <a:bodyPr wrap="none" rtlCol="0">
            <a:spAutoFit/>
          </a:bodyPr>
          <a:lstStyle/>
          <a:p>
            <a:r>
              <a:rPr lang="en-US" dirty="0"/>
              <a:t>5</a:t>
            </a:r>
          </a:p>
        </p:txBody>
      </p:sp>
    </p:spTree>
    <p:extLst>
      <p:ext uri="{BB962C8B-B14F-4D97-AF65-F5344CB8AC3E}">
        <p14:creationId xmlns:p14="http://schemas.microsoft.com/office/powerpoint/2010/main" val="1163341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9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9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7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7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1" grpId="0" animBg="1"/>
      <p:bldP spid="1619" grpId="0" animBg="1"/>
      <p:bldP spid="1621" grpId="0" animBg="1"/>
      <p:bldP spid="177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Heterogeneous </a:t>
            </a:r>
            <a:r>
              <a:rPr lang="en-US" dirty="0" err="1"/>
              <a:t>MxPA</a:t>
            </a:r>
            <a:endParaRPr lang="en-US" dirty="0"/>
          </a:p>
        </p:txBody>
      </p:sp>
      <p:sp>
        <p:nvSpPr>
          <p:cNvPr id="3" name="Content Placeholder 2"/>
          <p:cNvSpPr>
            <a:spLocks noGrp="1"/>
          </p:cNvSpPr>
          <p:nvPr>
            <p:ph idx="1"/>
          </p:nvPr>
        </p:nvSpPr>
        <p:spPr>
          <a:xfrm>
            <a:off x="501866" y="1276803"/>
            <a:ext cx="10969943" cy="4905022"/>
          </a:xfrm>
        </p:spPr>
        <p:txBody>
          <a:bodyPr/>
          <a:lstStyle/>
          <a:p>
            <a:r>
              <a:rPr lang="en-US" sz="1700" dirty="0"/>
              <a:t>Goal of H-</a:t>
            </a:r>
            <a:r>
              <a:rPr lang="en-US" sz="1700" dirty="0" err="1"/>
              <a:t>MxPa</a:t>
            </a:r>
            <a:r>
              <a:rPr lang="en-US" sz="1700" dirty="0"/>
              <a:t>: </a:t>
            </a:r>
            <a:r>
              <a:rPr lang="en-US" sz="1700" dirty="0" smtClean="0"/>
              <a:t>Maximize </a:t>
            </a:r>
            <a:r>
              <a:rPr lang="en-US" sz="1700" dirty="0"/>
              <a:t>node utilization by simultaneous execution of work groups among all hardware </a:t>
            </a:r>
            <a:r>
              <a:rPr lang="en-US" sz="1700" dirty="0" smtClean="0"/>
              <a:t>devices for a single source code. Able to adapt to any kind of node setup.</a:t>
            </a:r>
            <a:endParaRPr lang="en-US" sz="1700" dirty="0"/>
          </a:p>
          <a:p>
            <a:pPr marL="0" indent="0">
              <a:buNone/>
            </a:pPr>
            <a:endParaRPr lang="en-US" dirty="0"/>
          </a:p>
        </p:txBody>
      </p:sp>
      <p:grpSp>
        <p:nvGrpSpPr>
          <p:cNvPr id="4" name="Group 3"/>
          <p:cNvGrpSpPr>
            <a:grpSpLocks noChangeAspect="1"/>
          </p:cNvGrpSpPr>
          <p:nvPr/>
        </p:nvGrpSpPr>
        <p:grpSpPr>
          <a:xfrm>
            <a:off x="2495807" y="2041897"/>
            <a:ext cx="7099893" cy="2147272"/>
            <a:chOff x="304800" y="3462084"/>
            <a:chExt cx="8137980" cy="3184289"/>
          </a:xfrm>
        </p:grpSpPr>
        <p:grpSp>
          <p:nvGrpSpPr>
            <p:cNvPr id="5" name="Group 4"/>
            <p:cNvGrpSpPr/>
            <p:nvPr/>
          </p:nvGrpSpPr>
          <p:grpSpPr>
            <a:xfrm>
              <a:off x="304800" y="3462084"/>
              <a:ext cx="1929434" cy="3170873"/>
              <a:chOff x="152400" y="2819398"/>
              <a:chExt cx="1929434" cy="3170873"/>
            </a:xfrm>
          </p:grpSpPr>
          <p:sp>
            <p:nvSpPr>
              <p:cNvPr id="792" name="Rounded Rectangle 791"/>
              <p:cNvSpPr>
                <a:spLocks noChangeAspect="1"/>
              </p:cNvSpPr>
              <p:nvPr/>
            </p:nvSpPr>
            <p:spPr>
              <a:xfrm>
                <a:off x="490947" y="5214582"/>
                <a:ext cx="1077308" cy="775689"/>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a:t>?</a:t>
                </a:r>
                <a:endParaRPr lang="en-US" sz="1800" b="1" dirty="0"/>
              </a:p>
            </p:txBody>
          </p:sp>
          <p:grpSp>
            <p:nvGrpSpPr>
              <p:cNvPr id="793" name="Group 792"/>
              <p:cNvGrpSpPr/>
              <p:nvPr/>
            </p:nvGrpSpPr>
            <p:grpSpPr>
              <a:xfrm>
                <a:off x="152400" y="2819398"/>
                <a:ext cx="1929434" cy="2194169"/>
                <a:chOff x="113987" y="2819398"/>
                <a:chExt cx="1929434" cy="2194169"/>
              </a:xfrm>
            </p:grpSpPr>
            <p:grpSp>
              <p:nvGrpSpPr>
                <p:cNvPr id="794" name="Group 793"/>
                <p:cNvGrpSpPr/>
                <p:nvPr/>
              </p:nvGrpSpPr>
              <p:grpSpPr>
                <a:xfrm>
                  <a:off x="113987" y="2819400"/>
                  <a:ext cx="602145" cy="2194167"/>
                  <a:chOff x="1399378" y="3416710"/>
                  <a:chExt cx="625686" cy="2279949"/>
                </a:xfrm>
              </p:grpSpPr>
              <p:sp>
                <p:nvSpPr>
                  <p:cNvPr id="1017" name="Oval 1016"/>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18" name="Straight Arrow Connector 1017"/>
                  <p:cNvCxnSpPr>
                    <a:stCxn id="1017"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19" name="Oval 1018"/>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20" name="Straight Arrow Connector 1019"/>
                  <p:cNvCxnSpPr>
                    <a:stCxn id="1019"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21" name="Oval 1020"/>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22" name="Straight Arrow Connector 1021"/>
                  <p:cNvCxnSpPr>
                    <a:stCxn id="1021"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023" name="Group 1022"/>
                  <p:cNvGrpSpPr/>
                  <p:nvPr/>
                </p:nvGrpSpPr>
                <p:grpSpPr>
                  <a:xfrm>
                    <a:off x="1746994" y="3472455"/>
                    <a:ext cx="123316" cy="8659"/>
                    <a:chOff x="857176" y="633704"/>
                    <a:chExt cx="130224" cy="9144"/>
                  </a:xfrm>
                </p:grpSpPr>
                <p:sp>
                  <p:nvSpPr>
                    <p:cNvPr id="1124" name="Oval 112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5" name="Oval 112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6" name="Oval 112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024" name="Oval 1023"/>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25" name="Straight Arrow Connector 1024"/>
                  <p:cNvCxnSpPr>
                    <a:endCxn id="1024"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26" name="Oval 1025"/>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27" name="Straight Arrow Connector 1026"/>
                  <p:cNvCxnSpPr>
                    <a:endCxn id="1026"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28" name="Oval 1027"/>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29" name="Straight Arrow Connector 1028"/>
                  <p:cNvCxnSpPr>
                    <a:endCxn id="1028"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30" name="Oval 1029"/>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31" name="Straight Arrow Connector 1030"/>
                  <p:cNvCxnSpPr>
                    <a:stCxn id="1030"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32" name="Oval 1031"/>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33" name="Straight Arrow Connector 1032"/>
                  <p:cNvCxnSpPr>
                    <a:stCxn id="1032"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34" name="Oval 1033"/>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35" name="Straight Arrow Connector 1034"/>
                  <p:cNvCxnSpPr>
                    <a:stCxn id="1034"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36" name="Straight Arrow Connector 1035"/>
                  <p:cNvCxnSpPr>
                    <a:stCxn id="1024" idx="4"/>
                    <a:endCxn id="1043"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37" name="Straight Arrow Connector 1036"/>
                  <p:cNvCxnSpPr>
                    <a:stCxn id="1043" idx="4"/>
                    <a:endCxn id="1030"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38" name="Straight Arrow Connector 1037"/>
                  <p:cNvCxnSpPr>
                    <a:stCxn id="1043" idx="4"/>
                    <a:endCxn id="1032"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39" name="Straight Arrow Connector 1038"/>
                  <p:cNvCxnSpPr>
                    <a:stCxn id="1043" idx="4"/>
                    <a:endCxn id="1034"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40" name="Straight Arrow Connector 1039"/>
                  <p:cNvCxnSpPr>
                    <a:stCxn id="1026" idx="4"/>
                    <a:endCxn id="1043"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41" name="Straight Arrow Connector 1040"/>
                  <p:cNvCxnSpPr>
                    <a:stCxn id="1028" idx="4"/>
                    <a:endCxn id="1043"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042" name="Group 1041"/>
                  <p:cNvGrpSpPr/>
                  <p:nvPr/>
                </p:nvGrpSpPr>
                <p:grpSpPr>
                  <a:xfrm>
                    <a:off x="1748304" y="4316706"/>
                    <a:ext cx="123316" cy="8659"/>
                    <a:chOff x="857176" y="633704"/>
                    <a:chExt cx="130224" cy="9144"/>
                  </a:xfrm>
                </p:grpSpPr>
                <p:sp>
                  <p:nvSpPr>
                    <p:cNvPr id="1121" name="Oval 112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2" name="Oval 112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3" name="Oval 112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043" name="Oval 1042"/>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1044" name="Group 1043"/>
                  <p:cNvGrpSpPr/>
                  <p:nvPr/>
                </p:nvGrpSpPr>
                <p:grpSpPr>
                  <a:xfrm>
                    <a:off x="1633141" y="3663076"/>
                    <a:ext cx="8659" cy="98927"/>
                    <a:chOff x="479640" y="725564"/>
                    <a:chExt cx="9144" cy="104468"/>
                  </a:xfrm>
                </p:grpSpPr>
                <p:sp>
                  <p:nvSpPr>
                    <p:cNvPr id="1118" name="Oval 111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19" name="Oval 111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0" name="Oval 111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45" name="Group 1044"/>
                  <p:cNvGrpSpPr/>
                  <p:nvPr/>
                </p:nvGrpSpPr>
                <p:grpSpPr>
                  <a:xfrm>
                    <a:off x="1969080" y="3663076"/>
                    <a:ext cx="8659" cy="98927"/>
                    <a:chOff x="479640" y="725564"/>
                    <a:chExt cx="9144" cy="104468"/>
                  </a:xfrm>
                </p:grpSpPr>
                <p:sp>
                  <p:nvSpPr>
                    <p:cNvPr id="1115" name="Oval 111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16" name="Oval 111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17" name="Oval 111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46" name="Group 1045"/>
                  <p:cNvGrpSpPr/>
                  <p:nvPr/>
                </p:nvGrpSpPr>
                <p:grpSpPr>
                  <a:xfrm>
                    <a:off x="1748304" y="3958108"/>
                    <a:ext cx="123316" cy="8659"/>
                    <a:chOff x="857176" y="633704"/>
                    <a:chExt cx="130224" cy="9144"/>
                  </a:xfrm>
                </p:grpSpPr>
                <p:sp>
                  <p:nvSpPr>
                    <p:cNvPr id="1112" name="Oval 1111"/>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13" name="Oval 1112"/>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14" name="Oval 1113"/>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047" name="Oval 1046"/>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48" name="Straight Arrow Connector 1047"/>
                  <p:cNvCxnSpPr>
                    <a:endCxn id="1047"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49" name="Oval 1048"/>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50" name="Straight Arrow Connector 1049"/>
                  <p:cNvCxnSpPr>
                    <a:endCxn id="1049"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51" name="Oval 1050"/>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52" name="Straight Arrow Connector 1051"/>
                  <p:cNvCxnSpPr>
                    <a:endCxn id="1051"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53" name="Oval 1052"/>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54" name="Straight Arrow Connector 1053"/>
                  <p:cNvCxnSpPr>
                    <a:stCxn id="1053"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55" name="Oval 1054"/>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56" name="Straight Arrow Connector 1055"/>
                  <p:cNvCxnSpPr>
                    <a:stCxn id="1055"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57" name="Oval 1056"/>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58" name="Straight Arrow Connector 1057"/>
                  <p:cNvCxnSpPr>
                    <a:stCxn id="1057"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59" name="Straight Arrow Connector 1058"/>
                  <p:cNvCxnSpPr>
                    <a:stCxn id="1047" idx="4"/>
                    <a:endCxn id="1066"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60" name="Straight Arrow Connector 1059"/>
                  <p:cNvCxnSpPr>
                    <a:stCxn id="1066" idx="4"/>
                    <a:endCxn id="1053"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61" name="Straight Arrow Connector 1060"/>
                  <p:cNvCxnSpPr>
                    <a:stCxn id="1066" idx="4"/>
                    <a:endCxn id="1055"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62" name="Straight Arrow Connector 1061"/>
                  <p:cNvCxnSpPr>
                    <a:stCxn id="1066" idx="4"/>
                    <a:endCxn id="1057"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63" name="Straight Arrow Connector 1062"/>
                  <p:cNvCxnSpPr>
                    <a:stCxn id="1049" idx="4"/>
                    <a:endCxn id="1066"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064" name="Straight Arrow Connector 1063"/>
                  <p:cNvCxnSpPr>
                    <a:stCxn id="1051" idx="4"/>
                    <a:endCxn id="1066"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065" name="Group 1064"/>
                  <p:cNvGrpSpPr/>
                  <p:nvPr/>
                </p:nvGrpSpPr>
                <p:grpSpPr>
                  <a:xfrm>
                    <a:off x="1745216" y="5160757"/>
                    <a:ext cx="123316" cy="8659"/>
                    <a:chOff x="857176" y="633704"/>
                    <a:chExt cx="130224" cy="9144"/>
                  </a:xfrm>
                </p:grpSpPr>
                <p:sp>
                  <p:nvSpPr>
                    <p:cNvPr id="1109" name="Oval 110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10" name="Oval 110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11" name="Oval 111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066" name="Oval 1065"/>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1067" name="Group 1066"/>
                  <p:cNvGrpSpPr/>
                  <p:nvPr/>
                </p:nvGrpSpPr>
                <p:grpSpPr>
                  <a:xfrm>
                    <a:off x="1630054" y="4499090"/>
                    <a:ext cx="8659" cy="98927"/>
                    <a:chOff x="479640" y="725564"/>
                    <a:chExt cx="9144" cy="104468"/>
                  </a:xfrm>
                </p:grpSpPr>
                <p:sp>
                  <p:nvSpPr>
                    <p:cNvPr id="1106" name="Oval 110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07" name="Oval 110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08" name="Oval 110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68" name="Group 1067"/>
                  <p:cNvGrpSpPr/>
                  <p:nvPr/>
                </p:nvGrpSpPr>
                <p:grpSpPr>
                  <a:xfrm>
                    <a:off x="1965993" y="4499090"/>
                    <a:ext cx="8659" cy="98927"/>
                    <a:chOff x="479640" y="725564"/>
                    <a:chExt cx="9144" cy="104468"/>
                  </a:xfrm>
                </p:grpSpPr>
                <p:sp>
                  <p:nvSpPr>
                    <p:cNvPr id="1103" name="Oval 110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04" name="Oval 110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05" name="Oval 110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69" name="Group 1068"/>
                  <p:cNvGrpSpPr/>
                  <p:nvPr/>
                </p:nvGrpSpPr>
                <p:grpSpPr>
                  <a:xfrm>
                    <a:off x="1745216" y="4796480"/>
                    <a:ext cx="123316" cy="8659"/>
                    <a:chOff x="857176" y="633704"/>
                    <a:chExt cx="130224" cy="9144"/>
                  </a:xfrm>
                </p:grpSpPr>
                <p:sp>
                  <p:nvSpPr>
                    <p:cNvPr id="1100" name="Oval 109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01" name="Oval 110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02" name="Oval 110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070" name="Oval 1069"/>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71" name="Straight Arrow Connector 1070"/>
                  <p:cNvCxnSpPr>
                    <a:endCxn id="1070"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72" name="Oval 1071"/>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73" name="Straight Arrow Connector 1072"/>
                  <p:cNvCxnSpPr>
                    <a:endCxn id="1072"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074" name="Oval 1073"/>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075" name="Straight Arrow Connector 1074"/>
                  <p:cNvCxnSpPr>
                    <a:endCxn id="1074"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076" name="Group 1075"/>
                  <p:cNvGrpSpPr/>
                  <p:nvPr/>
                </p:nvGrpSpPr>
                <p:grpSpPr>
                  <a:xfrm>
                    <a:off x="1630054" y="5347114"/>
                    <a:ext cx="8659" cy="98927"/>
                    <a:chOff x="479640" y="725564"/>
                    <a:chExt cx="9144" cy="104468"/>
                  </a:xfrm>
                </p:grpSpPr>
                <p:sp>
                  <p:nvSpPr>
                    <p:cNvPr id="1097" name="Oval 109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98" name="Oval 109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99" name="Oval 109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77" name="Group 1076"/>
                  <p:cNvGrpSpPr/>
                  <p:nvPr/>
                </p:nvGrpSpPr>
                <p:grpSpPr>
                  <a:xfrm>
                    <a:off x="1965993" y="5347114"/>
                    <a:ext cx="8659" cy="98927"/>
                    <a:chOff x="479640" y="725564"/>
                    <a:chExt cx="9144" cy="104468"/>
                  </a:xfrm>
                </p:grpSpPr>
                <p:sp>
                  <p:nvSpPr>
                    <p:cNvPr id="1094" name="Oval 109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95" name="Oval 109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96" name="Oval 109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78" name="Group 1077"/>
                  <p:cNvGrpSpPr/>
                  <p:nvPr/>
                </p:nvGrpSpPr>
                <p:grpSpPr>
                  <a:xfrm>
                    <a:off x="1745216" y="5642824"/>
                    <a:ext cx="123316" cy="8659"/>
                    <a:chOff x="857176" y="633704"/>
                    <a:chExt cx="130224" cy="9144"/>
                  </a:xfrm>
                </p:grpSpPr>
                <p:sp>
                  <p:nvSpPr>
                    <p:cNvPr id="1091" name="Oval 109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92" name="Oval 109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93" name="Oval 109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79" name="Group 1078"/>
                  <p:cNvGrpSpPr/>
                  <p:nvPr/>
                </p:nvGrpSpPr>
                <p:grpSpPr>
                  <a:xfrm>
                    <a:off x="1453825" y="3667284"/>
                    <a:ext cx="8659" cy="98927"/>
                    <a:chOff x="479640" y="725564"/>
                    <a:chExt cx="9144" cy="104468"/>
                  </a:xfrm>
                </p:grpSpPr>
                <p:sp>
                  <p:nvSpPr>
                    <p:cNvPr id="1088" name="Oval 108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89" name="Oval 108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90" name="Oval 108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80" name="Group 1079"/>
                  <p:cNvGrpSpPr/>
                  <p:nvPr/>
                </p:nvGrpSpPr>
                <p:grpSpPr>
                  <a:xfrm>
                    <a:off x="1450738" y="4503298"/>
                    <a:ext cx="8659" cy="98927"/>
                    <a:chOff x="479640" y="725564"/>
                    <a:chExt cx="9144" cy="104468"/>
                  </a:xfrm>
                </p:grpSpPr>
                <p:sp>
                  <p:nvSpPr>
                    <p:cNvPr id="1085" name="Oval 108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86" name="Oval 108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87" name="Oval 108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081" name="Group 1080"/>
                  <p:cNvGrpSpPr/>
                  <p:nvPr/>
                </p:nvGrpSpPr>
                <p:grpSpPr>
                  <a:xfrm>
                    <a:off x="1450738" y="5351322"/>
                    <a:ext cx="8659" cy="98927"/>
                    <a:chOff x="479640" y="725564"/>
                    <a:chExt cx="9144" cy="104468"/>
                  </a:xfrm>
                </p:grpSpPr>
                <p:sp>
                  <p:nvSpPr>
                    <p:cNvPr id="1082" name="Oval 108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83" name="Oval 108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84" name="Oval 108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795" name="Group 794"/>
                <p:cNvGrpSpPr/>
                <p:nvPr/>
              </p:nvGrpSpPr>
              <p:grpSpPr>
                <a:xfrm>
                  <a:off x="777631" y="2819400"/>
                  <a:ext cx="602145" cy="2194167"/>
                  <a:chOff x="1399378" y="3416710"/>
                  <a:chExt cx="625686" cy="2279949"/>
                </a:xfrm>
              </p:grpSpPr>
              <p:sp>
                <p:nvSpPr>
                  <p:cNvPr id="907" name="Oval 906"/>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08" name="Straight Arrow Connector 907"/>
                  <p:cNvCxnSpPr>
                    <a:stCxn id="907"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09" name="Oval 908"/>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10" name="Straight Arrow Connector 909"/>
                  <p:cNvCxnSpPr>
                    <a:stCxn id="909"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11" name="Oval 910"/>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12" name="Straight Arrow Connector 911"/>
                  <p:cNvCxnSpPr>
                    <a:stCxn id="911"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913" name="Group 912"/>
                  <p:cNvGrpSpPr/>
                  <p:nvPr/>
                </p:nvGrpSpPr>
                <p:grpSpPr>
                  <a:xfrm>
                    <a:off x="1746994" y="3472455"/>
                    <a:ext cx="123316" cy="8659"/>
                    <a:chOff x="857176" y="633704"/>
                    <a:chExt cx="130224" cy="9144"/>
                  </a:xfrm>
                </p:grpSpPr>
                <p:sp>
                  <p:nvSpPr>
                    <p:cNvPr id="1014" name="Oval 101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5" name="Oval 101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6" name="Oval 101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914" name="Oval 913"/>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15" name="Straight Arrow Connector 914"/>
                  <p:cNvCxnSpPr>
                    <a:endCxn id="914"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16" name="Oval 915"/>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17" name="Straight Arrow Connector 916"/>
                  <p:cNvCxnSpPr>
                    <a:endCxn id="916"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18" name="Oval 917"/>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19" name="Straight Arrow Connector 918"/>
                  <p:cNvCxnSpPr>
                    <a:endCxn id="918"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20" name="Oval 919"/>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21" name="Straight Arrow Connector 920"/>
                  <p:cNvCxnSpPr>
                    <a:stCxn id="920"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22" name="Oval 921"/>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23" name="Straight Arrow Connector 922"/>
                  <p:cNvCxnSpPr>
                    <a:stCxn id="922"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24" name="Oval 923"/>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25" name="Straight Arrow Connector 924"/>
                  <p:cNvCxnSpPr>
                    <a:stCxn id="924"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26" name="Straight Arrow Connector 925"/>
                  <p:cNvCxnSpPr>
                    <a:stCxn id="914" idx="4"/>
                    <a:endCxn id="933"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27" name="Straight Arrow Connector 926"/>
                  <p:cNvCxnSpPr>
                    <a:stCxn id="933" idx="4"/>
                    <a:endCxn id="920"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28" name="Straight Arrow Connector 927"/>
                  <p:cNvCxnSpPr>
                    <a:stCxn id="933" idx="4"/>
                    <a:endCxn id="922"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29" name="Straight Arrow Connector 928"/>
                  <p:cNvCxnSpPr>
                    <a:stCxn id="933" idx="4"/>
                    <a:endCxn id="924"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30" name="Straight Arrow Connector 929"/>
                  <p:cNvCxnSpPr>
                    <a:stCxn id="916" idx="4"/>
                    <a:endCxn id="933"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31" name="Straight Arrow Connector 930"/>
                  <p:cNvCxnSpPr>
                    <a:stCxn id="918" idx="4"/>
                    <a:endCxn id="933"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932" name="Group 931"/>
                  <p:cNvGrpSpPr/>
                  <p:nvPr/>
                </p:nvGrpSpPr>
                <p:grpSpPr>
                  <a:xfrm>
                    <a:off x="1748304" y="4316706"/>
                    <a:ext cx="123316" cy="8659"/>
                    <a:chOff x="857176" y="633704"/>
                    <a:chExt cx="130224" cy="9144"/>
                  </a:xfrm>
                </p:grpSpPr>
                <p:sp>
                  <p:nvSpPr>
                    <p:cNvPr id="1011" name="Oval 101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2" name="Oval 101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3" name="Oval 101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933" name="Oval 932"/>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934" name="Group 933"/>
                  <p:cNvGrpSpPr/>
                  <p:nvPr/>
                </p:nvGrpSpPr>
                <p:grpSpPr>
                  <a:xfrm>
                    <a:off x="1633141" y="3663076"/>
                    <a:ext cx="8659" cy="98927"/>
                    <a:chOff x="479640" y="725564"/>
                    <a:chExt cx="9144" cy="104468"/>
                  </a:xfrm>
                </p:grpSpPr>
                <p:sp>
                  <p:nvSpPr>
                    <p:cNvPr id="1008" name="Oval 100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09" name="Oval 100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0" name="Oval 100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35" name="Group 934"/>
                  <p:cNvGrpSpPr/>
                  <p:nvPr/>
                </p:nvGrpSpPr>
                <p:grpSpPr>
                  <a:xfrm>
                    <a:off x="1969080" y="3663076"/>
                    <a:ext cx="8659" cy="98927"/>
                    <a:chOff x="479640" y="725564"/>
                    <a:chExt cx="9144" cy="104468"/>
                  </a:xfrm>
                </p:grpSpPr>
                <p:sp>
                  <p:nvSpPr>
                    <p:cNvPr id="1005" name="Oval 100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06" name="Oval 100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07" name="Oval 100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36" name="Group 935"/>
                  <p:cNvGrpSpPr/>
                  <p:nvPr/>
                </p:nvGrpSpPr>
                <p:grpSpPr>
                  <a:xfrm>
                    <a:off x="1748304" y="3958108"/>
                    <a:ext cx="123316" cy="8659"/>
                    <a:chOff x="857176" y="633704"/>
                    <a:chExt cx="130224" cy="9144"/>
                  </a:xfrm>
                </p:grpSpPr>
                <p:sp>
                  <p:nvSpPr>
                    <p:cNvPr id="1002" name="Oval 1001"/>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03" name="Oval 1002"/>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04" name="Oval 1003"/>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937" name="Oval 936"/>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38" name="Straight Arrow Connector 937"/>
                  <p:cNvCxnSpPr>
                    <a:endCxn id="937"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39" name="Oval 938"/>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40" name="Straight Arrow Connector 939"/>
                  <p:cNvCxnSpPr>
                    <a:endCxn id="939"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41" name="Oval 940"/>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42" name="Straight Arrow Connector 941"/>
                  <p:cNvCxnSpPr>
                    <a:endCxn id="941"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43" name="Oval 942"/>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44" name="Straight Arrow Connector 943"/>
                  <p:cNvCxnSpPr>
                    <a:stCxn id="943"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45" name="Oval 944"/>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46" name="Straight Arrow Connector 945"/>
                  <p:cNvCxnSpPr>
                    <a:stCxn id="945"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47" name="Oval 946"/>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48" name="Straight Arrow Connector 947"/>
                  <p:cNvCxnSpPr>
                    <a:stCxn id="947"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49" name="Straight Arrow Connector 948"/>
                  <p:cNvCxnSpPr>
                    <a:stCxn id="937" idx="4"/>
                    <a:endCxn id="956"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50" name="Straight Arrow Connector 949"/>
                  <p:cNvCxnSpPr>
                    <a:stCxn id="956" idx="4"/>
                    <a:endCxn id="943"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51" name="Straight Arrow Connector 950"/>
                  <p:cNvCxnSpPr>
                    <a:stCxn id="956" idx="4"/>
                    <a:endCxn id="945"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52" name="Straight Arrow Connector 951"/>
                  <p:cNvCxnSpPr>
                    <a:stCxn id="956" idx="4"/>
                    <a:endCxn id="947"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53" name="Straight Arrow Connector 952"/>
                  <p:cNvCxnSpPr>
                    <a:stCxn id="939" idx="4"/>
                    <a:endCxn id="956"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954" name="Straight Arrow Connector 953"/>
                  <p:cNvCxnSpPr>
                    <a:stCxn id="941" idx="4"/>
                    <a:endCxn id="956"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955" name="Group 954"/>
                  <p:cNvGrpSpPr/>
                  <p:nvPr/>
                </p:nvGrpSpPr>
                <p:grpSpPr>
                  <a:xfrm>
                    <a:off x="1745216" y="5160757"/>
                    <a:ext cx="123316" cy="8659"/>
                    <a:chOff x="857176" y="633704"/>
                    <a:chExt cx="130224" cy="9144"/>
                  </a:xfrm>
                </p:grpSpPr>
                <p:sp>
                  <p:nvSpPr>
                    <p:cNvPr id="999" name="Oval 99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00" name="Oval 99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01" name="Oval 100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956" name="Oval 955"/>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957" name="Group 956"/>
                  <p:cNvGrpSpPr/>
                  <p:nvPr/>
                </p:nvGrpSpPr>
                <p:grpSpPr>
                  <a:xfrm>
                    <a:off x="1630054" y="4499090"/>
                    <a:ext cx="8659" cy="98927"/>
                    <a:chOff x="479640" y="725564"/>
                    <a:chExt cx="9144" cy="104468"/>
                  </a:xfrm>
                </p:grpSpPr>
                <p:sp>
                  <p:nvSpPr>
                    <p:cNvPr id="996" name="Oval 99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97" name="Oval 99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98" name="Oval 99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58" name="Group 957"/>
                  <p:cNvGrpSpPr/>
                  <p:nvPr/>
                </p:nvGrpSpPr>
                <p:grpSpPr>
                  <a:xfrm>
                    <a:off x="1965993" y="4499090"/>
                    <a:ext cx="8659" cy="98927"/>
                    <a:chOff x="479640" y="725564"/>
                    <a:chExt cx="9144" cy="104468"/>
                  </a:xfrm>
                </p:grpSpPr>
                <p:sp>
                  <p:nvSpPr>
                    <p:cNvPr id="993" name="Oval 99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94" name="Oval 99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95" name="Oval 99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59" name="Group 958"/>
                  <p:cNvGrpSpPr/>
                  <p:nvPr/>
                </p:nvGrpSpPr>
                <p:grpSpPr>
                  <a:xfrm>
                    <a:off x="1745216" y="4796480"/>
                    <a:ext cx="123316" cy="8659"/>
                    <a:chOff x="857176" y="633704"/>
                    <a:chExt cx="130224" cy="9144"/>
                  </a:xfrm>
                </p:grpSpPr>
                <p:sp>
                  <p:nvSpPr>
                    <p:cNvPr id="990" name="Oval 98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91" name="Oval 99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92" name="Oval 99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960" name="Oval 959"/>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61" name="Straight Arrow Connector 960"/>
                  <p:cNvCxnSpPr>
                    <a:endCxn id="960"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62" name="Oval 961"/>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63" name="Straight Arrow Connector 962"/>
                  <p:cNvCxnSpPr>
                    <a:endCxn id="962"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964" name="Oval 963"/>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965" name="Straight Arrow Connector 964"/>
                  <p:cNvCxnSpPr>
                    <a:endCxn id="964"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966" name="Group 965"/>
                  <p:cNvGrpSpPr/>
                  <p:nvPr/>
                </p:nvGrpSpPr>
                <p:grpSpPr>
                  <a:xfrm>
                    <a:off x="1630054" y="5347114"/>
                    <a:ext cx="8659" cy="98927"/>
                    <a:chOff x="479640" y="725564"/>
                    <a:chExt cx="9144" cy="104468"/>
                  </a:xfrm>
                </p:grpSpPr>
                <p:sp>
                  <p:nvSpPr>
                    <p:cNvPr id="987" name="Oval 98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88" name="Oval 98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89" name="Oval 98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67" name="Group 966"/>
                  <p:cNvGrpSpPr/>
                  <p:nvPr/>
                </p:nvGrpSpPr>
                <p:grpSpPr>
                  <a:xfrm>
                    <a:off x="1965993" y="5347114"/>
                    <a:ext cx="8659" cy="98927"/>
                    <a:chOff x="479640" y="725564"/>
                    <a:chExt cx="9144" cy="104468"/>
                  </a:xfrm>
                </p:grpSpPr>
                <p:sp>
                  <p:nvSpPr>
                    <p:cNvPr id="984" name="Oval 98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85" name="Oval 98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86" name="Oval 98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68" name="Group 967"/>
                  <p:cNvGrpSpPr/>
                  <p:nvPr/>
                </p:nvGrpSpPr>
                <p:grpSpPr>
                  <a:xfrm>
                    <a:off x="1745216" y="5642824"/>
                    <a:ext cx="123316" cy="8659"/>
                    <a:chOff x="857176" y="633704"/>
                    <a:chExt cx="130224" cy="9144"/>
                  </a:xfrm>
                </p:grpSpPr>
                <p:sp>
                  <p:nvSpPr>
                    <p:cNvPr id="981" name="Oval 98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82" name="Oval 98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83" name="Oval 98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69" name="Group 968"/>
                  <p:cNvGrpSpPr/>
                  <p:nvPr/>
                </p:nvGrpSpPr>
                <p:grpSpPr>
                  <a:xfrm>
                    <a:off x="1453825" y="3667284"/>
                    <a:ext cx="8659" cy="98927"/>
                    <a:chOff x="479640" y="725564"/>
                    <a:chExt cx="9144" cy="104468"/>
                  </a:xfrm>
                </p:grpSpPr>
                <p:sp>
                  <p:nvSpPr>
                    <p:cNvPr id="978" name="Oval 97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79" name="Oval 97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80" name="Oval 97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70" name="Group 969"/>
                  <p:cNvGrpSpPr/>
                  <p:nvPr/>
                </p:nvGrpSpPr>
                <p:grpSpPr>
                  <a:xfrm>
                    <a:off x="1450738" y="4503298"/>
                    <a:ext cx="8659" cy="98927"/>
                    <a:chOff x="479640" y="725564"/>
                    <a:chExt cx="9144" cy="104468"/>
                  </a:xfrm>
                </p:grpSpPr>
                <p:sp>
                  <p:nvSpPr>
                    <p:cNvPr id="975" name="Oval 97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76" name="Oval 97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77" name="Oval 97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971" name="Group 970"/>
                  <p:cNvGrpSpPr/>
                  <p:nvPr/>
                </p:nvGrpSpPr>
                <p:grpSpPr>
                  <a:xfrm>
                    <a:off x="1450738" y="5351322"/>
                    <a:ext cx="8659" cy="98927"/>
                    <a:chOff x="479640" y="725564"/>
                    <a:chExt cx="9144" cy="104468"/>
                  </a:xfrm>
                </p:grpSpPr>
                <p:sp>
                  <p:nvSpPr>
                    <p:cNvPr id="972" name="Oval 97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73" name="Oval 97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74" name="Oval 97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796" name="Group 795"/>
                <p:cNvGrpSpPr/>
                <p:nvPr/>
              </p:nvGrpSpPr>
              <p:grpSpPr>
                <a:xfrm>
                  <a:off x="1441276" y="2819398"/>
                  <a:ext cx="602145" cy="2194167"/>
                  <a:chOff x="1399378" y="3416710"/>
                  <a:chExt cx="625686" cy="2279949"/>
                </a:xfrm>
              </p:grpSpPr>
              <p:sp>
                <p:nvSpPr>
                  <p:cNvPr id="797" name="Oval 796"/>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98" name="Straight Arrow Connector 797"/>
                  <p:cNvCxnSpPr>
                    <a:stCxn id="797"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99" name="Oval 798"/>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00" name="Straight Arrow Connector 799"/>
                  <p:cNvCxnSpPr>
                    <a:stCxn id="799"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01" name="Oval 800"/>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02" name="Straight Arrow Connector 801"/>
                  <p:cNvCxnSpPr>
                    <a:stCxn id="801"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803" name="Group 802"/>
                  <p:cNvGrpSpPr/>
                  <p:nvPr/>
                </p:nvGrpSpPr>
                <p:grpSpPr>
                  <a:xfrm>
                    <a:off x="1746994" y="3472455"/>
                    <a:ext cx="123316" cy="8659"/>
                    <a:chOff x="857176" y="633704"/>
                    <a:chExt cx="130224" cy="9144"/>
                  </a:xfrm>
                </p:grpSpPr>
                <p:sp>
                  <p:nvSpPr>
                    <p:cNvPr id="904" name="Oval 90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5" name="Oval 90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6" name="Oval 90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804" name="Oval 803"/>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05" name="Straight Arrow Connector 804"/>
                  <p:cNvCxnSpPr>
                    <a:endCxn id="804"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06" name="Oval 805"/>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07" name="Straight Arrow Connector 806"/>
                  <p:cNvCxnSpPr>
                    <a:endCxn id="806"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08" name="Oval 807"/>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09" name="Straight Arrow Connector 808"/>
                  <p:cNvCxnSpPr>
                    <a:endCxn id="808"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10" name="Oval 809"/>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11" name="Straight Arrow Connector 810"/>
                  <p:cNvCxnSpPr>
                    <a:stCxn id="810"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12" name="Oval 811"/>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13" name="Straight Arrow Connector 812"/>
                  <p:cNvCxnSpPr>
                    <a:stCxn id="812"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14" name="Oval 813"/>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15" name="Straight Arrow Connector 814"/>
                  <p:cNvCxnSpPr>
                    <a:stCxn id="814"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16" name="Straight Arrow Connector 815"/>
                  <p:cNvCxnSpPr>
                    <a:stCxn id="804" idx="4"/>
                    <a:endCxn id="823"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17" name="Straight Arrow Connector 816"/>
                  <p:cNvCxnSpPr>
                    <a:stCxn id="823" idx="4"/>
                    <a:endCxn id="810"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18" name="Straight Arrow Connector 817"/>
                  <p:cNvCxnSpPr>
                    <a:stCxn id="823" idx="4"/>
                    <a:endCxn id="812"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19" name="Straight Arrow Connector 818"/>
                  <p:cNvCxnSpPr>
                    <a:stCxn id="823" idx="4"/>
                    <a:endCxn id="814"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20" name="Straight Arrow Connector 819"/>
                  <p:cNvCxnSpPr>
                    <a:stCxn id="806" idx="4"/>
                    <a:endCxn id="823"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21" name="Straight Arrow Connector 820"/>
                  <p:cNvCxnSpPr>
                    <a:stCxn id="808" idx="4"/>
                    <a:endCxn id="823"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822" name="Group 821"/>
                  <p:cNvGrpSpPr/>
                  <p:nvPr/>
                </p:nvGrpSpPr>
                <p:grpSpPr>
                  <a:xfrm>
                    <a:off x="1748304" y="4316706"/>
                    <a:ext cx="123316" cy="8659"/>
                    <a:chOff x="857176" y="633704"/>
                    <a:chExt cx="130224" cy="9144"/>
                  </a:xfrm>
                </p:grpSpPr>
                <p:sp>
                  <p:nvSpPr>
                    <p:cNvPr id="901" name="Oval 90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2" name="Oval 90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3" name="Oval 90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823" name="Oval 822"/>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824" name="Group 823"/>
                  <p:cNvGrpSpPr/>
                  <p:nvPr/>
                </p:nvGrpSpPr>
                <p:grpSpPr>
                  <a:xfrm>
                    <a:off x="1633141" y="3663076"/>
                    <a:ext cx="8659" cy="98927"/>
                    <a:chOff x="479640" y="725564"/>
                    <a:chExt cx="9144" cy="104468"/>
                  </a:xfrm>
                </p:grpSpPr>
                <p:sp>
                  <p:nvSpPr>
                    <p:cNvPr id="898" name="Oval 89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99" name="Oval 89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00" name="Oval 89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25" name="Group 824"/>
                  <p:cNvGrpSpPr/>
                  <p:nvPr/>
                </p:nvGrpSpPr>
                <p:grpSpPr>
                  <a:xfrm>
                    <a:off x="1969080" y="3663076"/>
                    <a:ext cx="8659" cy="98927"/>
                    <a:chOff x="479640" y="725564"/>
                    <a:chExt cx="9144" cy="104468"/>
                  </a:xfrm>
                </p:grpSpPr>
                <p:sp>
                  <p:nvSpPr>
                    <p:cNvPr id="895" name="Oval 89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96" name="Oval 89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97" name="Oval 89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26" name="Group 825"/>
                  <p:cNvGrpSpPr/>
                  <p:nvPr/>
                </p:nvGrpSpPr>
                <p:grpSpPr>
                  <a:xfrm>
                    <a:off x="1748304" y="3958108"/>
                    <a:ext cx="123316" cy="8659"/>
                    <a:chOff x="857176" y="633704"/>
                    <a:chExt cx="130224" cy="9144"/>
                  </a:xfrm>
                </p:grpSpPr>
                <p:sp>
                  <p:nvSpPr>
                    <p:cNvPr id="892" name="Oval 891"/>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93" name="Oval 892"/>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94" name="Oval 893"/>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827" name="Oval 826"/>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28" name="Straight Arrow Connector 827"/>
                  <p:cNvCxnSpPr>
                    <a:endCxn id="827"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29" name="Oval 828"/>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30" name="Straight Arrow Connector 829"/>
                  <p:cNvCxnSpPr>
                    <a:endCxn id="829"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31" name="Oval 830"/>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32" name="Straight Arrow Connector 831"/>
                  <p:cNvCxnSpPr>
                    <a:endCxn id="831"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33" name="Oval 832"/>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34" name="Straight Arrow Connector 833"/>
                  <p:cNvCxnSpPr>
                    <a:stCxn id="833"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35" name="Oval 834"/>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36" name="Straight Arrow Connector 835"/>
                  <p:cNvCxnSpPr>
                    <a:stCxn id="835"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37" name="Oval 836"/>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38" name="Straight Arrow Connector 837"/>
                  <p:cNvCxnSpPr>
                    <a:stCxn id="837"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39" name="Straight Arrow Connector 838"/>
                  <p:cNvCxnSpPr>
                    <a:stCxn id="827" idx="4"/>
                    <a:endCxn id="846"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40" name="Straight Arrow Connector 839"/>
                  <p:cNvCxnSpPr>
                    <a:stCxn id="846" idx="4"/>
                    <a:endCxn id="833"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41" name="Straight Arrow Connector 840"/>
                  <p:cNvCxnSpPr>
                    <a:stCxn id="846" idx="4"/>
                    <a:endCxn id="835"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42" name="Straight Arrow Connector 841"/>
                  <p:cNvCxnSpPr>
                    <a:stCxn id="846" idx="4"/>
                    <a:endCxn id="837"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43" name="Straight Arrow Connector 842"/>
                  <p:cNvCxnSpPr>
                    <a:stCxn id="829" idx="4"/>
                    <a:endCxn id="846"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844" name="Straight Arrow Connector 843"/>
                  <p:cNvCxnSpPr>
                    <a:stCxn id="831" idx="4"/>
                    <a:endCxn id="846"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845" name="Group 844"/>
                  <p:cNvGrpSpPr/>
                  <p:nvPr/>
                </p:nvGrpSpPr>
                <p:grpSpPr>
                  <a:xfrm>
                    <a:off x="1745216" y="5160757"/>
                    <a:ext cx="123316" cy="8659"/>
                    <a:chOff x="857176" y="633704"/>
                    <a:chExt cx="130224" cy="9144"/>
                  </a:xfrm>
                </p:grpSpPr>
                <p:sp>
                  <p:nvSpPr>
                    <p:cNvPr id="889" name="Oval 88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90" name="Oval 88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91" name="Oval 89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846" name="Oval 845"/>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847" name="Group 846"/>
                  <p:cNvGrpSpPr/>
                  <p:nvPr/>
                </p:nvGrpSpPr>
                <p:grpSpPr>
                  <a:xfrm>
                    <a:off x="1630054" y="4499090"/>
                    <a:ext cx="8659" cy="98927"/>
                    <a:chOff x="479640" y="725564"/>
                    <a:chExt cx="9144" cy="104468"/>
                  </a:xfrm>
                </p:grpSpPr>
                <p:sp>
                  <p:nvSpPr>
                    <p:cNvPr id="886" name="Oval 88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87" name="Oval 88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88" name="Oval 88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48" name="Group 847"/>
                  <p:cNvGrpSpPr/>
                  <p:nvPr/>
                </p:nvGrpSpPr>
                <p:grpSpPr>
                  <a:xfrm>
                    <a:off x="1965993" y="4499090"/>
                    <a:ext cx="8659" cy="98927"/>
                    <a:chOff x="479640" y="725564"/>
                    <a:chExt cx="9144" cy="104468"/>
                  </a:xfrm>
                </p:grpSpPr>
                <p:sp>
                  <p:nvSpPr>
                    <p:cNvPr id="883" name="Oval 88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84" name="Oval 88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85" name="Oval 88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49" name="Group 848"/>
                  <p:cNvGrpSpPr/>
                  <p:nvPr/>
                </p:nvGrpSpPr>
                <p:grpSpPr>
                  <a:xfrm>
                    <a:off x="1745216" y="4796480"/>
                    <a:ext cx="123316" cy="8659"/>
                    <a:chOff x="857176" y="633704"/>
                    <a:chExt cx="130224" cy="9144"/>
                  </a:xfrm>
                </p:grpSpPr>
                <p:sp>
                  <p:nvSpPr>
                    <p:cNvPr id="880" name="Oval 87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81" name="Oval 88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82" name="Oval 88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850" name="Oval 849"/>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51" name="Straight Arrow Connector 850"/>
                  <p:cNvCxnSpPr>
                    <a:endCxn id="850"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52" name="Oval 851"/>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53" name="Straight Arrow Connector 852"/>
                  <p:cNvCxnSpPr>
                    <a:endCxn id="852"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854" name="Oval 853"/>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855" name="Straight Arrow Connector 854"/>
                  <p:cNvCxnSpPr>
                    <a:endCxn id="854"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856" name="Group 855"/>
                  <p:cNvGrpSpPr/>
                  <p:nvPr/>
                </p:nvGrpSpPr>
                <p:grpSpPr>
                  <a:xfrm>
                    <a:off x="1630054" y="5347114"/>
                    <a:ext cx="8659" cy="98927"/>
                    <a:chOff x="479640" y="725564"/>
                    <a:chExt cx="9144" cy="104468"/>
                  </a:xfrm>
                </p:grpSpPr>
                <p:sp>
                  <p:nvSpPr>
                    <p:cNvPr id="877" name="Oval 87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78" name="Oval 87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79" name="Oval 87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57" name="Group 856"/>
                  <p:cNvGrpSpPr/>
                  <p:nvPr/>
                </p:nvGrpSpPr>
                <p:grpSpPr>
                  <a:xfrm>
                    <a:off x="1965993" y="5347114"/>
                    <a:ext cx="8659" cy="98927"/>
                    <a:chOff x="479640" y="725564"/>
                    <a:chExt cx="9144" cy="104468"/>
                  </a:xfrm>
                </p:grpSpPr>
                <p:sp>
                  <p:nvSpPr>
                    <p:cNvPr id="874" name="Oval 87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75" name="Oval 87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76" name="Oval 87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58" name="Group 857"/>
                  <p:cNvGrpSpPr/>
                  <p:nvPr/>
                </p:nvGrpSpPr>
                <p:grpSpPr>
                  <a:xfrm>
                    <a:off x="1745216" y="5642824"/>
                    <a:ext cx="123316" cy="8659"/>
                    <a:chOff x="857176" y="633704"/>
                    <a:chExt cx="130224" cy="9144"/>
                  </a:xfrm>
                </p:grpSpPr>
                <p:sp>
                  <p:nvSpPr>
                    <p:cNvPr id="871" name="Oval 87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72" name="Oval 87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73" name="Oval 87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59" name="Group 858"/>
                  <p:cNvGrpSpPr/>
                  <p:nvPr/>
                </p:nvGrpSpPr>
                <p:grpSpPr>
                  <a:xfrm>
                    <a:off x="1453825" y="3667284"/>
                    <a:ext cx="8659" cy="98927"/>
                    <a:chOff x="479640" y="725564"/>
                    <a:chExt cx="9144" cy="104468"/>
                  </a:xfrm>
                </p:grpSpPr>
                <p:sp>
                  <p:nvSpPr>
                    <p:cNvPr id="868" name="Oval 86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69" name="Oval 86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70" name="Oval 86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60" name="Group 859"/>
                  <p:cNvGrpSpPr/>
                  <p:nvPr/>
                </p:nvGrpSpPr>
                <p:grpSpPr>
                  <a:xfrm>
                    <a:off x="1450738" y="4503298"/>
                    <a:ext cx="8659" cy="98927"/>
                    <a:chOff x="479640" y="725564"/>
                    <a:chExt cx="9144" cy="104468"/>
                  </a:xfrm>
                </p:grpSpPr>
                <p:sp>
                  <p:nvSpPr>
                    <p:cNvPr id="865" name="Oval 86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66" name="Oval 86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67" name="Oval 86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861" name="Group 860"/>
                  <p:cNvGrpSpPr/>
                  <p:nvPr/>
                </p:nvGrpSpPr>
                <p:grpSpPr>
                  <a:xfrm>
                    <a:off x="1450738" y="5351322"/>
                    <a:ext cx="8659" cy="98927"/>
                    <a:chOff x="479640" y="725564"/>
                    <a:chExt cx="9144" cy="104468"/>
                  </a:xfrm>
                </p:grpSpPr>
                <p:sp>
                  <p:nvSpPr>
                    <p:cNvPr id="862" name="Oval 86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63" name="Oval 86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64" name="Oval 86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grpSp>
        <p:grpSp>
          <p:nvGrpSpPr>
            <p:cNvPr id="6" name="Group 5"/>
            <p:cNvGrpSpPr/>
            <p:nvPr/>
          </p:nvGrpSpPr>
          <p:grpSpPr>
            <a:xfrm>
              <a:off x="2514600" y="3462475"/>
              <a:ext cx="1929432" cy="3170516"/>
              <a:chOff x="2514600" y="2819789"/>
              <a:chExt cx="1929432" cy="3170516"/>
            </a:xfrm>
          </p:grpSpPr>
          <p:sp>
            <p:nvSpPr>
              <p:cNvPr id="457" name="Rounded Rectangle 456"/>
              <p:cNvSpPr>
                <a:spLocks noChangeAspect="1"/>
              </p:cNvSpPr>
              <p:nvPr/>
            </p:nvSpPr>
            <p:spPr>
              <a:xfrm>
                <a:off x="2809955" y="5214614"/>
                <a:ext cx="1077307" cy="775691"/>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a:t>?</a:t>
                </a:r>
                <a:endParaRPr lang="en-US" sz="1800" b="1" dirty="0"/>
              </a:p>
            </p:txBody>
          </p:sp>
          <p:grpSp>
            <p:nvGrpSpPr>
              <p:cNvPr id="458" name="Group 457"/>
              <p:cNvGrpSpPr/>
              <p:nvPr/>
            </p:nvGrpSpPr>
            <p:grpSpPr>
              <a:xfrm>
                <a:off x="2514600" y="2819789"/>
                <a:ext cx="1929432" cy="2194167"/>
                <a:chOff x="2387310" y="2819789"/>
                <a:chExt cx="1929432" cy="2194167"/>
              </a:xfrm>
            </p:grpSpPr>
            <p:grpSp>
              <p:nvGrpSpPr>
                <p:cNvPr id="459" name="Group 458"/>
                <p:cNvGrpSpPr/>
                <p:nvPr/>
              </p:nvGrpSpPr>
              <p:grpSpPr>
                <a:xfrm>
                  <a:off x="2387310" y="2819789"/>
                  <a:ext cx="602145" cy="2194167"/>
                  <a:chOff x="1399378" y="3416710"/>
                  <a:chExt cx="625686" cy="2279949"/>
                </a:xfrm>
              </p:grpSpPr>
              <p:sp>
                <p:nvSpPr>
                  <p:cNvPr id="682" name="Oval 681"/>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83" name="Straight Arrow Connector 682"/>
                  <p:cNvCxnSpPr>
                    <a:stCxn id="682"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84" name="Oval 683"/>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85" name="Straight Arrow Connector 684"/>
                  <p:cNvCxnSpPr>
                    <a:stCxn id="684"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86" name="Oval 685"/>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87" name="Straight Arrow Connector 686"/>
                  <p:cNvCxnSpPr>
                    <a:stCxn id="686"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688" name="Group 687"/>
                  <p:cNvGrpSpPr/>
                  <p:nvPr/>
                </p:nvGrpSpPr>
                <p:grpSpPr>
                  <a:xfrm>
                    <a:off x="1746994" y="3472455"/>
                    <a:ext cx="123316" cy="8659"/>
                    <a:chOff x="857176" y="633704"/>
                    <a:chExt cx="130224" cy="9144"/>
                  </a:xfrm>
                </p:grpSpPr>
                <p:sp>
                  <p:nvSpPr>
                    <p:cNvPr id="789" name="Oval 78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90" name="Oval 78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91" name="Oval 79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689" name="Oval 688"/>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90" name="Straight Arrow Connector 689"/>
                  <p:cNvCxnSpPr>
                    <a:endCxn id="689"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91" name="Oval 690"/>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92" name="Straight Arrow Connector 691"/>
                  <p:cNvCxnSpPr>
                    <a:endCxn id="691"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93" name="Oval 692"/>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94" name="Straight Arrow Connector 693"/>
                  <p:cNvCxnSpPr>
                    <a:endCxn id="693"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95" name="Oval 694"/>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96" name="Straight Arrow Connector 695"/>
                  <p:cNvCxnSpPr>
                    <a:stCxn id="695"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97" name="Oval 696"/>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98" name="Straight Arrow Connector 697"/>
                  <p:cNvCxnSpPr>
                    <a:stCxn id="697"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99" name="Oval 698"/>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00" name="Straight Arrow Connector 699"/>
                  <p:cNvCxnSpPr>
                    <a:stCxn id="699"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01" name="Straight Arrow Connector 700"/>
                  <p:cNvCxnSpPr>
                    <a:stCxn id="689" idx="4"/>
                    <a:endCxn id="708"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02" name="Straight Arrow Connector 701"/>
                  <p:cNvCxnSpPr>
                    <a:stCxn id="708" idx="4"/>
                    <a:endCxn id="695"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03" name="Straight Arrow Connector 702"/>
                  <p:cNvCxnSpPr>
                    <a:stCxn id="708" idx="4"/>
                    <a:endCxn id="697"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04" name="Straight Arrow Connector 703"/>
                  <p:cNvCxnSpPr>
                    <a:stCxn id="708" idx="4"/>
                    <a:endCxn id="699"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05" name="Straight Arrow Connector 704"/>
                  <p:cNvCxnSpPr>
                    <a:stCxn id="691" idx="4"/>
                    <a:endCxn id="708"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06" name="Straight Arrow Connector 705"/>
                  <p:cNvCxnSpPr>
                    <a:stCxn id="693" idx="4"/>
                    <a:endCxn id="708"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707" name="Group 706"/>
                  <p:cNvGrpSpPr/>
                  <p:nvPr/>
                </p:nvGrpSpPr>
                <p:grpSpPr>
                  <a:xfrm>
                    <a:off x="1748304" y="4316706"/>
                    <a:ext cx="123316" cy="8659"/>
                    <a:chOff x="857176" y="633704"/>
                    <a:chExt cx="130224" cy="9144"/>
                  </a:xfrm>
                </p:grpSpPr>
                <p:sp>
                  <p:nvSpPr>
                    <p:cNvPr id="786" name="Oval 78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87" name="Oval 78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88" name="Oval 78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708" name="Oval 707"/>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709" name="Group 708"/>
                  <p:cNvGrpSpPr/>
                  <p:nvPr/>
                </p:nvGrpSpPr>
                <p:grpSpPr>
                  <a:xfrm>
                    <a:off x="1633141" y="3663076"/>
                    <a:ext cx="8659" cy="98927"/>
                    <a:chOff x="479640" y="725564"/>
                    <a:chExt cx="9144" cy="104468"/>
                  </a:xfrm>
                </p:grpSpPr>
                <p:sp>
                  <p:nvSpPr>
                    <p:cNvPr id="783" name="Oval 78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84" name="Oval 78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85" name="Oval 78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10" name="Group 709"/>
                  <p:cNvGrpSpPr/>
                  <p:nvPr/>
                </p:nvGrpSpPr>
                <p:grpSpPr>
                  <a:xfrm>
                    <a:off x="1969080" y="3663076"/>
                    <a:ext cx="8659" cy="98927"/>
                    <a:chOff x="479640" y="725564"/>
                    <a:chExt cx="9144" cy="104468"/>
                  </a:xfrm>
                </p:grpSpPr>
                <p:sp>
                  <p:nvSpPr>
                    <p:cNvPr id="780" name="Oval 77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81" name="Oval 78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82" name="Oval 78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11" name="Group 710"/>
                  <p:cNvGrpSpPr/>
                  <p:nvPr/>
                </p:nvGrpSpPr>
                <p:grpSpPr>
                  <a:xfrm>
                    <a:off x="1748304" y="3958108"/>
                    <a:ext cx="123316" cy="8659"/>
                    <a:chOff x="857176" y="633704"/>
                    <a:chExt cx="130224" cy="9144"/>
                  </a:xfrm>
                </p:grpSpPr>
                <p:sp>
                  <p:nvSpPr>
                    <p:cNvPr id="777" name="Oval 776"/>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78" name="Oval 777"/>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79" name="Oval 778"/>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712" name="Oval 711"/>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13" name="Straight Arrow Connector 712"/>
                  <p:cNvCxnSpPr>
                    <a:endCxn id="712"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14" name="Oval 713"/>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15" name="Straight Arrow Connector 714"/>
                  <p:cNvCxnSpPr>
                    <a:endCxn id="714"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16" name="Oval 715"/>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17" name="Straight Arrow Connector 716"/>
                  <p:cNvCxnSpPr>
                    <a:endCxn id="716"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18" name="Oval 717"/>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19" name="Straight Arrow Connector 718"/>
                  <p:cNvCxnSpPr>
                    <a:stCxn id="718"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20" name="Oval 719"/>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21" name="Straight Arrow Connector 720"/>
                  <p:cNvCxnSpPr>
                    <a:stCxn id="720"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22" name="Oval 721"/>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23" name="Straight Arrow Connector 722"/>
                  <p:cNvCxnSpPr>
                    <a:stCxn id="722"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24" name="Straight Arrow Connector 723"/>
                  <p:cNvCxnSpPr>
                    <a:stCxn id="712" idx="4"/>
                    <a:endCxn id="731"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25" name="Straight Arrow Connector 724"/>
                  <p:cNvCxnSpPr>
                    <a:stCxn id="731" idx="4"/>
                    <a:endCxn id="718"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26" name="Straight Arrow Connector 725"/>
                  <p:cNvCxnSpPr>
                    <a:stCxn id="731" idx="4"/>
                    <a:endCxn id="720"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27" name="Straight Arrow Connector 726"/>
                  <p:cNvCxnSpPr>
                    <a:stCxn id="731" idx="4"/>
                    <a:endCxn id="722"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28" name="Straight Arrow Connector 727"/>
                  <p:cNvCxnSpPr>
                    <a:stCxn id="714" idx="4"/>
                    <a:endCxn id="731"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729" name="Straight Arrow Connector 728"/>
                  <p:cNvCxnSpPr>
                    <a:stCxn id="716" idx="4"/>
                    <a:endCxn id="731"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730" name="Group 729"/>
                  <p:cNvGrpSpPr/>
                  <p:nvPr/>
                </p:nvGrpSpPr>
                <p:grpSpPr>
                  <a:xfrm>
                    <a:off x="1745216" y="5160757"/>
                    <a:ext cx="123316" cy="8659"/>
                    <a:chOff x="857176" y="633704"/>
                    <a:chExt cx="130224" cy="9144"/>
                  </a:xfrm>
                </p:grpSpPr>
                <p:sp>
                  <p:nvSpPr>
                    <p:cNvPr id="774" name="Oval 77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75" name="Oval 77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76" name="Oval 77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731" name="Oval 730"/>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732" name="Group 731"/>
                  <p:cNvGrpSpPr/>
                  <p:nvPr/>
                </p:nvGrpSpPr>
                <p:grpSpPr>
                  <a:xfrm>
                    <a:off x="1630054" y="4499090"/>
                    <a:ext cx="8659" cy="98927"/>
                    <a:chOff x="479640" y="725564"/>
                    <a:chExt cx="9144" cy="104468"/>
                  </a:xfrm>
                </p:grpSpPr>
                <p:sp>
                  <p:nvSpPr>
                    <p:cNvPr id="771" name="Oval 77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72" name="Oval 77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73" name="Oval 77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33" name="Group 732"/>
                  <p:cNvGrpSpPr/>
                  <p:nvPr/>
                </p:nvGrpSpPr>
                <p:grpSpPr>
                  <a:xfrm>
                    <a:off x="1965993" y="4499090"/>
                    <a:ext cx="8659" cy="98927"/>
                    <a:chOff x="479640" y="725564"/>
                    <a:chExt cx="9144" cy="104468"/>
                  </a:xfrm>
                </p:grpSpPr>
                <p:sp>
                  <p:nvSpPr>
                    <p:cNvPr id="768" name="Oval 76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69" name="Oval 76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70" name="Oval 76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34" name="Group 733"/>
                  <p:cNvGrpSpPr/>
                  <p:nvPr/>
                </p:nvGrpSpPr>
                <p:grpSpPr>
                  <a:xfrm>
                    <a:off x="1745216" y="4796480"/>
                    <a:ext cx="123316" cy="8659"/>
                    <a:chOff x="857176" y="633704"/>
                    <a:chExt cx="130224" cy="9144"/>
                  </a:xfrm>
                </p:grpSpPr>
                <p:sp>
                  <p:nvSpPr>
                    <p:cNvPr id="765" name="Oval 76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66" name="Oval 76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67" name="Oval 76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735" name="Oval 734"/>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36" name="Straight Arrow Connector 735"/>
                  <p:cNvCxnSpPr>
                    <a:endCxn id="735"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37" name="Oval 736"/>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38" name="Straight Arrow Connector 737"/>
                  <p:cNvCxnSpPr>
                    <a:endCxn id="737"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39" name="Oval 738"/>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40" name="Straight Arrow Connector 739"/>
                  <p:cNvCxnSpPr>
                    <a:endCxn id="739"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741" name="Group 740"/>
                  <p:cNvGrpSpPr/>
                  <p:nvPr/>
                </p:nvGrpSpPr>
                <p:grpSpPr>
                  <a:xfrm>
                    <a:off x="1630054" y="5347114"/>
                    <a:ext cx="8659" cy="98927"/>
                    <a:chOff x="479640" y="725564"/>
                    <a:chExt cx="9144" cy="104468"/>
                  </a:xfrm>
                </p:grpSpPr>
                <p:sp>
                  <p:nvSpPr>
                    <p:cNvPr id="762" name="Oval 76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63" name="Oval 76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64" name="Oval 76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42" name="Group 741"/>
                  <p:cNvGrpSpPr/>
                  <p:nvPr/>
                </p:nvGrpSpPr>
                <p:grpSpPr>
                  <a:xfrm>
                    <a:off x="1965993" y="5347114"/>
                    <a:ext cx="8659" cy="98927"/>
                    <a:chOff x="479640" y="725564"/>
                    <a:chExt cx="9144" cy="104468"/>
                  </a:xfrm>
                </p:grpSpPr>
                <p:sp>
                  <p:nvSpPr>
                    <p:cNvPr id="759" name="Oval 75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60" name="Oval 75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61" name="Oval 76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43" name="Group 742"/>
                  <p:cNvGrpSpPr/>
                  <p:nvPr/>
                </p:nvGrpSpPr>
                <p:grpSpPr>
                  <a:xfrm>
                    <a:off x="1745216" y="5642824"/>
                    <a:ext cx="123316" cy="8659"/>
                    <a:chOff x="857176" y="633704"/>
                    <a:chExt cx="130224" cy="9144"/>
                  </a:xfrm>
                </p:grpSpPr>
                <p:sp>
                  <p:nvSpPr>
                    <p:cNvPr id="756" name="Oval 75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57" name="Oval 75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58" name="Oval 75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44" name="Group 743"/>
                  <p:cNvGrpSpPr/>
                  <p:nvPr/>
                </p:nvGrpSpPr>
                <p:grpSpPr>
                  <a:xfrm>
                    <a:off x="1453825" y="3667284"/>
                    <a:ext cx="8659" cy="98927"/>
                    <a:chOff x="479640" y="725564"/>
                    <a:chExt cx="9144" cy="104468"/>
                  </a:xfrm>
                </p:grpSpPr>
                <p:sp>
                  <p:nvSpPr>
                    <p:cNvPr id="753" name="Oval 75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54" name="Oval 75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55" name="Oval 75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45" name="Group 744"/>
                  <p:cNvGrpSpPr/>
                  <p:nvPr/>
                </p:nvGrpSpPr>
                <p:grpSpPr>
                  <a:xfrm>
                    <a:off x="1450738" y="4503298"/>
                    <a:ext cx="8659" cy="98927"/>
                    <a:chOff x="479640" y="725564"/>
                    <a:chExt cx="9144" cy="104468"/>
                  </a:xfrm>
                </p:grpSpPr>
                <p:sp>
                  <p:nvSpPr>
                    <p:cNvPr id="750" name="Oval 74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51" name="Oval 75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52" name="Oval 75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46" name="Group 745"/>
                  <p:cNvGrpSpPr/>
                  <p:nvPr/>
                </p:nvGrpSpPr>
                <p:grpSpPr>
                  <a:xfrm>
                    <a:off x="1450738" y="5351322"/>
                    <a:ext cx="8659" cy="98927"/>
                    <a:chOff x="479640" y="725564"/>
                    <a:chExt cx="9144" cy="104468"/>
                  </a:xfrm>
                </p:grpSpPr>
                <p:sp>
                  <p:nvSpPr>
                    <p:cNvPr id="747" name="Oval 74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48" name="Oval 74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49" name="Oval 74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460" name="Group 459"/>
                <p:cNvGrpSpPr/>
                <p:nvPr/>
              </p:nvGrpSpPr>
              <p:grpSpPr>
                <a:xfrm>
                  <a:off x="3050955" y="2819789"/>
                  <a:ext cx="602145" cy="2194167"/>
                  <a:chOff x="1399378" y="3416710"/>
                  <a:chExt cx="625686" cy="2279949"/>
                </a:xfrm>
              </p:grpSpPr>
              <p:sp>
                <p:nvSpPr>
                  <p:cNvPr id="572" name="Oval 571"/>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73" name="Straight Arrow Connector 572"/>
                  <p:cNvCxnSpPr>
                    <a:stCxn id="572"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74" name="Oval 573"/>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75" name="Straight Arrow Connector 574"/>
                  <p:cNvCxnSpPr>
                    <a:stCxn id="574"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76" name="Oval 575"/>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77" name="Straight Arrow Connector 576"/>
                  <p:cNvCxnSpPr>
                    <a:stCxn id="576"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578" name="Group 577"/>
                  <p:cNvGrpSpPr/>
                  <p:nvPr/>
                </p:nvGrpSpPr>
                <p:grpSpPr>
                  <a:xfrm>
                    <a:off x="1746994" y="3472455"/>
                    <a:ext cx="123316" cy="8659"/>
                    <a:chOff x="857176" y="633704"/>
                    <a:chExt cx="130224" cy="9144"/>
                  </a:xfrm>
                </p:grpSpPr>
                <p:sp>
                  <p:nvSpPr>
                    <p:cNvPr id="679" name="Oval 67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80" name="Oval 67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81" name="Oval 68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579" name="Oval 578"/>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80" name="Straight Arrow Connector 579"/>
                  <p:cNvCxnSpPr>
                    <a:endCxn id="579"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81" name="Oval 580"/>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82" name="Straight Arrow Connector 581"/>
                  <p:cNvCxnSpPr>
                    <a:endCxn id="581"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83" name="Oval 582"/>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84" name="Straight Arrow Connector 583"/>
                  <p:cNvCxnSpPr>
                    <a:endCxn id="583"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85" name="Oval 584"/>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86" name="Straight Arrow Connector 585"/>
                  <p:cNvCxnSpPr>
                    <a:stCxn id="585"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87" name="Oval 586"/>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88" name="Straight Arrow Connector 587"/>
                  <p:cNvCxnSpPr>
                    <a:stCxn id="587"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89" name="Oval 588"/>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90" name="Straight Arrow Connector 589"/>
                  <p:cNvCxnSpPr>
                    <a:stCxn id="589"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91" name="Straight Arrow Connector 590"/>
                  <p:cNvCxnSpPr>
                    <a:stCxn id="579" idx="4"/>
                    <a:endCxn id="598"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92" name="Straight Arrow Connector 591"/>
                  <p:cNvCxnSpPr>
                    <a:stCxn id="598" idx="4"/>
                    <a:endCxn id="585"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93" name="Straight Arrow Connector 592"/>
                  <p:cNvCxnSpPr>
                    <a:stCxn id="598" idx="4"/>
                    <a:endCxn id="587"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94" name="Straight Arrow Connector 593"/>
                  <p:cNvCxnSpPr>
                    <a:stCxn id="598" idx="4"/>
                    <a:endCxn id="589"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95" name="Straight Arrow Connector 594"/>
                  <p:cNvCxnSpPr>
                    <a:stCxn id="581" idx="4"/>
                    <a:endCxn id="598"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96" name="Straight Arrow Connector 595"/>
                  <p:cNvCxnSpPr>
                    <a:stCxn id="583" idx="4"/>
                    <a:endCxn id="598"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597" name="Group 596"/>
                  <p:cNvGrpSpPr/>
                  <p:nvPr/>
                </p:nvGrpSpPr>
                <p:grpSpPr>
                  <a:xfrm>
                    <a:off x="1748304" y="4316706"/>
                    <a:ext cx="123316" cy="8659"/>
                    <a:chOff x="857176" y="633704"/>
                    <a:chExt cx="130224" cy="9144"/>
                  </a:xfrm>
                </p:grpSpPr>
                <p:sp>
                  <p:nvSpPr>
                    <p:cNvPr id="676" name="Oval 67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7" name="Oval 67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8" name="Oval 67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598" name="Oval 597"/>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599" name="Group 598"/>
                  <p:cNvGrpSpPr/>
                  <p:nvPr/>
                </p:nvGrpSpPr>
                <p:grpSpPr>
                  <a:xfrm>
                    <a:off x="1633141" y="3663076"/>
                    <a:ext cx="8659" cy="98927"/>
                    <a:chOff x="479640" y="725564"/>
                    <a:chExt cx="9144" cy="104468"/>
                  </a:xfrm>
                </p:grpSpPr>
                <p:sp>
                  <p:nvSpPr>
                    <p:cNvPr id="673" name="Oval 67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4" name="Oval 67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5" name="Oval 67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00" name="Group 599"/>
                  <p:cNvGrpSpPr/>
                  <p:nvPr/>
                </p:nvGrpSpPr>
                <p:grpSpPr>
                  <a:xfrm>
                    <a:off x="1969080" y="3663076"/>
                    <a:ext cx="8659" cy="98927"/>
                    <a:chOff x="479640" y="725564"/>
                    <a:chExt cx="9144" cy="104468"/>
                  </a:xfrm>
                </p:grpSpPr>
                <p:sp>
                  <p:nvSpPr>
                    <p:cNvPr id="670" name="Oval 66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1" name="Oval 67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72" name="Oval 67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01" name="Group 600"/>
                  <p:cNvGrpSpPr/>
                  <p:nvPr/>
                </p:nvGrpSpPr>
                <p:grpSpPr>
                  <a:xfrm>
                    <a:off x="1748304" y="3958108"/>
                    <a:ext cx="123316" cy="8659"/>
                    <a:chOff x="857176" y="633704"/>
                    <a:chExt cx="130224" cy="9144"/>
                  </a:xfrm>
                </p:grpSpPr>
                <p:sp>
                  <p:nvSpPr>
                    <p:cNvPr id="667" name="Oval 666"/>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68" name="Oval 667"/>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69" name="Oval 668"/>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602" name="Oval 601"/>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03" name="Straight Arrow Connector 602"/>
                  <p:cNvCxnSpPr>
                    <a:endCxn id="602"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04" name="Oval 603"/>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05" name="Straight Arrow Connector 604"/>
                  <p:cNvCxnSpPr>
                    <a:endCxn id="604"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06" name="Oval 605"/>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07" name="Straight Arrow Connector 606"/>
                  <p:cNvCxnSpPr>
                    <a:endCxn id="606"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08" name="Oval 607"/>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09" name="Straight Arrow Connector 608"/>
                  <p:cNvCxnSpPr>
                    <a:stCxn id="608"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10" name="Oval 609"/>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11" name="Straight Arrow Connector 610"/>
                  <p:cNvCxnSpPr>
                    <a:stCxn id="610"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12" name="Oval 611"/>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13" name="Straight Arrow Connector 612"/>
                  <p:cNvCxnSpPr>
                    <a:stCxn id="612"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14" name="Straight Arrow Connector 613"/>
                  <p:cNvCxnSpPr>
                    <a:stCxn id="602" idx="4"/>
                    <a:endCxn id="621"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15" name="Straight Arrow Connector 614"/>
                  <p:cNvCxnSpPr>
                    <a:stCxn id="621" idx="4"/>
                    <a:endCxn id="608"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16" name="Straight Arrow Connector 615"/>
                  <p:cNvCxnSpPr>
                    <a:stCxn id="621" idx="4"/>
                    <a:endCxn id="610"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17" name="Straight Arrow Connector 616"/>
                  <p:cNvCxnSpPr>
                    <a:stCxn id="621" idx="4"/>
                    <a:endCxn id="612"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18" name="Straight Arrow Connector 617"/>
                  <p:cNvCxnSpPr>
                    <a:stCxn id="604" idx="4"/>
                    <a:endCxn id="621"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19" name="Straight Arrow Connector 618"/>
                  <p:cNvCxnSpPr>
                    <a:stCxn id="606" idx="4"/>
                    <a:endCxn id="621"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620" name="Group 619"/>
                  <p:cNvGrpSpPr/>
                  <p:nvPr/>
                </p:nvGrpSpPr>
                <p:grpSpPr>
                  <a:xfrm>
                    <a:off x="1745216" y="5160757"/>
                    <a:ext cx="123316" cy="8659"/>
                    <a:chOff x="857176" y="633704"/>
                    <a:chExt cx="130224" cy="9144"/>
                  </a:xfrm>
                </p:grpSpPr>
                <p:sp>
                  <p:nvSpPr>
                    <p:cNvPr id="664" name="Oval 66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65" name="Oval 66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66" name="Oval 66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621" name="Oval 620"/>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622" name="Group 621"/>
                  <p:cNvGrpSpPr/>
                  <p:nvPr/>
                </p:nvGrpSpPr>
                <p:grpSpPr>
                  <a:xfrm>
                    <a:off x="1630054" y="4499090"/>
                    <a:ext cx="8659" cy="98927"/>
                    <a:chOff x="479640" y="725564"/>
                    <a:chExt cx="9144" cy="104468"/>
                  </a:xfrm>
                </p:grpSpPr>
                <p:sp>
                  <p:nvSpPr>
                    <p:cNvPr id="661" name="Oval 66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62" name="Oval 66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63" name="Oval 66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23" name="Group 622"/>
                  <p:cNvGrpSpPr/>
                  <p:nvPr/>
                </p:nvGrpSpPr>
                <p:grpSpPr>
                  <a:xfrm>
                    <a:off x="1965993" y="4499090"/>
                    <a:ext cx="8659" cy="98927"/>
                    <a:chOff x="479640" y="725564"/>
                    <a:chExt cx="9144" cy="104468"/>
                  </a:xfrm>
                </p:grpSpPr>
                <p:sp>
                  <p:nvSpPr>
                    <p:cNvPr id="658" name="Oval 65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59" name="Oval 65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60" name="Oval 65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24" name="Group 623"/>
                  <p:cNvGrpSpPr/>
                  <p:nvPr/>
                </p:nvGrpSpPr>
                <p:grpSpPr>
                  <a:xfrm>
                    <a:off x="1745216" y="4796480"/>
                    <a:ext cx="123316" cy="8659"/>
                    <a:chOff x="857176" y="633704"/>
                    <a:chExt cx="130224" cy="9144"/>
                  </a:xfrm>
                </p:grpSpPr>
                <p:sp>
                  <p:nvSpPr>
                    <p:cNvPr id="655" name="Oval 65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56" name="Oval 65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57" name="Oval 65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625" name="Oval 624"/>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26" name="Straight Arrow Connector 625"/>
                  <p:cNvCxnSpPr>
                    <a:endCxn id="625"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27" name="Oval 626"/>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28" name="Straight Arrow Connector 627"/>
                  <p:cNvCxnSpPr>
                    <a:endCxn id="627"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29" name="Oval 628"/>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30" name="Straight Arrow Connector 629"/>
                  <p:cNvCxnSpPr>
                    <a:endCxn id="629"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631" name="Group 630"/>
                  <p:cNvGrpSpPr/>
                  <p:nvPr/>
                </p:nvGrpSpPr>
                <p:grpSpPr>
                  <a:xfrm>
                    <a:off x="1630054" y="5347114"/>
                    <a:ext cx="8659" cy="98927"/>
                    <a:chOff x="479640" y="725564"/>
                    <a:chExt cx="9144" cy="104468"/>
                  </a:xfrm>
                </p:grpSpPr>
                <p:sp>
                  <p:nvSpPr>
                    <p:cNvPr id="652" name="Oval 65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53" name="Oval 65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54" name="Oval 65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32" name="Group 631"/>
                  <p:cNvGrpSpPr/>
                  <p:nvPr/>
                </p:nvGrpSpPr>
                <p:grpSpPr>
                  <a:xfrm>
                    <a:off x="1965993" y="5347114"/>
                    <a:ext cx="8659" cy="98927"/>
                    <a:chOff x="479640" y="725564"/>
                    <a:chExt cx="9144" cy="104468"/>
                  </a:xfrm>
                </p:grpSpPr>
                <p:sp>
                  <p:nvSpPr>
                    <p:cNvPr id="649" name="Oval 64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50" name="Oval 64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51" name="Oval 65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33" name="Group 632"/>
                  <p:cNvGrpSpPr/>
                  <p:nvPr/>
                </p:nvGrpSpPr>
                <p:grpSpPr>
                  <a:xfrm>
                    <a:off x="1745216" y="5642824"/>
                    <a:ext cx="123316" cy="8659"/>
                    <a:chOff x="857176" y="633704"/>
                    <a:chExt cx="130224" cy="9144"/>
                  </a:xfrm>
                </p:grpSpPr>
                <p:sp>
                  <p:nvSpPr>
                    <p:cNvPr id="646" name="Oval 64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47" name="Oval 64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48" name="Oval 64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34" name="Group 633"/>
                  <p:cNvGrpSpPr/>
                  <p:nvPr/>
                </p:nvGrpSpPr>
                <p:grpSpPr>
                  <a:xfrm>
                    <a:off x="1453825" y="3667284"/>
                    <a:ext cx="8659" cy="98927"/>
                    <a:chOff x="479640" y="725564"/>
                    <a:chExt cx="9144" cy="104468"/>
                  </a:xfrm>
                </p:grpSpPr>
                <p:sp>
                  <p:nvSpPr>
                    <p:cNvPr id="643" name="Oval 64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44" name="Oval 64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45" name="Oval 64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35" name="Group 634"/>
                  <p:cNvGrpSpPr/>
                  <p:nvPr/>
                </p:nvGrpSpPr>
                <p:grpSpPr>
                  <a:xfrm>
                    <a:off x="1450738" y="4503298"/>
                    <a:ext cx="8659" cy="98927"/>
                    <a:chOff x="479640" y="725564"/>
                    <a:chExt cx="9144" cy="104468"/>
                  </a:xfrm>
                </p:grpSpPr>
                <p:sp>
                  <p:nvSpPr>
                    <p:cNvPr id="640" name="Oval 63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41" name="Oval 64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42" name="Oval 64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36" name="Group 635"/>
                  <p:cNvGrpSpPr/>
                  <p:nvPr/>
                </p:nvGrpSpPr>
                <p:grpSpPr>
                  <a:xfrm>
                    <a:off x="1450738" y="5351322"/>
                    <a:ext cx="8659" cy="98927"/>
                    <a:chOff x="479640" y="725564"/>
                    <a:chExt cx="9144" cy="104468"/>
                  </a:xfrm>
                </p:grpSpPr>
                <p:sp>
                  <p:nvSpPr>
                    <p:cNvPr id="637" name="Oval 63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38" name="Oval 63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639" name="Oval 63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461" name="Group 460"/>
                <p:cNvGrpSpPr/>
                <p:nvPr/>
              </p:nvGrpSpPr>
              <p:grpSpPr>
                <a:xfrm>
                  <a:off x="3714597" y="2819789"/>
                  <a:ext cx="602145" cy="2194167"/>
                  <a:chOff x="1399378" y="3416710"/>
                  <a:chExt cx="625686" cy="2279949"/>
                </a:xfrm>
              </p:grpSpPr>
              <p:sp>
                <p:nvSpPr>
                  <p:cNvPr id="462" name="Oval 461"/>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63" name="Straight Arrow Connector 462"/>
                  <p:cNvCxnSpPr>
                    <a:stCxn id="462"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64" name="Oval 463"/>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65" name="Straight Arrow Connector 464"/>
                  <p:cNvCxnSpPr>
                    <a:stCxn id="464"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66" name="Oval 465"/>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67" name="Straight Arrow Connector 466"/>
                  <p:cNvCxnSpPr>
                    <a:stCxn id="466"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468" name="Group 467"/>
                  <p:cNvGrpSpPr/>
                  <p:nvPr/>
                </p:nvGrpSpPr>
                <p:grpSpPr>
                  <a:xfrm>
                    <a:off x="1746994" y="3472455"/>
                    <a:ext cx="123316" cy="8659"/>
                    <a:chOff x="857176" y="633704"/>
                    <a:chExt cx="130224" cy="9144"/>
                  </a:xfrm>
                </p:grpSpPr>
                <p:sp>
                  <p:nvSpPr>
                    <p:cNvPr id="569" name="Oval 56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70" name="Oval 56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71" name="Oval 57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469" name="Oval 468"/>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70" name="Straight Arrow Connector 469"/>
                  <p:cNvCxnSpPr>
                    <a:endCxn id="469"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71" name="Oval 470"/>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72" name="Straight Arrow Connector 471"/>
                  <p:cNvCxnSpPr>
                    <a:endCxn id="471"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73" name="Oval 472"/>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74" name="Straight Arrow Connector 473"/>
                  <p:cNvCxnSpPr>
                    <a:endCxn id="473"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75" name="Oval 474"/>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76" name="Straight Arrow Connector 475"/>
                  <p:cNvCxnSpPr>
                    <a:stCxn id="475"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77" name="Oval 476"/>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78" name="Straight Arrow Connector 477"/>
                  <p:cNvCxnSpPr>
                    <a:stCxn id="477"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79" name="Oval 478"/>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80" name="Straight Arrow Connector 479"/>
                  <p:cNvCxnSpPr>
                    <a:stCxn id="479"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81" name="Straight Arrow Connector 480"/>
                  <p:cNvCxnSpPr>
                    <a:stCxn id="469" idx="4"/>
                    <a:endCxn id="488"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82" name="Straight Arrow Connector 481"/>
                  <p:cNvCxnSpPr>
                    <a:stCxn id="488" idx="4"/>
                    <a:endCxn id="475"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83" name="Straight Arrow Connector 482"/>
                  <p:cNvCxnSpPr>
                    <a:stCxn id="488" idx="4"/>
                    <a:endCxn id="477"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84" name="Straight Arrow Connector 483"/>
                  <p:cNvCxnSpPr>
                    <a:stCxn id="488" idx="4"/>
                    <a:endCxn id="479"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85" name="Straight Arrow Connector 484"/>
                  <p:cNvCxnSpPr>
                    <a:stCxn id="471" idx="4"/>
                    <a:endCxn id="488"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86" name="Straight Arrow Connector 485"/>
                  <p:cNvCxnSpPr>
                    <a:stCxn id="473" idx="4"/>
                    <a:endCxn id="488"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487" name="Group 486"/>
                  <p:cNvGrpSpPr/>
                  <p:nvPr/>
                </p:nvGrpSpPr>
                <p:grpSpPr>
                  <a:xfrm>
                    <a:off x="1748304" y="4316706"/>
                    <a:ext cx="123316" cy="8659"/>
                    <a:chOff x="857176" y="633704"/>
                    <a:chExt cx="130224" cy="9144"/>
                  </a:xfrm>
                </p:grpSpPr>
                <p:sp>
                  <p:nvSpPr>
                    <p:cNvPr id="566" name="Oval 56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7" name="Oval 56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8" name="Oval 56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488" name="Oval 487"/>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489" name="Group 488"/>
                  <p:cNvGrpSpPr/>
                  <p:nvPr/>
                </p:nvGrpSpPr>
                <p:grpSpPr>
                  <a:xfrm>
                    <a:off x="1633141" y="3663076"/>
                    <a:ext cx="8659" cy="98927"/>
                    <a:chOff x="479640" y="725564"/>
                    <a:chExt cx="9144" cy="104468"/>
                  </a:xfrm>
                </p:grpSpPr>
                <p:sp>
                  <p:nvSpPr>
                    <p:cNvPr id="563" name="Oval 56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4" name="Oval 56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5" name="Oval 56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90" name="Group 489"/>
                  <p:cNvGrpSpPr/>
                  <p:nvPr/>
                </p:nvGrpSpPr>
                <p:grpSpPr>
                  <a:xfrm>
                    <a:off x="1969080" y="3663076"/>
                    <a:ext cx="8659" cy="98927"/>
                    <a:chOff x="479640" y="725564"/>
                    <a:chExt cx="9144" cy="104468"/>
                  </a:xfrm>
                </p:grpSpPr>
                <p:sp>
                  <p:nvSpPr>
                    <p:cNvPr id="560" name="Oval 55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1" name="Oval 56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62" name="Oval 56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91" name="Group 490"/>
                  <p:cNvGrpSpPr/>
                  <p:nvPr/>
                </p:nvGrpSpPr>
                <p:grpSpPr>
                  <a:xfrm>
                    <a:off x="1748304" y="3958108"/>
                    <a:ext cx="123316" cy="8659"/>
                    <a:chOff x="857176" y="633704"/>
                    <a:chExt cx="130224" cy="9144"/>
                  </a:xfrm>
                </p:grpSpPr>
                <p:sp>
                  <p:nvSpPr>
                    <p:cNvPr id="557" name="Oval 556"/>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58" name="Oval 557"/>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59" name="Oval 558"/>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492" name="Oval 491"/>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93" name="Straight Arrow Connector 492"/>
                  <p:cNvCxnSpPr>
                    <a:endCxn id="492"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94" name="Oval 493"/>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95" name="Straight Arrow Connector 494"/>
                  <p:cNvCxnSpPr>
                    <a:endCxn id="494"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96" name="Oval 495"/>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97" name="Straight Arrow Connector 496"/>
                  <p:cNvCxnSpPr>
                    <a:endCxn id="496"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98" name="Oval 497"/>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99" name="Straight Arrow Connector 498"/>
                  <p:cNvCxnSpPr>
                    <a:stCxn id="498"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00" name="Oval 499"/>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01" name="Straight Arrow Connector 500"/>
                  <p:cNvCxnSpPr>
                    <a:stCxn id="500"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02" name="Oval 501"/>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03" name="Straight Arrow Connector 502"/>
                  <p:cNvCxnSpPr>
                    <a:stCxn id="502"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04" name="Straight Arrow Connector 503"/>
                  <p:cNvCxnSpPr>
                    <a:stCxn id="492" idx="4"/>
                    <a:endCxn id="511"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05" name="Straight Arrow Connector 504"/>
                  <p:cNvCxnSpPr>
                    <a:stCxn id="511" idx="4"/>
                    <a:endCxn id="498"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06" name="Straight Arrow Connector 505"/>
                  <p:cNvCxnSpPr>
                    <a:stCxn id="511" idx="4"/>
                    <a:endCxn id="500"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07" name="Straight Arrow Connector 506"/>
                  <p:cNvCxnSpPr>
                    <a:stCxn id="511" idx="4"/>
                    <a:endCxn id="502"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08" name="Straight Arrow Connector 507"/>
                  <p:cNvCxnSpPr>
                    <a:stCxn id="494" idx="4"/>
                    <a:endCxn id="511"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09" name="Straight Arrow Connector 508"/>
                  <p:cNvCxnSpPr>
                    <a:stCxn id="496" idx="4"/>
                    <a:endCxn id="511"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510" name="Group 509"/>
                  <p:cNvGrpSpPr/>
                  <p:nvPr/>
                </p:nvGrpSpPr>
                <p:grpSpPr>
                  <a:xfrm>
                    <a:off x="1745216" y="5160757"/>
                    <a:ext cx="123316" cy="8659"/>
                    <a:chOff x="857176" y="633704"/>
                    <a:chExt cx="130224" cy="9144"/>
                  </a:xfrm>
                </p:grpSpPr>
                <p:sp>
                  <p:nvSpPr>
                    <p:cNvPr id="554" name="Oval 55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55" name="Oval 55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56" name="Oval 55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511" name="Oval 510"/>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512" name="Group 511"/>
                  <p:cNvGrpSpPr/>
                  <p:nvPr/>
                </p:nvGrpSpPr>
                <p:grpSpPr>
                  <a:xfrm>
                    <a:off x="1630054" y="4499090"/>
                    <a:ext cx="8659" cy="98927"/>
                    <a:chOff x="479640" y="725564"/>
                    <a:chExt cx="9144" cy="104468"/>
                  </a:xfrm>
                </p:grpSpPr>
                <p:sp>
                  <p:nvSpPr>
                    <p:cNvPr id="551" name="Oval 55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52" name="Oval 55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53" name="Oval 55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13" name="Group 512"/>
                  <p:cNvGrpSpPr/>
                  <p:nvPr/>
                </p:nvGrpSpPr>
                <p:grpSpPr>
                  <a:xfrm>
                    <a:off x="1965993" y="4499090"/>
                    <a:ext cx="8659" cy="98927"/>
                    <a:chOff x="479640" y="725564"/>
                    <a:chExt cx="9144" cy="104468"/>
                  </a:xfrm>
                </p:grpSpPr>
                <p:sp>
                  <p:nvSpPr>
                    <p:cNvPr id="548" name="Oval 54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49" name="Oval 54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50" name="Oval 54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14" name="Group 513"/>
                  <p:cNvGrpSpPr/>
                  <p:nvPr/>
                </p:nvGrpSpPr>
                <p:grpSpPr>
                  <a:xfrm>
                    <a:off x="1745216" y="4796480"/>
                    <a:ext cx="123316" cy="8659"/>
                    <a:chOff x="857176" y="633704"/>
                    <a:chExt cx="130224" cy="9144"/>
                  </a:xfrm>
                </p:grpSpPr>
                <p:sp>
                  <p:nvSpPr>
                    <p:cNvPr id="545" name="Oval 54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46" name="Oval 54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47" name="Oval 54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515" name="Oval 514"/>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16" name="Straight Arrow Connector 515"/>
                  <p:cNvCxnSpPr>
                    <a:endCxn id="515"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17" name="Oval 516"/>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18" name="Straight Arrow Connector 517"/>
                  <p:cNvCxnSpPr>
                    <a:endCxn id="517"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19" name="Oval 518"/>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20" name="Straight Arrow Connector 519"/>
                  <p:cNvCxnSpPr>
                    <a:endCxn id="519"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521" name="Group 520"/>
                  <p:cNvGrpSpPr/>
                  <p:nvPr/>
                </p:nvGrpSpPr>
                <p:grpSpPr>
                  <a:xfrm>
                    <a:off x="1630054" y="5347114"/>
                    <a:ext cx="8659" cy="98927"/>
                    <a:chOff x="479640" y="725564"/>
                    <a:chExt cx="9144" cy="104468"/>
                  </a:xfrm>
                </p:grpSpPr>
                <p:sp>
                  <p:nvSpPr>
                    <p:cNvPr id="542" name="Oval 54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43" name="Oval 54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44" name="Oval 54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22" name="Group 521"/>
                  <p:cNvGrpSpPr/>
                  <p:nvPr/>
                </p:nvGrpSpPr>
                <p:grpSpPr>
                  <a:xfrm>
                    <a:off x="1965993" y="5347114"/>
                    <a:ext cx="8659" cy="98927"/>
                    <a:chOff x="479640" y="725564"/>
                    <a:chExt cx="9144" cy="104468"/>
                  </a:xfrm>
                </p:grpSpPr>
                <p:sp>
                  <p:nvSpPr>
                    <p:cNvPr id="539" name="Oval 53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40" name="Oval 53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41" name="Oval 54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23" name="Group 522"/>
                  <p:cNvGrpSpPr/>
                  <p:nvPr/>
                </p:nvGrpSpPr>
                <p:grpSpPr>
                  <a:xfrm>
                    <a:off x="1745216" y="5642824"/>
                    <a:ext cx="123316" cy="8659"/>
                    <a:chOff x="857176" y="633704"/>
                    <a:chExt cx="130224" cy="9144"/>
                  </a:xfrm>
                </p:grpSpPr>
                <p:sp>
                  <p:nvSpPr>
                    <p:cNvPr id="536" name="Oval 53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37" name="Oval 53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38" name="Oval 53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24" name="Group 523"/>
                  <p:cNvGrpSpPr/>
                  <p:nvPr/>
                </p:nvGrpSpPr>
                <p:grpSpPr>
                  <a:xfrm>
                    <a:off x="1453825" y="3667284"/>
                    <a:ext cx="8659" cy="98927"/>
                    <a:chOff x="479640" y="725564"/>
                    <a:chExt cx="9144" cy="104468"/>
                  </a:xfrm>
                </p:grpSpPr>
                <p:sp>
                  <p:nvSpPr>
                    <p:cNvPr id="533" name="Oval 53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34" name="Oval 53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35" name="Oval 53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25" name="Group 524"/>
                  <p:cNvGrpSpPr/>
                  <p:nvPr/>
                </p:nvGrpSpPr>
                <p:grpSpPr>
                  <a:xfrm>
                    <a:off x="1450738" y="4503298"/>
                    <a:ext cx="8659" cy="98927"/>
                    <a:chOff x="479640" y="725564"/>
                    <a:chExt cx="9144" cy="104468"/>
                  </a:xfrm>
                </p:grpSpPr>
                <p:sp>
                  <p:nvSpPr>
                    <p:cNvPr id="530" name="Oval 52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31" name="Oval 53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32" name="Oval 53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526" name="Group 525"/>
                  <p:cNvGrpSpPr/>
                  <p:nvPr/>
                </p:nvGrpSpPr>
                <p:grpSpPr>
                  <a:xfrm>
                    <a:off x="1450738" y="5351322"/>
                    <a:ext cx="8659" cy="98927"/>
                    <a:chOff x="479640" y="725564"/>
                    <a:chExt cx="9144" cy="104468"/>
                  </a:xfrm>
                </p:grpSpPr>
                <p:sp>
                  <p:nvSpPr>
                    <p:cNvPr id="527" name="Oval 52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28" name="Oval 52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529" name="Oval 52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grpSp>
        <p:grpSp>
          <p:nvGrpSpPr>
            <p:cNvPr id="7" name="Group 6"/>
            <p:cNvGrpSpPr/>
            <p:nvPr/>
          </p:nvGrpSpPr>
          <p:grpSpPr>
            <a:xfrm>
              <a:off x="4953000" y="3462475"/>
              <a:ext cx="1279982" cy="3183898"/>
              <a:chOff x="5181600" y="2819789"/>
              <a:chExt cx="1279982" cy="3183898"/>
            </a:xfrm>
          </p:grpSpPr>
          <p:sp>
            <p:nvSpPr>
              <p:cNvPr id="233" name="Rounded Rectangle 232"/>
              <p:cNvSpPr>
                <a:spLocks noChangeAspect="1"/>
              </p:cNvSpPr>
              <p:nvPr/>
            </p:nvSpPr>
            <p:spPr>
              <a:xfrm>
                <a:off x="5231026" y="5227998"/>
                <a:ext cx="1077308" cy="775689"/>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a:t>?</a:t>
                </a:r>
                <a:endParaRPr lang="en-US" sz="1800" b="1" dirty="0"/>
              </a:p>
            </p:txBody>
          </p:sp>
          <p:grpSp>
            <p:nvGrpSpPr>
              <p:cNvPr id="234" name="Group 233"/>
              <p:cNvGrpSpPr/>
              <p:nvPr/>
            </p:nvGrpSpPr>
            <p:grpSpPr>
              <a:xfrm>
                <a:off x="5181600" y="2819789"/>
                <a:ext cx="1279982" cy="2194167"/>
                <a:chOff x="4957611" y="2819789"/>
                <a:chExt cx="1279982" cy="2194167"/>
              </a:xfrm>
            </p:grpSpPr>
            <p:grpSp>
              <p:nvGrpSpPr>
                <p:cNvPr id="235" name="Group 234"/>
                <p:cNvGrpSpPr/>
                <p:nvPr/>
              </p:nvGrpSpPr>
              <p:grpSpPr>
                <a:xfrm>
                  <a:off x="4957611" y="2819789"/>
                  <a:ext cx="602145" cy="2194167"/>
                  <a:chOff x="1399378" y="3416710"/>
                  <a:chExt cx="625686" cy="2279949"/>
                </a:xfrm>
              </p:grpSpPr>
              <p:sp>
                <p:nvSpPr>
                  <p:cNvPr id="347" name="Oval 346"/>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48" name="Straight Arrow Connector 347"/>
                  <p:cNvCxnSpPr>
                    <a:stCxn id="347"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49" name="Oval 348"/>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50" name="Straight Arrow Connector 349"/>
                  <p:cNvCxnSpPr>
                    <a:stCxn id="349"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51" name="Oval 350"/>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52" name="Straight Arrow Connector 351"/>
                  <p:cNvCxnSpPr>
                    <a:stCxn id="351"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353" name="Group 352"/>
                  <p:cNvGrpSpPr/>
                  <p:nvPr/>
                </p:nvGrpSpPr>
                <p:grpSpPr>
                  <a:xfrm>
                    <a:off x="1746994" y="3472455"/>
                    <a:ext cx="123316" cy="8659"/>
                    <a:chOff x="857176" y="633704"/>
                    <a:chExt cx="130224" cy="9144"/>
                  </a:xfrm>
                </p:grpSpPr>
                <p:sp>
                  <p:nvSpPr>
                    <p:cNvPr id="454" name="Oval 45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55" name="Oval 45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56" name="Oval 45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354" name="Oval 353"/>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55" name="Straight Arrow Connector 354"/>
                  <p:cNvCxnSpPr>
                    <a:endCxn id="354"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56" name="Oval 355"/>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57" name="Straight Arrow Connector 356"/>
                  <p:cNvCxnSpPr>
                    <a:endCxn id="356"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58" name="Oval 357"/>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59" name="Straight Arrow Connector 358"/>
                  <p:cNvCxnSpPr>
                    <a:endCxn id="358"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60" name="Oval 359"/>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61" name="Straight Arrow Connector 360"/>
                  <p:cNvCxnSpPr>
                    <a:stCxn id="360"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62" name="Oval 361"/>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63" name="Straight Arrow Connector 362"/>
                  <p:cNvCxnSpPr>
                    <a:stCxn id="362"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64" name="Oval 363"/>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65" name="Straight Arrow Connector 364"/>
                  <p:cNvCxnSpPr>
                    <a:stCxn id="364"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66" name="Straight Arrow Connector 365"/>
                  <p:cNvCxnSpPr>
                    <a:stCxn id="354" idx="4"/>
                    <a:endCxn id="373"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67" name="Straight Arrow Connector 366"/>
                  <p:cNvCxnSpPr>
                    <a:stCxn id="373" idx="4"/>
                    <a:endCxn id="360"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68" name="Straight Arrow Connector 367"/>
                  <p:cNvCxnSpPr>
                    <a:stCxn id="373" idx="4"/>
                    <a:endCxn id="362"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69" name="Straight Arrow Connector 368"/>
                  <p:cNvCxnSpPr>
                    <a:stCxn id="373" idx="4"/>
                    <a:endCxn id="364"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70" name="Straight Arrow Connector 369"/>
                  <p:cNvCxnSpPr>
                    <a:stCxn id="356" idx="4"/>
                    <a:endCxn id="373"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71" name="Straight Arrow Connector 370"/>
                  <p:cNvCxnSpPr>
                    <a:stCxn id="358" idx="4"/>
                    <a:endCxn id="373"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372" name="Group 371"/>
                  <p:cNvGrpSpPr/>
                  <p:nvPr/>
                </p:nvGrpSpPr>
                <p:grpSpPr>
                  <a:xfrm>
                    <a:off x="1748304" y="4316706"/>
                    <a:ext cx="123316" cy="8659"/>
                    <a:chOff x="857176" y="633704"/>
                    <a:chExt cx="130224" cy="9144"/>
                  </a:xfrm>
                </p:grpSpPr>
                <p:sp>
                  <p:nvSpPr>
                    <p:cNvPr id="451" name="Oval 45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52" name="Oval 45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53" name="Oval 45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373" name="Oval 372"/>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374" name="Group 373"/>
                  <p:cNvGrpSpPr/>
                  <p:nvPr/>
                </p:nvGrpSpPr>
                <p:grpSpPr>
                  <a:xfrm>
                    <a:off x="1633141" y="3663076"/>
                    <a:ext cx="8659" cy="98927"/>
                    <a:chOff x="479640" y="725564"/>
                    <a:chExt cx="9144" cy="104468"/>
                  </a:xfrm>
                </p:grpSpPr>
                <p:sp>
                  <p:nvSpPr>
                    <p:cNvPr id="448" name="Oval 44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49" name="Oval 44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50" name="Oval 44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75" name="Group 374"/>
                  <p:cNvGrpSpPr/>
                  <p:nvPr/>
                </p:nvGrpSpPr>
                <p:grpSpPr>
                  <a:xfrm>
                    <a:off x="1969080" y="3663076"/>
                    <a:ext cx="8659" cy="98927"/>
                    <a:chOff x="479640" y="725564"/>
                    <a:chExt cx="9144" cy="104468"/>
                  </a:xfrm>
                </p:grpSpPr>
                <p:sp>
                  <p:nvSpPr>
                    <p:cNvPr id="445" name="Oval 44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46" name="Oval 44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47" name="Oval 44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76" name="Group 375"/>
                  <p:cNvGrpSpPr/>
                  <p:nvPr/>
                </p:nvGrpSpPr>
                <p:grpSpPr>
                  <a:xfrm>
                    <a:off x="1748304" y="3958108"/>
                    <a:ext cx="123316" cy="8659"/>
                    <a:chOff x="857176" y="633704"/>
                    <a:chExt cx="130224" cy="9144"/>
                  </a:xfrm>
                </p:grpSpPr>
                <p:sp>
                  <p:nvSpPr>
                    <p:cNvPr id="442" name="Oval 441"/>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43" name="Oval 442"/>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44" name="Oval 443"/>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377" name="Oval 376"/>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78" name="Straight Arrow Connector 377"/>
                  <p:cNvCxnSpPr>
                    <a:endCxn id="377"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79" name="Oval 378"/>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80" name="Straight Arrow Connector 379"/>
                  <p:cNvCxnSpPr>
                    <a:endCxn id="379"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81" name="Oval 380"/>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82" name="Straight Arrow Connector 381"/>
                  <p:cNvCxnSpPr>
                    <a:endCxn id="381"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83" name="Oval 382"/>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84" name="Straight Arrow Connector 383"/>
                  <p:cNvCxnSpPr>
                    <a:stCxn id="383"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85" name="Oval 384"/>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86" name="Straight Arrow Connector 385"/>
                  <p:cNvCxnSpPr>
                    <a:stCxn id="385"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87" name="Oval 386"/>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88" name="Straight Arrow Connector 387"/>
                  <p:cNvCxnSpPr>
                    <a:stCxn id="387"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89" name="Straight Arrow Connector 388"/>
                  <p:cNvCxnSpPr>
                    <a:stCxn id="377" idx="4"/>
                    <a:endCxn id="396"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90" name="Straight Arrow Connector 389"/>
                  <p:cNvCxnSpPr>
                    <a:stCxn id="396" idx="4"/>
                    <a:endCxn id="383"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91" name="Straight Arrow Connector 390"/>
                  <p:cNvCxnSpPr>
                    <a:stCxn id="396" idx="4"/>
                    <a:endCxn id="385"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92" name="Straight Arrow Connector 391"/>
                  <p:cNvCxnSpPr>
                    <a:stCxn id="396" idx="4"/>
                    <a:endCxn id="387"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93" name="Straight Arrow Connector 392"/>
                  <p:cNvCxnSpPr>
                    <a:stCxn id="379" idx="4"/>
                    <a:endCxn id="396"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94" name="Straight Arrow Connector 393"/>
                  <p:cNvCxnSpPr>
                    <a:stCxn id="381" idx="4"/>
                    <a:endCxn id="396"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395" name="Group 394"/>
                  <p:cNvGrpSpPr/>
                  <p:nvPr/>
                </p:nvGrpSpPr>
                <p:grpSpPr>
                  <a:xfrm>
                    <a:off x="1745216" y="5160757"/>
                    <a:ext cx="123316" cy="8659"/>
                    <a:chOff x="857176" y="633704"/>
                    <a:chExt cx="130224" cy="9144"/>
                  </a:xfrm>
                </p:grpSpPr>
                <p:sp>
                  <p:nvSpPr>
                    <p:cNvPr id="439" name="Oval 43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40" name="Oval 43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41" name="Oval 44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396" name="Oval 395"/>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397" name="Group 396"/>
                  <p:cNvGrpSpPr/>
                  <p:nvPr/>
                </p:nvGrpSpPr>
                <p:grpSpPr>
                  <a:xfrm>
                    <a:off x="1630054" y="4499090"/>
                    <a:ext cx="8659" cy="98927"/>
                    <a:chOff x="479640" y="725564"/>
                    <a:chExt cx="9144" cy="104468"/>
                  </a:xfrm>
                </p:grpSpPr>
                <p:sp>
                  <p:nvSpPr>
                    <p:cNvPr id="436" name="Oval 43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37" name="Oval 43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38" name="Oval 43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98" name="Group 397"/>
                  <p:cNvGrpSpPr/>
                  <p:nvPr/>
                </p:nvGrpSpPr>
                <p:grpSpPr>
                  <a:xfrm>
                    <a:off x="1965993" y="4499090"/>
                    <a:ext cx="8659" cy="98927"/>
                    <a:chOff x="479640" y="725564"/>
                    <a:chExt cx="9144" cy="104468"/>
                  </a:xfrm>
                </p:grpSpPr>
                <p:sp>
                  <p:nvSpPr>
                    <p:cNvPr id="433" name="Oval 43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34" name="Oval 43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35" name="Oval 43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99" name="Group 398"/>
                  <p:cNvGrpSpPr/>
                  <p:nvPr/>
                </p:nvGrpSpPr>
                <p:grpSpPr>
                  <a:xfrm>
                    <a:off x="1745216" y="4796480"/>
                    <a:ext cx="123316" cy="8659"/>
                    <a:chOff x="857176" y="633704"/>
                    <a:chExt cx="130224" cy="9144"/>
                  </a:xfrm>
                </p:grpSpPr>
                <p:sp>
                  <p:nvSpPr>
                    <p:cNvPr id="430" name="Oval 42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31" name="Oval 43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32" name="Oval 43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400" name="Oval 399"/>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01" name="Straight Arrow Connector 400"/>
                  <p:cNvCxnSpPr>
                    <a:endCxn id="400"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02" name="Oval 401"/>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03" name="Straight Arrow Connector 402"/>
                  <p:cNvCxnSpPr>
                    <a:endCxn id="402"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04" name="Oval 403"/>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05" name="Straight Arrow Connector 404"/>
                  <p:cNvCxnSpPr>
                    <a:endCxn id="404"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406" name="Group 405"/>
                  <p:cNvGrpSpPr/>
                  <p:nvPr/>
                </p:nvGrpSpPr>
                <p:grpSpPr>
                  <a:xfrm>
                    <a:off x="1630054" y="5347114"/>
                    <a:ext cx="8659" cy="98927"/>
                    <a:chOff x="479640" y="725564"/>
                    <a:chExt cx="9144" cy="104468"/>
                  </a:xfrm>
                </p:grpSpPr>
                <p:sp>
                  <p:nvSpPr>
                    <p:cNvPr id="427" name="Oval 42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28" name="Oval 42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29" name="Oval 42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07" name="Group 406"/>
                  <p:cNvGrpSpPr/>
                  <p:nvPr/>
                </p:nvGrpSpPr>
                <p:grpSpPr>
                  <a:xfrm>
                    <a:off x="1965993" y="5347114"/>
                    <a:ext cx="8659" cy="98927"/>
                    <a:chOff x="479640" y="725564"/>
                    <a:chExt cx="9144" cy="104468"/>
                  </a:xfrm>
                </p:grpSpPr>
                <p:sp>
                  <p:nvSpPr>
                    <p:cNvPr id="424" name="Oval 42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25" name="Oval 42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26" name="Oval 42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08" name="Group 407"/>
                  <p:cNvGrpSpPr/>
                  <p:nvPr/>
                </p:nvGrpSpPr>
                <p:grpSpPr>
                  <a:xfrm>
                    <a:off x="1745216" y="5642824"/>
                    <a:ext cx="123316" cy="8659"/>
                    <a:chOff x="857176" y="633704"/>
                    <a:chExt cx="130224" cy="9144"/>
                  </a:xfrm>
                </p:grpSpPr>
                <p:sp>
                  <p:nvSpPr>
                    <p:cNvPr id="421" name="Oval 42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22" name="Oval 42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23" name="Oval 42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09" name="Group 408"/>
                  <p:cNvGrpSpPr/>
                  <p:nvPr/>
                </p:nvGrpSpPr>
                <p:grpSpPr>
                  <a:xfrm>
                    <a:off x="1453825" y="3667284"/>
                    <a:ext cx="8659" cy="98927"/>
                    <a:chOff x="479640" y="725564"/>
                    <a:chExt cx="9144" cy="104468"/>
                  </a:xfrm>
                </p:grpSpPr>
                <p:sp>
                  <p:nvSpPr>
                    <p:cNvPr id="418" name="Oval 41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19" name="Oval 41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20" name="Oval 41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10" name="Group 409"/>
                  <p:cNvGrpSpPr/>
                  <p:nvPr/>
                </p:nvGrpSpPr>
                <p:grpSpPr>
                  <a:xfrm>
                    <a:off x="1450738" y="4503298"/>
                    <a:ext cx="8659" cy="98927"/>
                    <a:chOff x="479640" y="725564"/>
                    <a:chExt cx="9144" cy="104468"/>
                  </a:xfrm>
                </p:grpSpPr>
                <p:sp>
                  <p:nvSpPr>
                    <p:cNvPr id="415" name="Oval 41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16" name="Oval 41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17" name="Oval 41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11" name="Group 410"/>
                  <p:cNvGrpSpPr/>
                  <p:nvPr/>
                </p:nvGrpSpPr>
                <p:grpSpPr>
                  <a:xfrm>
                    <a:off x="1450738" y="5351322"/>
                    <a:ext cx="8659" cy="98927"/>
                    <a:chOff x="479640" y="725564"/>
                    <a:chExt cx="9144" cy="104468"/>
                  </a:xfrm>
                </p:grpSpPr>
                <p:sp>
                  <p:nvSpPr>
                    <p:cNvPr id="412" name="Oval 41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13" name="Oval 41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414" name="Oval 41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236" name="Group 235"/>
                <p:cNvGrpSpPr/>
                <p:nvPr/>
              </p:nvGrpSpPr>
              <p:grpSpPr>
                <a:xfrm>
                  <a:off x="5635448" y="2819789"/>
                  <a:ext cx="602145" cy="2194167"/>
                  <a:chOff x="1399378" y="3416710"/>
                  <a:chExt cx="625686" cy="2279949"/>
                </a:xfrm>
              </p:grpSpPr>
              <p:sp>
                <p:nvSpPr>
                  <p:cNvPr id="237" name="Oval 236"/>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38" name="Straight Arrow Connector 237"/>
                  <p:cNvCxnSpPr>
                    <a:stCxn id="237"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39" name="Oval 238"/>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40" name="Straight Arrow Connector 239"/>
                  <p:cNvCxnSpPr>
                    <a:stCxn id="239"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41" name="Oval 240"/>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42" name="Straight Arrow Connector 241"/>
                  <p:cNvCxnSpPr>
                    <a:stCxn id="241"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243" name="Group 242"/>
                  <p:cNvGrpSpPr/>
                  <p:nvPr/>
                </p:nvGrpSpPr>
                <p:grpSpPr>
                  <a:xfrm>
                    <a:off x="1746994" y="3472455"/>
                    <a:ext cx="123316" cy="8659"/>
                    <a:chOff x="857176" y="633704"/>
                    <a:chExt cx="130224" cy="9144"/>
                  </a:xfrm>
                </p:grpSpPr>
                <p:sp>
                  <p:nvSpPr>
                    <p:cNvPr id="344" name="Oval 343"/>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45" name="Oval 344"/>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46" name="Oval 345"/>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244" name="Oval 243"/>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45" name="Straight Arrow Connector 244"/>
                  <p:cNvCxnSpPr>
                    <a:endCxn id="244"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46" name="Oval 245"/>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47" name="Straight Arrow Connector 246"/>
                  <p:cNvCxnSpPr>
                    <a:endCxn id="246"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48" name="Oval 247"/>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49" name="Straight Arrow Connector 248"/>
                  <p:cNvCxnSpPr>
                    <a:endCxn id="248"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50" name="Oval 249"/>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51" name="Straight Arrow Connector 250"/>
                  <p:cNvCxnSpPr>
                    <a:stCxn id="250"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52" name="Oval 251"/>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53" name="Straight Arrow Connector 252"/>
                  <p:cNvCxnSpPr>
                    <a:stCxn id="252"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54" name="Oval 253"/>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55" name="Straight Arrow Connector 254"/>
                  <p:cNvCxnSpPr>
                    <a:stCxn id="254"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56" name="Straight Arrow Connector 255"/>
                  <p:cNvCxnSpPr>
                    <a:stCxn id="244" idx="4"/>
                    <a:endCxn id="263"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57" name="Straight Arrow Connector 256"/>
                  <p:cNvCxnSpPr>
                    <a:stCxn id="263" idx="4"/>
                    <a:endCxn id="250"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58" name="Straight Arrow Connector 257"/>
                  <p:cNvCxnSpPr>
                    <a:stCxn id="263" idx="4"/>
                    <a:endCxn id="252"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59" name="Straight Arrow Connector 258"/>
                  <p:cNvCxnSpPr>
                    <a:stCxn id="263" idx="4"/>
                    <a:endCxn id="254"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60" name="Straight Arrow Connector 259"/>
                  <p:cNvCxnSpPr>
                    <a:stCxn id="246" idx="4"/>
                    <a:endCxn id="263"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61" name="Straight Arrow Connector 260"/>
                  <p:cNvCxnSpPr>
                    <a:stCxn id="248" idx="4"/>
                    <a:endCxn id="263"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262" name="Group 261"/>
                  <p:cNvGrpSpPr/>
                  <p:nvPr/>
                </p:nvGrpSpPr>
                <p:grpSpPr>
                  <a:xfrm>
                    <a:off x="1748304" y="4316706"/>
                    <a:ext cx="123316" cy="8659"/>
                    <a:chOff x="857176" y="633704"/>
                    <a:chExt cx="130224" cy="9144"/>
                  </a:xfrm>
                </p:grpSpPr>
                <p:sp>
                  <p:nvSpPr>
                    <p:cNvPr id="341" name="Oval 34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42" name="Oval 34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43" name="Oval 34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263" name="Oval 262"/>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264" name="Group 263"/>
                  <p:cNvGrpSpPr/>
                  <p:nvPr/>
                </p:nvGrpSpPr>
                <p:grpSpPr>
                  <a:xfrm>
                    <a:off x="1633141" y="3663076"/>
                    <a:ext cx="8659" cy="98927"/>
                    <a:chOff x="479640" y="725564"/>
                    <a:chExt cx="9144" cy="104468"/>
                  </a:xfrm>
                </p:grpSpPr>
                <p:sp>
                  <p:nvSpPr>
                    <p:cNvPr id="338" name="Oval 33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39" name="Oval 33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40" name="Oval 33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265" name="Group 264"/>
                  <p:cNvGrpSpPr/>
                  <p:nvPr/>
                </p:nvGrpSpPr>
                <p:grpSpPr>
                  <a:xfrm>
                    <a:off x="1969080" y="3663076"/>
                    <a:ext cx="8659" cy="98927"/>
                    <a:chOff x="479640" y="725564"/>
                    <a:chExt cx="9144" cy="104468"/>
                  </a:xfrm>
                </p:grpSpPr>
                <p:sp>
                  <p:nvSpPr>
                    <p:cNvPr id="335" name="Oval 33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36" name="Oval 33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37" name="Oval 33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266" name="Group 265"/>
                  <p:cNvGrpSpPr/>
                  <p:nvPr/>
                </p:nvGrpSpPr>
                <p:grpSpPr>
                  <a:xfrm>
                    <a:off x="1748304" y="3958108"/>
                    <a:ext cx="123316" cy="8659"/>
                    <a:chOff x="857176" y="633704"/>
                    <a:chExt cx="130224" cy="9144"/>
                  </a:xfrm>
                </p:grpSpPr>
                <p:sp>
                  <p:nvSpPr>
                    <p:cNvPr id="332" name="Oval 331"/>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33" name="Oval 332"/>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34" name="Oval 333"/>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267" name="Oval 266"/>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68" name="Straight Arrow Connector 267"/>
                  <p:cNvCxnSpPr>
                    <a:endCxn id="267"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69" name="Oval 268"/>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70" name="Straight Arrow Connector 269"/>
                  <p:cNvCxnSpPr>
                    <a:endCxn id="269"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71" name="Oval 270"/>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72" name="Straight Arrow Connector 271"/>
                  <p:cNvCxnSpPr>
                    <a:endCxn id="271"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73" name="Oval 272"/>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74" name="Straight Arrow Connector 273"/>
                  <p:cNvCxnSpPr>
                    <a:stCxn id="273"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75" name="Oval 274"/>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76" name="Straight Arrow Connector 275"/>
                  <p:cNvCxnSpPr>
                    <a:stCxn id="275"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77" name="Oval 276"/>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78" name="Straight Arrow Connector 277"/>
                  <p:cNvCxnSpPr>
                    <a:stCxn id="277"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79" name="Straight Arrow Connector 278"/>
                  <p:cNvCxnSpPr>
                    <a:stCxn id="267" idx="4"/>
                    <a:endCxn id="286"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80" name="Straight Arrow Connector 279"/>
                  <p:cNvCxnSpPr>
                    <a:stCxn id="286" idx="4"/>
                    <a:endCxn id="273"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81" name="Straight Arrow Connector 280"/>
                  <p:cNvCxnSpPr>
                    <a:stCxn id="286" idx="4"/>
                    <a:endCxn id="275"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82" name="Straight Arrow Connector 281"/>
                  <p:cNvCxnSpPr>
                    <a:stCxn id="286" idx="4"/>
                    <a:endCxn id="277"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83" name="Straight Arrow Connector 282"/>
                  <p:cNvCxnSpPr>
                    <a:stCxn id="269" idx="4"/>
                    <a:endCxn id="286"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84" name="Straight Arrow Connector 283"/>
                  <p:cNvCxnSpPr>
                    <a:stCxn id="271" idx="4"/>
                    <a:endCxn id="286"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285" name="Group 284"/>
                  <p:cNvGrpSpPr/>
                  <p:nvPr/>
                </p:nvGrpSpPr>
                <p:grpSpPr>
                  <a:xfrm>
                    <a:off x="1745216" y="5160757"/>
                    <a:ext cx="123316" cy="8659"/>
                    <a:chOff x="857176" y="633704"/>
                    <a:chExt cx="130224" cy="9144"/>
                  </a:xfrm>
                </p:grpSpPr>
                <p:sp>
                  <p:nvSpPr>
                    <p:cNvPr id="329" name="Oval 328"/>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30" name="Oval 329"/>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31" name="Oval 330"/>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286" name="Oval 285"/>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287" name="Group 286"/>
                  <p:cNvGrpSpPr/>
                  <p:nvPr/>
                </p:nvGrpSpPr>
                <p:grpSpPr>
                  <a:xfrm>
                    <a:off x="1630054" y="4499090"/>
                    <a:ext cx="8659" cy="98927"/>
                    <a:chOff x="479640" y="725564"/>
                    <a:chExt cx="9144" cy="104468"/>
                  </a:xfrm>
                </p:grpSpPr>
                <p:sp>
                  <p:nvSpPr>
                    <p:cNvPr id="326" name="Oval 325"/>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27" name="Oval 326"/>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28" name="Oval 327"/>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288" name="Group 287"/>
                  <p:cNvGrpSpPr/>
                  <p:nvPr/>
                </p:nvGrpSpPr>
                <p:grpSpPr>
                  <a:xfrm>
                    <a:off x="1965993" y="4499090"/>
                    <a:ext cx="8659" cy="98927"/>
                    <a:chOff x="479640" y="725564"/>
                    <a:chExt cx="9144" cy="104468"/>
                  </a:xfrm>
                </p:grpSpPr>
                <p:sp>
                  <p:nvSpPr>
                    <p:cNvPr id="323" name="Oval 32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24" name="Oval 32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25" name="Oval 32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289" name="Group 288"/>
                  <p:cNvGrpSpPr/>
                  <p:nvPr/>
                </p:nvGrpSpPr>
                <p:grpSpPr>
                  <a:xfrm>
                    <a:off x="1745216" y="4796480"/>
                    <a:ext cx="123316" cy="8659"/>
                    <a:chOff x="857176" y="633704"/>
                    <a:chExt cx="130224" cy="9144"/>
                  </a:xfrm>
                </p:grpSpPr>
                <p:sp>
                  <p:nvSpPr>
                    <p:cNvPr id="320" name="Oval 31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21" name="Oval 32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22" name="Oval 32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290" name="Oval 289"/>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91" name="Straight Arrow Connector 290"/>
                  <p:cNvCxnSpPr>
                    <a:endCxn id="290"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92" name="Oval 291"/>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93" name="Straight Arrow Connector 292"/>
                  <p:cNvCxnSpPr>
                    <a:endCxn id="292"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94" name="Oval 293"/>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95" name="Straight Arrow Connector 294"/>
                  <p:cNvCxnSpPr>
                    <a:endCxn id="294"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296" name="Group 295"/>
                  <p:cNvGrpSpPr/>
                  <p:nvPr/>
                </p:nvGrpSpPr>
                <p:grpSpPr>
                  <a:xfrm>
                    <a:off x="1630054" y="5347114"/>
                    <a:ext cx="8659" cy="98927"/>
                    <a:chOff x="479640" y="725564"/>
                    <a:chExt cx="9144" cy="104468"/>
                  </a:xfrm>
                </p:grpSpPr>
                <p:sp>
                  <p:nvSpPr>
                    <p:cNvPr id="317" name="Oval 316"/>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18" name="Oval 317"/>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19" name="Oval 318"/>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297" name="Group 296"/>
                  <p:cNvGrpSpPr/>
                  <p:nvPr/>
                </p:nvGrpSpPr>
                <p:grpSpPr>
                  <a:xfrm>
                    <a:off x="1965993" y="5347114"/>
                    <a:ext cx="8659" cy="98927"/>
                    <a:chOff x="479640" y="725564"/>
                    <a:chExt cx="9144" cy="104468"/>
                  </a:xfrm>
                </p:grpSpPr>
                <p:sp>
                  <p:nvSpPr>
                    <p:cNvPr id="314" name="Oval 31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15" name="Oval 31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16" name="Oval 31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298" name="Group 297"/>
                  <p:cNvGrpSpPr/>
                  <p:nvPr/>
                </p:nvGrpSpPr>
                <p:grpSpPr>
                  <a:xfrm>
                    <a:off x="1745216" y="5642824"/>
                    <a:ext cx="123316" cy="8659"/>
                    <a:chOff x="857176" y="633704"/>
                    <a:chExt cx="130224" cy="9144"/>
                  </a:xfrm>
                </p:grpSpPr>
                <p:sp>
                  <p:nvSpPr>
                    <p:cNvPr id="311" name="Oval 310"/>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12" name="Oval 311"/>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13" name="Oval 312"/>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299" name="Group 298"/>
                  <p:cNvGrpSpPr/>
                  <p:nvPr/>
                </p:nvGrpSpPr>
                <p:grpSpPr>
                  <a:xfrm>
                    <a:off x="1453825" y="3667284"/>
                    <a:ext cx="8659" cy="98927"/>
                    <a:chOff x="479640" y="725564"/>
                    <a:chExt cx="9144" cy="104468"/>
                  </a:xfrm>
                </p:grpSpPr>
                <p:sp>
                  <p:nvSpPr>
                    <p:cNvPr id="308" name="Oval 30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09" name="Oval 30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10" name="Oval 30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00" name="Group 299"/>
                  <p:cNvGrpSpPr/>
                  <p:nvPr/>
                </p:nvGrpSpPr>
                <p:grpSpPr>
                  <a:xfrm>
                    <a:off x="1450738" y="4503298"/>
                    <a:ext cx="8659" cy="98927"/>
                    <a:chOff x="479640" y="725564"/>
                    <a:chExt cx="9144" cy="104468"/>
                  </a:xfrm>
                </p:grpSpPr>
                <p:sp>
                  <p:nvSpPr>
                    <p:cNvPr id="305" name="Oval 304"/>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06" name="Oval 305"/>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07" name="Oval 306"/>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301" name="Group 300"/>
                  <p:cNvGrpSpPr/>
                  <p:nvPr/>
                </p:nvGrpSpPr>
                <p:grpSpPr>
                  <a:xfrm>
                    <a:off x="1450738" y="5351322"/>
                    <a:ext cx="8659" cy="98927"/>
                    <a:chOff x="479640" y="725564"/>
                    <a:chExt cx="9144" cy="104468"/>
                  </a:xfrm>
                </p:grpSpPr>
                <p:sp>
                  <p:nvSpPr>
                    <p:cNvPr id="302" name="Oval 30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03" name="Oval 30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304" name="Oval 30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grpSp>
        <p:grpSp>
          <p:nvGrpSpPr>
            <p:cNvPr id="8" name="Group 7"/>
            <p:cNvGrpSpPr/>
            <p:nvPr/>
          </p:nvGrpSpPr>
          <p:grpSpPr>
            <a:xfrm>
              <a:off x="7162800" y="3462475"/>
              <a:ext cx="1279980" cy="3182384"/>
              <a:chOff x="7559220" y="2819789"/>
              <a:chExt cx="1279980" cy="3182384"/>
            </a:xfrm>
          </p:grpSpPr>
          <p:grpSp>
            <p:nvGrpSpPr>
              <p:cNvPr id="9" name="Group 8"/>
              <p:cNvGrpSpPr/>
              <p:nvPr/>
            </p:nvGrpSpPr>
            <p:grpSpPr>
              <a:xfrm>
                <a:off x="7559220" y="2819789"/>
                <a:ext cx="1279980" cy="2194169"/>
                <a:chOff x="7230934" y="2819789"/>
                <a:chExt cx="1279980" cy="2194169"/>
              </a:xfrm>
            </p:grpSpPr>
            <p:grpSp>
              <p:nvGrpSpPr>
                <p:cNvPr id="11" name="Group 10"/>
                <p:cNvGrpSpPr/>
                <p:nvPr/>
              </p:nvGrpSpPr>
              <p:grpSpPr>
                <a:xfrm>
                  <a:off x="7230934" y="2819789"/>
                  <a:ext cx="602145" cy="2194167"/>
                  <a:chOff x="1399378" y="3416710"/>
                  <a:chExt cx="625686" cy="2279949"/>
                </a:xfrm>
              </p:grpSpPr>
              <p:sp>
                <p:nvSpPr>
                  <p:cNvPr id="123" name="Oval 122"/>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4" name="Straight Arrow Connector 123"/>
                  <p:cNvCxnSpPr>
                    <a:stCxn id="123"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5" name="Oval 124"/>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6" name="Straight Arrow Connector 125"/>
                  <p:cNvCxnSpPr>
                    <a:stCxn id="125"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27" name="Oval 126"/>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28" name="Straight Arrow Connector 127"/>
                  <p:cNvCxnSpPr>
                    <a:stCxn id="127"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29" name="Group 128"/>
                  <p:cNvGrpSpPr/>
                  <p:nvPr/>
                </p:nvGrpSpPr>
                <p:grpSpPr>
                  <a:xfrm>
                    <a:off x="1746994" y="3472455"/>
                    <a:ext cx="123316" cy="8659"/>
                    <a:chOff x="857176" y="633704"/>
                    <a:chExt cx="130224" cy="9144"/>
                  </a:xfrm>
                </p:grpSpPr>
                <p:sp>
                  <p:nvSpPr>
                    <p:cNvPr id="230" name="Oval 22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31" name="Oval 23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32" name="Oval 23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30" name="Oval 129"/>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1" name="Straight Arrow Connector 130"/>
                  <p:cNvCxnSpPr>
                    <a:endCxn id="130"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32" name="Oval 131"/>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3" name="Straight Arrow Connector 132"/>
                  <p:cNvCxnSpPr>
                    <a:endCxn id="132"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34" name="Oval 133"/>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5" name="Straight Arrow Connector 134"/>
                  <p:cNvCxnSpPr>
                    <a:endCxn id="134"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36" name="Oval 135"/>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7" name="Straight Arrow Connector 136"/>
                  <p:cNvCxnSpPr>
                    <a:stCxn id="136"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38" name="Oval 137"/>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39" name="Straight Arrow Connector 138"/>
                  <p:cNvCxnSpPr>
                    <a:stCxn id="138"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40" name="Oval 139"/>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41" name="Straight Arrow Connector 140"/>
                  <p:cNvCxnSpPr>
                    <a:stCxn id="140"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a:stCxn id="130" idx="4"/>
                    <a:endCxn id="149"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a:stCxn id="149" idx="4"/>
                    <a:endCxn id="136"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a:stCxn id="149" idx="4"/>
                    <a:endCxn id="138"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a:stCxn id="149" idx="4"/>
                    <a:endCxn id="140"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a:stCxn id="132" idx="4"/>
                    <a:endCxn id="149"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a:stCxn id="134" idx="4"/>
                    <a:endCxn id="149"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48" name="Group 147"/>
                  <p:cNvGrpSpPr/>
                  <p:nvPr/>
                </p:nvGrpSpPr>
                <p:grpSpPr>
                  <a:xfrm>
                    <a:off x="1748304" y="4316706"/>
                    <a:ext cx="123316" cy="8659"/>
                    <a:chOff x="857176" y="633704"/>
                    <a:chExt cx="130224" cy="9144"/>
                  </a:xfrm>
                </p:grpSpPr>
                <p:sp>
                  <p:nvSpPr>
                    <p:cNvPr id="227" name="Oval 226"/>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28" name="Oval 227"/>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29" name="Oval 228"/>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49" name="Oval 148"/>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150" name="Group 149"/>
                  <p:cNvGrpSpPr/>
                  <p:nvPr/>
                </p:nvGrpSpPr>
                <p:grpSpPr>
                  <a:xfrm>
                    <a:off x="1633141" y="3663076"/>
                    <a:ext cx="8659" cy="98927"/>
                    <a:chOff x="479640" y="725564"/>
                    <a:chExt cx="9144" cy="104468"/>
                  </a:xfrm>
                </p:grpSpPr>
                <p:sp>
                  <p:nvSpPr>
                    <p:cNvPr id="224" name="Oval 22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25" name="Oval 22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26" name="Oval 22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51" name="Group 150"/>
                  <p:cNvGrpSpPr/>
                  <p:nvPr/>
                </p:nvGrpSpPr>
                <p:grpSpPr>
                  <a:xfrm>
                    <a:off x="1969080" y="3663076"/>
                    <a:ext cx="8659" cy="98927"/>
                    <a:chOff x="479640" y="725564"/>
                    <a:chExt cx="9144" cy="104468"/>
                  </a:xfrm>
                </p:grpSpPr>
                <p:sp>
                  <p:nvSpPr>
                    <p:cNvPr id="221" name="Oval 22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22" name="Oval 22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23" name="Oval 22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52" name="Group 151"/>
                  <p:cNvGrpSpPr/>
                  <p:nvPr/>
                </p:nvGrpSpPr>
                <p:grpSpPr>
                  <a:xfrm>
                    <a:off x="1748304" y="3958108"/>
                    <a:ext cx="123316" cy="8659"/>
                    <a:chOff x="857176" y="633704"/>
                    <a:chExt cx="130224" cy="9144"/>
                  </a:xfrm>
                </p:grpSpPr>
                <p:sp>
                  <p:nvSpPr>
                    <p:cNvPr id="218" name="Oval 217"/>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19" name="Oval 218"/>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20" name="Oval 219"/>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53" name="Oval 152"/>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54" name="Straight Arrow Connector 153"/>
                  <p:cNvCxnSpPr>
                    <a:endCxn id="153"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5" name="Oval 154"/>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56" name="Straight Arrow Connector 155"/>
                  <p:cNvCxnSpPr>
                    <a:endCxn id="155"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7" name="Oval 156"/>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58" name="Straight Arrow Connector 157"/>
                  <p:cNvCxnSpPr>
                    <a:endCxn id="157"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9" name="Oval 158"/>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60" name="Straight Arrow Connector 159"/>
                  <p:cNvCxnSpPr>
                    <a:stCxn id="159"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1" name="Oval 160"/>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62" name="Straight Arrow Connector 161"/>
                  <p:cNvCxnSpPr>
                    <a:stCxn id="161"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63" name="Oval 162"/>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64" name="Straight Arrow Connector 163"/>
                  <p:cNvCxnSpPr>
                    <a:stCxn id="163"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5" name="Straight Arrow Connector 164"/>
                  <p:cNvCxnSpPr>
                    <a:stCxn id="153" idx="4"/>
                    <a:endCxn id="172"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6" name="Straight Arrow Connector 165"/>
                  <p:cNvCxnSpPr>
                    <a:stCxn id="172" idx="4"/>
                    <a:endCxn id="159"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7" name="Straight Arrow Connector 166"/>
                  <p:cNvCxnSpPr>
                    <a:stCxn id="172" idx="4"/>
                    <a:endCxn id="161"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8" name="Straight Arrow Connector 167"/>
                  <p:cNvCxnSpPr>
                    <a:stCxn id="172" idx="4"/>
                    <a:endCxn id="163"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a:stCxn id="155" idx="4"/>
                    <a:endCxn id="172"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70" name="Straight Arrow Connector 169"/>
                  <p:cNvCxnSpPr>
                    <a:stCxn id="157" idx="4"/>
                    <a:endCxn id="172"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71" name="Group 170"/>
                  <p:cNvGrpSpPr/>
                  <p:nvPr/>
                </p:nvGrpSpPr>
                <p:grpSpPr>
                  <a:xfrm>
                    <a:off x="1745216" y="5160757"/>
                    <a:ext cx="123316" cy="8659"/>
                    <a:chOff x="857176" y="633704"/>
                    <a:chExt cx="130224" cy="9144"/>
                  </a:xfrm>
                </p:grpSpPr>
                <p:sp>
                  <p:nvSpPr>
                    <p:cNvPr id="215" name="Oval 21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16" name="Oval 21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17" name="Oval 21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72" name="Oval 171"/>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173" name="Group 172"/>
                  <p:cNvGrpSpPr/>
                  <p:nvPr/>
                </p:nvGrpSpPr>
                <p:grpSpPr>
                  <a:xfrm>
                    <a:off x="1630054" y="4499090"/>
                    <a:ext cx="8659" cy="98927"/>
                    <a:chOff x="479640" y="725564"/>
                    <a:chExt cx="9144" cy="104468"/>
                  </a:xfrm>
                </p:grpSpPr>
                <p:sp>
                  <p:nvSpPr>
                    <p:cNvPr id="212" name="Oval 21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13" name="Oval 21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14" name="Oval 21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74" name="Group 173"/>
                  <p:cNvGrpSpPr/>
                  <p:nvPr/>
                </p:nvGrpSpPr>
                <p:grpSpPr>
                  <a:xfrm>
                    <a:off x="1965993" y="4499090"/>
                    <a:ext cx="8659" cy="98927"/>
                    <a:chOff x="479640" y="725564"/>
                    <a:chExt cx="9144" cy="104468"/>
                  </a:xfrm>
                </p:grpSpPr>
                <p:sp>
                  <p:nvSpPr>
                    <p:cNvPr id="209" name="Oval 20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10" name="Oval 20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11" name="Oval 21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75" name="Group 174"/>
                  <p:cNvGrpSpPr/>
                  <p:nvPr/>
                </p:nvGrpSpPr>
                <p:grpSpPr>
                  <a:xfrm>
                    <a:off x="1745216" y="4796480"/>
                    <a:ext cx="123316" cy="8659"/>
                    <a:chOff x="857176" y="633704"/>
                    <a:chExt cx="130224" cy="9144"/>
                  </a:xfrm>
                </p:grpSpPr>
                <p:sp>
                  <p:nvSpPr>
                    <p:cNvPr id="206" name="Oval 20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07" name="Oval 20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08" name="Oval 20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176" name="Oval 175"/>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77" name="Straight Arrow Connector 176"/>
                  <p:cNvCxnSpPr>
                    <a:endCxn id="176"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78" name="Oval 177"/>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79" name="Straight Arrow Connector 178"/>
                  <p:cNvCxnSpPr>
                    <a:endCxn id="178"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80" name="Oval 179"/>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81" name="Straight Arrow Connector 180"/>
                  <p:cNvCxnSpPr>
                    <a:endCxn id="180"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82" name="Group 181"/>
                  <p:cNvGrpSpPr/>
                  <p:nvPr/>
                </p:nvGrpSpPr>
                <p:grpSpPr>
                  <a:xfrm>
                    <a:off x="1630054" y="5347114"/>
                    <a:ext cx="8659" cy="98927"/>
                    <a:chOff x="479640" y="725564"/>
                    <a:chExt cx="9144" cy="104468"/>
                  </a:xfrm>
                </p:grpSpPr>
                <p:sp>
                  <p:nvSpPr>
                    <p:cNvPr id="203" name="Oval 20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04" name="Oval 20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05" name="Oval 20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83" name="Group 182"/>
                  <p:cNvGrpSpPr/>
                  <p:nvPr/>
                </p:nvGrpSpPr>
                <p:grpSpPr>
                  <a:xfrm>
                    <a:off x="1965993" y="5347114"/>
                    <a:ext cx="8659" cy="98927"/>
                    <a:chOff x="479640" y="725564"/>
                    <a:chExt cx="9144" cy="104468"/>
                  </a:xfrm>
                </p:grpSpPr>
                <p:sp>
                  <p:nvSpPr>
                    <p:cNvPr id="200" name="Oval 19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01" name="Oval 20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202" name="Oval 20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84" name="Group 183"/>
                  <p:cNvGrpSpPr/>
                  <p:nvPr/>
                </p:nvGrpSpPr>
                <p:grpSpPr>
                  <a:xfrm>
                    <a:off x="1745216" y="5642824"/>
                    <a:ext cx="123316" cy="8659"/>
                    <a:chOff x="857176" y="633704"/>
                    <a:chExt cx="130224" cy="9144"/>
                  </a:xfrm>
                </p:grpSpPr>
                <p:sp>
                  <p:nvSpPr>
                    <p:cNvPr id="197" name="Oval 196"/>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98" name="Oval 197"/>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99" name="Oval 198"/>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85" name="Group 184"/>
                  <p:cNvGrpSpPr/>
                  <p:nvPr/>
                </p:nvGrpSpPr>
                <p:grpSpPr>
                  <a:xfrm>
                    <a:off x="1453825" y="3667284"/>
                    <a:ext cx="8659" cy="98927"/>
                    <a:chOff x="479640" y="725564"/>
                    <a:chExt cx="9144" cy="104468"/>
                  </a:xfrm>
                </p:grpSpPr>
                <p:sp>
                  <p:nvSpPr>
                    <p:cNvPr id="194" name="Oval 19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95" name="Oval 19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96" name="Oval 19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86" name="Group 185"/>
                  <p:cNvGrpSpPr/>
                  <p:nvPr/>
                </p:nvGrpSpPr>
                <p:grpSpPr>
                  <a:xfrm>
                    <a:off x="1450738" y="4503298"/>
                    <a:ext cx="8659" cy="98927"/>
                    <a:chOff x="479640" y="725564"/>
                    <a:chExt cx="9144" cy="104468"/>
                  </a:xfrm>
                </p:grpSpPr>
                <p:sp>
                  <p:nvSpPr>
                    <p:cNvPr id="191" name="Oval 19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92" name="Oval 19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93" name="Oval 19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187" name="Group 186"/>
                  <p:cNvGrpSpPr/>
                  <p:nvPr/>
                </p:nvGrpSpPr>
                <p:grpSpPr>
                  <a:xfrm>
                    <a:off x="1450738" y="5351322"/>
                    <a:ext cx="8659" cy="98927"/>
                    <a:chOff x="479640" y="725564"/>
                    <a:chExt cx="9144" cy="104468"/>
                  </a:xfrm>
                </p:grpSpPr>
                <p:sp>
                  <p:nvSpPr>
                    <p:cNvPr id="188" name="Oval 18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89" name="Oval 18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90" name="Oval 18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nvGrpSpPr>
                <p:cNvPr id="12" name="Group 11"/>
                <p:cNvGrpSpPr/>
                <p:nvPr/>
              </p:nvGrpSpPr>
              <p:grpSpPr>
                <a:xfrm>
                  <a:off x="7908769" y="2819791"/>
                  <a:ext cx="602145" cy="2194167"/>
                  <a:chOff x="1399378" y="3416710"/>
                  <a:chExt cx="625686" cy="2279949"/>
                </a:xfrm>
              </p:grpSpPr>
              <p:sp>
                <p:nvSpPr>
                  <p:cNvPr id="13" name="Oval 12"/>
                  <p:cNvSpPr/>
                  <p:nvPr/>
                </p:nvSpPr>
                <p:spPr>
                  <a:xfrm>
                    <a:off x="1401156"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4" name="Straight Arrow Connector 13"/>
                  <p:cNvCxnSpPr>
                    <a:stCxn id="13" idx="4"/>
                  </p:cNvCxnSpPr>
                  <p:nvPr/>
                </p:nvCxnSpPr>
                <p:spPr>
                  <a:xfrm>
                    <a:off x="1455274"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1581551"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6" name="Straight Arrow Connector 15"/>
                  <p:cNvCxnSpPr>
                    <a:stCxn id="15" idx="4"/>
                  </p:cNvCxnSpPr>
                  <p:nvPr/>
                </p:nvCxnSpPr>
                <p:spPr>
                  <a:xfrm>
                    <a:off x="1635670"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1915517" y="3416710"/>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18" name="Straight Arrow Connector 17"/>
                  <p:cNvCxnSpPr>
                    <a:stCxn id="17" idx="4"/>
                  </p:cNvCxnSpPr>
                  <p:nvPr/>
                </p:nvCxnSpPr>
                <p:spPr>
                  <a:xfrm>
                    <a:off x="1969636" y="3524947"/>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1746994" y="3472455"/>
                    <a:ext cx="123316" cy="8659"/>
                    <a:chOff x="857176" y="633704"/>
                    <a:chExt cx="130224" cy="9144"/>
                  </a:xfrm>
                </p:grpSpPr>
                <p:sp>
                  <p:nvSpPr>
                    <p:cNvPr id="120" name="Oval 119"/>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1" name="Oval 120"/>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22" name="Oval 121"/>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20" name="Oval 19"/>
                  <p:cNvSpPr/>
                  <p:nvPr/>
                </p:nvSpPr>
                <p:spPr>
                  <a:xfrm>
                    <a:off x="1402466"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1" name="Straight Arrow Connector 20"/>
                  <p:cNvCxnSpPr>
                    <a:endCxn id="20" idx="0"/>
                  </p:cNvCxnSpPr>
                  <p:nvPr/>
                </p:nvCxnSpPr>
                <p:spPr>
                  <a:xfrm>
                    <a:off x="1456584"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1582861"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3" name="Straight Arrow Connector 22"/>
                  <p:cNvCxnSpPr>
                    <a:endCxn id="22" idx="0"/>
                  </p:cNvCxnSpPr>
                  <p:nvPr/>
                </p:nvCxnSpPr>
                <p:spPr>
                  <a:xfrm>
                    <a:off x="1636979"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1916827" y="390438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5" name="Straight Arrow Connector 24"/>
                  <p:cNvCxnSpPr>
                    <a:endCxn id="24" idx="0"/>
                  </p:cNvCxnSpPr>
                  <p:nvPr/>
                </p:nvCxnSpPr>
                <p:spPr>
                  <a:xfrm>
                    <a:off x="1970945" y="3796146"/>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1402466"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7" name="Straight Arrow Connector 26"/>
                  <p:cNvCxnSpPr>
                    <a:stCxn id="26" idx="4"/>
                  </p:cNvCxnSpPr>
                  <p:nvPr/>
                </p:nvCxnSpPr>
                <p:spPr>
                  <a:xfrm>
                    <a:off x="1456584"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1582861"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29" name="Straight Arrow Connector 28"/>
                  <p:cNvCxnSpPr>
                    <a:stCxn id="28" idx="4"/>
                  </p:cNvCxnSpPr>
                  <p:nvPr/>
                </p:nvCxnSpPr>
                <p:spPr>
                  <a:xfrm>
                    <a:off x="1636979"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1916827" y="4265174"/>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31" name="Straight Arrow Connector 30"/>
                  <p:cNvCxnSpPr>
                    <a:stCxn id="30" idx="4"/>
                  </p:cNvCxnSpPr>
                  <p:nvPr/>
                </p:nvCxnSpPr>
                <p:spPr>
                  <a:xfrm>
                    <a:off x="1970945" y="4373411"/>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0" idx="4"/>
                    <a:endCxn id="39" idx="0"/>
                  </p:cNvCxnSpPr>
                  <p:nvPr/>
                </p:nvCxnSpPr>
                <p:spPr>
                  <a:xfrm>
                    <a:off x="1456584" y="4012621"/>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39" idx="4"/>
                    <a:endCxn id="26" idx="0"/>
                  </p:cNvCxnSpPr>
                  <p:nvPr/>
                </p:nvCxnSpPr>
                <p:spPr>
                  <a:xfrm flipH="1">
                    <a:off x="1456584" y="4193016"/>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39" idx="4"/>
                    <a:endCxn id="28" idx="0"/>
                  </p:cNvCxnSpPr>
                  <p:nvPr/>
                </p:nvCxnSpPr>
                <p:spPr>
                  <a:xfrm flipH="1">
                    <a:off x="1636979" y="4193016"/>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39" idx="4"/>
                    <a:endCxn id="30" idx="0"/>
                  </p:cNvCxnSpPr>
                  <p:nvPr/>
                </p:nvCxnSpPr>
                <p:spPr>
                  <a:xfrm>
                    <a:off x="1730264" y="4193016"/>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22" idx="4"/>
                    <a:endCxn id="39" idx="0"/>
                  </p:cNvCxnSpPr>
                  <p:nvPr/>
                </p:nvCxnSpPr>
                <p:spPr>
                  <a:xfrm>
                    <a:off x="1636979" y="4012621"/>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4" idx="4"/>
                    <a:endCxn id="39" idx="0"/>
                  </p:cNvCxnSpPr>
                  <p:nvPr/>
                </p:nvCxnSpPr>
                <p:spPr>
                  <a:xfrm flipH="1">
                    <a:off x="1730264" y="4012621"/>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1748304" y="4316706"/>
                    <a:ext cx="123316" cy="8659"/>
                    <a:chOff x="857176" y="633704"/>
                    <a:chExt cx="130224" cy="9144"/>
                  </a:xfrm>
                </p:grpSpPr>
                <p:sp>
                  <p:nvSpPr>
                    <p:cNvPr id="117" name="Oval 116"/>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8" name="Oval 117"/>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9" name="Oval 118"/>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39" name="Oval 38"/>
                  <p:cNvSpPr/>
                  <p:nvPr/>
                </p:nvSpPr>
                <p:spPr>
                  <a:xfrm>
                    <a:off x="1676145" y="4084779"/>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40" name="Group 39"/>
                  <p:cNvGrpSpPr/>
                  <p:nvPr/>
                </p:nvGrpSpPr>
                <p:grpSpPr>
                  <a:xfrm>
                    <a:off x="1633141" y="3663076"/>
                    <a:ext cx="8659" cy="98927"/>
                    <a:chOff x="479640" y="725564"/>
                    <a:chExt cx="9144" cy="104468"/>
                  </a:xfrm>
                </p:grpSpPr>
                <p:sp>
                  <p:nvSpPr>
                    <p:cNvPr id="114" name="Oval 11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5" name="Oval 11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6" name="Oval 11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1" name="Group 40"/>
                  <p:cNvGrpSpPr/>
                  <p:nvPr/>
                </p:nvGrpSpPr>
                <p:grpSpPr>
                  <a:xfrm>
                    <a:off x="1969080" y="3663076"/>
                    <a:ext cx="8659" cy="98927"/>
                    <a:chOff x="479640" y="725564"/>
                    <a:chExt cx="9144" cy="104468"/>
                  </a:xfrm>
                </p:grpSpPr>
                <p:sp>
                  <p:nvSpPr>
                    <p:cNvPr id="111" name="Oval 11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2" name="Oval 11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3" name="Oval 11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42" name="Group 41"/>
                  <p:cNvGrpSpPr/>
                  <p:nvPr/>
                </p:nvGrpSpPr>
                <p:grpSpPr>
                  <a:xfrm>
                    <a:off x="1748304" y="3958108"/>
                    <a:ext cx="123316" cy="8659"/>
                    <a:chOff x="857176" y="633704"/>
                    <a:chExt cx="130224" cy="9144"/>
                  </a:xfrm>
                </p:grpSpPr>
                <p:sp>
                  <p:nvSpPr>
                    <p:cNvPr id="108" name="Oval 107"/>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9" name="Oval 108"/>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10" name="Oval 109"/>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43" name="Oval 42"/>
                  <p:cNvSpPr/>
                  <p:nvPr/>
                </p:nvSpPr>
                <p:spPr>
                  <a:xfrm>
                    <a:off x="1399378"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4" name="Straight Arrow Connector 43"/>
                  <p:cNvCxnSpPr>
                    <a:endCxn id="43" idx="0"/>
                  </p:cNvCxnSpPr>
                  <p:nvPr/>
                </p:nvCxnSpPr>
                <p:spPr>
                  <a:xfrm>
                    <a:off x="1453497"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1579774"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6" name="Straight Arrow Connector 45"/>
                  <p:cNvCxnSpPr>
                    <a:endCxn id="45" idx="0"/>
                  </p:cNvCxnSpPr>
                  <p:nvPr/>
                </p:nvCxnSpPr>
                <p:spPr>
                  <a:xfrm>
                    <a:off x="1633892"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a:off x="1913740" y="4740397"/>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48" name="Straight Arrow Connector 47"/>
                  <p:cNvCxnSpPr>
                    <a:endCxn id="47" idx="0"/>
                  </p:cNvCxnSpPr>
                  <p:nvPr/>
                </p:nvCxnSpPr>
                <p:spPr>
                  <a:xfrm>
                    <a:off x="1967858" y="4632160"/>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49" name="Oval 48"/>
                  <p:cNvSpPr/>
                  <p:nvPr/>
                </p:nvSpPr>
                <p:spPr>
                  <a:xfrm>
                    <a:off x="1399378"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0" name="Straight Arrow Connector 49"/>
                  <p:cNvCxnSpPr>
                    <a:stCxn id="49" idx="4"/>
                  </p:cNvCxnSpPr>
                  <p:nvPr/>
                </p:nvCxnSpPr>
                <p:spPr>
                  <a:xfrm>
                    <a:off x="1453497"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1" name="Oval 50"/>
                  <p:cNvSpPr/>
                  <p:nvPr/>
                </p:nvSpPr>
                <p:spPr>
                  <a:xfrm>
                    <a:off x="1579774"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2" name="Straight Arrow Connector 51"/>
                  <p:cNvCxnSpPr>
                    <a:stCxn id="51" idx="4"/>
                  </p:cNvCxnSpPr>
                  <p:nvPr/>
                </p:nvCxnSpPr>
                <p:spPr>
                  <a:xfrm>
                    <a:off x="1633892"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1913740" y="5101188"/>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54" name="Straight Arrow Connector 53"/>
                  <p:cNvCxnSpPr>
                    <a:stCxn id="53" idx="4"/>
                  </p:cNvCxnSpPr>
                  <p:nvPr/>
                </p:nvCxnSpPr>
                <p:spPr>
                  <a:xfrm>
                    <a:off x="1967858" y="5209425"/>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43" idx="4"/>
                    <a:endCxn id="62" idx="0"/>
                  </p:cNvCxnSpPr>
                  <p:nvPr/>
                </p:nvCxnSpPr>
                <p:spPr>
                  <a:xfrm>
                    <a:off x="1453497" y="4848635"/>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62" idx="4"/>
                    <a:endCxn id="49" idx="0"/>
                  </p:cNvCxnSpPr>
                  <p:nvPr/>
                </p:nvCxnSpPr>
                <p:spPr>
                  <a:xfrm flipH="1">
                    <a:off x="1453497" y="5029030"/>
                    <a:ext cx="273680"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62" idx="4"/>
                    <a:endCxn id="51" idx="0"/>
                  </p:cNvCxnSpPr>
                  <p:nvPr/>
                </p:nvCxnSpPr>
                <p:spPr>
                  <a:xfrm flipH="1">
                    <a:off x="1633892" y="5029030"/>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62" idx="4"/>
                    <a:endCxn id="53" idx="0"/>
                  </p:cNvCxnSpPr>
                  <p:nvPr/>
                </p:nvCxnSpPr>
                <p:spPr>
                  <a:xfrm>
                    <a:off x="1727177" y="5029030"/>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45" idx="4"/>
                    <a:endCxn id="62" idx="0"/>
                  </p:cNvCxnSpPr>
                  <p:nvPr/>
                </p:nvCxnSpPr>
                <p:spPr>
                  <a:xfrm>
                    <a:off x="1633892" y="4848635"/>
                    <a:ext cx="93285"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47" idx="4"/>
                    <a:endCxn id="62" idx="0"/>
                  </p:cNvCxnSpPr>
                  <p:nvPr/>
                </p:nvCxnSpPr>
                <p:spPr>
                  <a:xfrm flipH="1">
                    <a:off x="1727177" y="4848635"/>
                    <a:ext cx="240681" cy="72158"/>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61" name="Group 60"/>
                  <p:cNvGrpSpPr/>
                  <p:nvPr/>
                </p:nvGrpSpPr>
                <p:grpSpPr>
                  <a:xfrm>
                    <a:off x="1745216" y="5160757"/>
                    <a:ext cx="123316" cy="8659"/>
                    <a:chOff x="857176" y="633704"/>
                    <a:chExt cx="130224" cy="9144"/>
                  </a:xfrm>
                </p:grpSpPr>
                <p:sp>
                  <p:nvSpPr>
                    <p:cNvPr id="105" name="Oval 104"/>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6" name="Oval 105"/>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7" name="Oval 106"/>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62" name="Oval 61"/>
                  <p:cNvSpPr/>
                  <p:nvPr/>
                </p:nvSpPr>
                <p:spPr>
                  <a:xfrm>
                    <a:off x="1673058" y="4920793"/>
                    <a:ext cx="108237" cy="108237"/>
                  </a:xfrm>
                  <a:prstGeom prst="ellipse">
                    <a:avLst/>
                  </a:prstGeom>
                  <a:solidFill>
                    <a:schemeClr val="bg1">
                      <a:lumMod val="65000"/>
                    </a:schemeClr>
                  </a:solidFill>
                  <a:ln w="1270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nvGrpSpPr>
                  <p:cNvPr id="63" name="Group 62"/>
                  <p:cNvGrpSpPr/>
                  <p:nvPr/>
                </p:nvGrpSpPr>
                <p:grpSpPr>
                  <a:xfrm>
                    <a:off x="1630054" y="4499090"/>
                    <a:ext cx="8659" cy="98927"/>
                    <a:chOff x="479640" y="725564"/>
                    <a:chExt cx="9144" cy="104468"/>
                  </a:xfrm>
                </p:grpSpPr>
                <p:sp>
                  <p:nvSpPr>
                    <p:cNvPr id="102" name="Oval 101"/>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3" name="Oval 102"/>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4" name="Oval 103"/>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4" name="Group 63"/>
                  <p:cNvGrpSpPr/>
                  <p:nvPr/>
                </p:nvGrpSpPr>
                <p:grpSpPr>
                  <a:xfrm>
                    <a:off x="1965993" y="4499090"/>
                    <a:ext cx="8659" cy="98927"/>
                    <a:chOff x="479640" y="725564"/>
                    <a:chExt cx="9144" cy="104468"/>
                  </a:xfrm>
                </p:grpSpPr>
                <p:sp>
                  <p:nvSpPr>
                    <p:cNvPr id="99" name="Oval 98"/>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0" name="Oval 99"/>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101" name="Oval 100"/>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65" name="Group 64"/>
                  <p:cNvGrpSpPr/>
                  <p:nvPr/>
                </p:nvGrpSpPr>
                <p:grpSpPr>
                  <a:xfrm>
                    <a:off x="1745216" y="4796480"/>
                    <a:ext cx="123316" cy="8659"/>
                    <a:chOff x="857176" y="633704"/>
                    <a:chExt cx="130224" cy="9144"/>
                  </a:xfrm>
                </p:grpSpPr>
                <p:sp>
                  <p:nvSpPr>
                    <p:cNvPr id="96" name="Oval 95"/>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7" name="Oval 96"/>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8" name="Oval 97"/>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sp>
                <p:nvSpPr>
                  <p:cNvPr id="66" name="Oval 65"/>
                  <p:cNvSpPr/>
                  <p:nvPr/>
                </p:nvSpPr>
                <p:spPr>
                  <a:xfrm>
                    <a:off x="1399378"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7" name="Straight Arrow Connector 66"/>
                  <p:cNvCxnSpPr>
                    <a:endCxn id="66" idx="0"/>
                  </p:cNvCxnSpPr>
                  <p:nvPr/>
                </p:nvCxnSpPr>
                <p:spPr>
                  <a:xfrm>
                    <a:off x="1453497"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1579774"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69" name="Straight Arrow Connector 68"/>
                  <p:cNvCxnSpPr>
                    <a:endCxn id="68" idx="0"/>
                  </p:cNvCxnSpPr>
                  <p:nvPr/>
                </p:nvCxnSpPr>
                <p:spPr>
                  <a:xfrm>
                    <a:off x="1633892"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70" name="Oval 69"/>
                  <p:cNvSpPr/>
                  <p:nvPr/>
                </p:nvSpPr>
                <p:spPr>
                  <a:xfrm>
                    <a:off x="1913740" y="5588422"/>
                    <a:ext cx="108237" cy="1082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cxnSp>
                <p:nvCxnSpPr>
                  <p:cNvPr id="71" name="Straight Arrow Connector 70"/>
                  <p:cNvCxnSpPr>
                    <a:endCxn id="70" idx="0"/>
                  </p:cNvCxnSpPr>
                  <p:nvPr/>
                </p:nvCxnSpPr>
                <p:spPr>
                  <a:xfrm>
                    <a:off x="1967858" y="5480184"/>
                    <a:ext cx="0" cy="108237"/>
                  </a:xfrm>
                  <a:prstGeom prst="straightConnector1">
                    <a:avLst/>
                  </a:prstGeom>
                  <a:ln w="1270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nvGrpSpPr>
                  <p:cNvPr id="72" name="Group 71"/>
                  <p:cNvGrpSpPr/>
                  <p:nvPr/>
                </p:nvGrpSpPr>
                <p:grpSpPr>
                  <a:xfrm>
                    <a:off x="1630054" y="5347114"/>
                    <a:ext cx="8659" cy="98927"/>
                    <a:chOff x="479640" y="725564"/>
                    <a:chExt cx="9144" cy="104468"/>
                  </a:xfrm>
                </p:grpSpPr>
                <p:sp>
                  <p:nvSpPr>
                    <p:cNvPr id="93" name="Oval 92"/>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4" name="Oval 93"/>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5" name="Oval 94"/>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3" name="Group 72"/>
                  <p:cNvGrpSpPr/>
                  <p:nvPr/>
                </p:nvGrpSpPr>
                <p:grpSpPr>
                  <a:xfrm>
                    <a:off x="1965993" y="5347114"/>
                    <a:ext cx="8659" cy="98927"/>
                    <a:chOff x="479640" y="725564"/>
                    <a:chExt cx="9144" cy="104468"/>
                  </a:xfrm>
                </p:grpSpPr>
                <p:sp>
                  <p:nvSpPr>
                    <p:cNvPr id="90" name="Oval 89"/>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1" name="Oval 90"/>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92" name="Oval 91"/>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4" name="Group 73"/>
                  <p:cNvGrpSpPr/>
                  <p:nvPr/>
                </p:nvGrpSpPr>
                <p:grpSpPr>
                  <a:xfrm>
                    <a:off x="1745216" y="5642824"/>
                    <a:ext cx="123316" cy="8659"/>
                    <a:chOff x="857176" y="633704"/>
                    <a:chExt cx="130224" cy="9144"/>
                  </a:xfrm>
                </p:grpSpPr>
                <p:sp>
                  <p:nvSpPr>
                    <p:cNvPr id="87" name="Oval 86"/>
                    <p:cNvSpPr/>
                    <p:nvPr/>
                  </p:nvSpPr>
                  <p:spPr>
                    <a:xfrm>
                      <a:off x="91771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8" name="Oval 87"/>
                    <p:cNvSpPr/>
                    <p:nvPr/>
                  </p:nvSpPr>
                  <p:spPr>
                    <a:xfrm>
                      <a:off x="85717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9" name="Oval 88"/>
                    <p:cNvSpPr/>
                    <p:nvPr/>
                  </p:nvSpPr>
                  <p:spPr>
                    <a:xfrm>
                      <a:off x="978256" y="63370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5" name="Group 74"/>
                  <p:cNvGrpSpPr/>
                  <p:nvPr/>
                </p:nvGrpSpPr>
                <p:grpSpPr>
                  <a:xfrm>
                    <a:off x="1453825" y="3667284"/>
                    <a:ext cx="8659" cy="98927"/>
                    <a:chOff x="479640" y="725564"/>
                    <a:chExt cx="9144" cy="104468"/>
                  </a:xfrm>
                </p:grpSpPr>
                <p:sp>
                  <p:nvSpPr>
                    <p:cNvPr id="84" name="Oval 83"/>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5" name="Oval 84"/>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6" name="Oval 85"/>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6" name="Group 75"/>
                  <p:cNvGrpSpPr/>
                  <p:nvPr/>
                </p:nvGrpSpPr>
                <p:grpSpPr>
                  <a:xfrm>
                    <a:off x="1450738" y="4503298"/>
                    <a:ext cx="8659" cy="98927"/>
                    <a:chOff x="479640" y="725564"/>
                    <a:chExt cx="9144" cy="104468"/>
                  </a:xfrm>
                </p:grpSpPr>
                <p:sp>
                  <p:nvSpPr>
                    <p:cNvPr id="81" name="Oval 80"/>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2" name="Oval 81"/>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3" name="Oval 82"/>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nvGrpSpPr>
                  <p:cNvPr id="77" name="Group 76"/>
                  <p:cNvGrpSpPr/>
                  <p:nvPr/>
                </p:nvGrpSpPr>
                <p:grpSpPr>
                  <a:xfrm>
                    <a:off x="1450738" y="5351322"/>
                    <a:ext cx="8659" cy="98927"/>
                    <a:chOff x="479640" y="725564"/>
                    <a:chExt cx="9144" cy="104468"/>
                  </a:xfrm>
                </p:grpSpPr>
                <p:sp>
                  <p:nvSpPr>
                    <p:cNvPr id="78" name="Oval 77"/>
                    <p:cNvSpPr/>
                    <p:nvPr/>
                  </p:nvSpPr>
                  <p:spPr>
                    <a:xfrm rot="5400000">
                      <a:off x="479640" y="773226"/>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79" name="Oval 78"/>
                    <p:cNvSpPr/>
                    <p:nvPr/>
                  </p:nvSpPr>
                  <p:spPr>
                    <a:xfrm rot="5400000">
                      <a:off x="479640" y="725564"/>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sp>
                  <p:nvSpPr>
                    <p:cNvPr id="80" name="Oval 79"/>
                    <p:cNvSpPr/>
                    <p:nvPr/>
                  </p:nvSpPr>
                  <p:spPr>
                    <a:xfrm rot="5400000">
                      <a:off x="479640" y="820888"/>
                      <a:ext cx="9144" cy="914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Times New Roman" pitchFamily="18" charset="0"/>
                        <a:cs typeface="Times New Roman" pitchFamily="18" charset="0"/>
                      </a:endParaRPr>
                    </a:p>
                  </p:txBody>
                </p:sp>
              </p:grpSp>
            </p:grpSp>
          </p:grpSp>
          <p:sp>
            <p:nvSpPr>
              <p:cNvPr id="10" name="Rounded Rectangle 9"/>
              <p:cNvSpPr>
                <a:spLocks noChangeAspect="1"/>
              </p:cNvSpPr>
              <p:nvPr/>
            </p:nvSpPr>
            <p:spPr>
              <a:xfrm>
                <a:off x="7687637" y="5226484"/>
                <a:ext cx="1077309" cy="775689"/>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a:t>?</a:t>
                </a:r>
                <a:endParaRPr lang="en-US" sz="1800" b="1" dirty="0"/>
              </a:p>
            </p:txBody>
          </p:sp>
        </p:grpSp>
      </p:grpSp>
      <p:sp>
        <p:nvSpPr>
          <p:cNvPr id="1127" name="TextBox 1126"/>
          <p:cNvSpPr txBox="1"/>
          <p:nvPr/>
        </p:nvSpPr>
        <p:spPr>
          <a:xfrm>
            <a:off x="364743" y="4556217"/>
            <a:ext cx="1732077" cy="369332"/>
          </a:xfrm>
          <a:prstGeom prst="rect">
            <a:avLst/>
          </a:prstGeom>
          <a:noFill/>
        </p:spPr>
        <p:txBody>
          <a:bodyPr wrap="none" rtlCol="0">
            <a:spAutoFit/>
          </a:bodyPr>
          <a:lstStyle/>
          <a:p>
            <a:r>
              <a:rPr lang="en-US" dirty="0" smtClean="0"/>
              <a:t>XPACC serv-2:</a:t>
            </a:r>
            <a:endParaRPr lang="en-US" dirty="0"/>
          </a:p>
        </p:txBody>
      </p:sp>
      <p:sp>
        <p:nvSpPr>
          <p:cNvPr id="1128" name="Rounded Rectangle 1127"/>
          <p:cNvSpPr>
            <a:spLocks noChangeAspect="1"/>
          </p:cNvSpPr>
          <p:nvPr/>
        </p:nvSpPr>
        <p:spPr>
          <a:xfrm>
            <a:off x="2764291" y="4423093"/>
            <a:ext cx="939886" cy="523073"/>
          </a:xfrm>
          <a:prstGeom prst="roundRect">
            <a:avLst/>
          </a:prstGeom>
          <a:solidFill>
            <a:srgbClr val="92D050"/>
          </a:solidFill>
          <a:ln>
            <a:solidFill>
              <a:srgbClr val="92D050"/>
            </a:solid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smtClean="0"/>
              <a:t>GPU</a:t>
            </a:r>
          </a:p>
          <a:p>
            <a:pPr algn="ctr" defTabSz="1018824">
              <a:defRPr/>
            </a:pPr>
            <a:r>
              <a:rPr lang="en-US" b="1" dirty="0" smtClean="0"/>
              <a:t>K40m</a:t>
            </a:r>
            <a:endParaRPr lang="en-US" sz="1800" b="1" dirty="0"/>
          </a:p>
        </p:txBody>
      </p:sp>
      <p:sp>
        <p:nvSpPr>
          <p:cNvPr id="1129" name="Rounded Rectangle 1128"/>
          <p:cNvSpPr>
            <a:spLocks noChangeAspect="1"/>
          </p:cNvSpPr>
          <p:nvPr/>
        </p:nvSpPr>
        <p:spPr>
          <a:xfrm>
            <a:off x="4656101" y="4425017"/>
            <a:ext cx="939885" cy="523074"/>
          </a:xfrm>
          <a:prstGeom prst="roundRect">
            <a:avLst/>
          </a:prstGeom>
          <a:solidFill>
            <a:srgbClr val="92D050"/>
          </a:solidFill>
          <a:ln>
            <a:solidFill>
              <a:srgbClr val="92D050"/>
            </a:solid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smtClean="0"/>
              <a:t>GPU</a:t>
            </a:r>
          </a:p>
          <a:p>
            <a:pPr algn="ctr" defTabSz="1018824">
              <a:defRPr/>
            </a:pPr>
            <a:r>
              <a:rPr lang="en-US" sz="1800" b="1" dirty="0" smtClean="0"/>
              <a:t>K40m</a:t>
            </a:r>
            <a:endParaRPr lang="en-US" sz="1800" b="1" dirty="0"/>
          </a:p>
        </p:txBody>
      </p:sp>
      <p:sp>
        <p:nvSpPr>
          <p:cNvPr id="1130" name="TextBox 1129"/>
          <p:cNvSpPr txBox="1"/>
          <p:nvPr/>
        </p:nvSpPr>
        <p:spPr>
          <a:xfrm>
            <a:off x="364741" y="5368339"/>
            <a:ext cx="1018227" cy="369332"/>
          </a:xfrm>
          <a:prstGeom prst="rect">
            <a:avLst/>
          </a:prstGeom>
          <a:noFill/>
        </p:spPr>
        <p:txBody>
          <a:bodyPr wrap="none" rtlCol="0">
            <a:spAutoFit/>
          </a:bodyPr>
          <a:lstStyle/>
          <a:p>
            <a:r>
              <a:rPr lang="en-US" dirty="0" smtClean="0"/>
              <a:t>Quartet:</a:t>
            </a:r>
            <a:endParaRPr lang="en-US" dirty="0"/>
          </a:p>
        </p:txBody>
      </p:sp>
      <p:sp>
        <p:nvSpPr>
          <p:cNvPr id="1131" name="Rounded Rectangle 1130"/>
          <p:cNvSpPr>
            <a:spLocks noChangeAspect="1"/>
          </p:cNvSpPr>
          <p:nvPr/>
        </p:nvSpPr>
        <p:spPr>
          <a:xfrm>
            <a:off x="7445699" y="4386201"/>
            <a:ext cx="1593778" cy="709365"/>
          </a:xfrm>
          <a:prstGeom prst="roundRect">
            <a:avLst/>
          </a:prstGeom>
          <a:solidFill>
            <a:srgbClr val="0070C0"/>
          </a:solidFill>
          <a:ln>
            <a:solidFill>
              <a:srgbClr val="0070C0"/>
            </a:solid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smtClean="0"/>
              <a:t>Intel Xeon</a:t>
            </a:r>
          </a:p>
          <a:p>
            <a:pPr algn="ctr" defTabSz="1018824">
              <a:defRPr/>
            </a:pPr>
            <a:r>
              <a:rPr lang="en-US" b="1" dirty="0" smtClean="0"/>
              <a:t>E5-2680V2 </a:t>
            </a:r>
            <a:endParaRPr lang="en-US" sz="1800" b="1" dirty="0"/>
          </a:p>
        </p:txBody>
      </p:sp>
      <p:sp>
        <p:nvSpPr>
          <p:cNvPr id="1133" name="TextBox 1132"/>
          <p:cNvSpPr txBox="1"/>
          <p:nvPr/>
        </p:nvSpPr>
        <p:spPr>
          <a:xfrm>
            <a:off x="364742" y="6126562"/>
            <a:ext cx="1496948" cy="369332"/>
          </a:xfrm>
          <a:prstGeom prst="rect">
            <a:avLst/>
          </a:prstGeom>
          <a:noFill/>
        </p:spPr>
        <p:txBody>
          <a:bodyPr wrap="none" rtlCol="0">
            <a:spAutoFit/>
          </a:bodyPr>
          <a:lstStyle/>
          <a:p>
            <a:r>
              <a:rPr lang="en-US" dirty="0" smtClean="0"/>
              <a:t>Blue Waters:</a:t>
            </a:r>
            <a:endParaRPr lang="en-US" dirty="0"/>
          </a:p>
        </p:txBody>
      </p:sp>
      <p:sp>
        <p:nvSpPr>
          <p:cNvPr id="1134" name="Rounded Rectangle 1133"/>
          <p:cNvSpPr>
            <a:spLocks noChangeAspect="1"/>
          </p:cNvSpPr>
          <p:nvPr/>
        </p:nvSpPr>
        <p:spPr>
          <a:xfrm>
            <a:off x="2757019" y="5274660"/>
            <a:ext cx="939886" cy="523073"/>
          </a:xfrm>
          <a:prstGeom prst="roundRect">
            <a:avLst/>
          </a:prstGeom>
          <a:solidFill>
            <a:srgbClr val="92D050"/>
          </a:solidFill>
          <a:ln>
            <a:solidFill>
              <a:srgbClr val="92D050"/>
            </a:solid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smtClean="0"/>
              <a:t>GPU</a:t>
            </a:r>
          </a:p>
          <a:p>
            <a:pPr algn="ctr" defTabSz="1018824">
              <a:defRPr/>
            </a:pPr>
            <a:r>
              <a:rPr lang="en-US" b="1" dirty="0" smtClean="0"/>
              <a:t>K20c</a:t>
            </a:r>
            <a:endParaRPr lang="en-US" sz="1800" b="1" dirty="0"/>
          </a:p>
        </p:txBody>
      </p:sp>
      <p:sp>
        <p:nvSpPr>
          <p:cNvPr id="1135" name="Rounded Rectangle 1134"/>
          <p:cNvSpPr>
            <a:spLocks noChangeAspect="1"/>
          </p:cNvSpPr>
          <p:nvPr/>
        </p:nvSpPr>
        <p:spPr>
          <a:xfrm>
            <a:off x="4627263" y="5274659"/>
            <a:ext cx="939886" cy="523073"/>
          </a:xfrm>
          <a:prstGeom prst="roundRect">
            <a:avLst/>
          </a:prstGeom>
          <a:solidFill>
            <a:srgbClr val="92D050"/>
          </a:solidFill>
          <a:ln>
            <a:solidFill>
              <a:srgbClr val="92D050"/>
            </a:solid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smtClean="0"/>
              <a:t>GPU</a:t>
            </a:r>
          </a:p>
          <a:p>
            <a:pPr algn="ctr" defTabSz="1018824">
              <a:defRPr/>
            </a:pPr>
            <a:r>
              <a:rPr lang="en-US" b="1" dirty="0" smtClean="0"/>
              <a:t>K20c</a:t>
            </a:r>
            <a:endParaRPr lang="en-US" sz="1800" b="1" dirty="0"/>
          </a:p>
        </p:txBody>
      </p:sp>
      <p:sp>
        <p:nvSpPr>
          <p:cNvPr id="1136" name="Rounded Rectangle 1135"/>
          <p:cNvSpPr>
            <a:spLocks noChangeAspect="1"/>
          </p:cNvSpPr>
          <p:nvPr/>
        </p:nvSpPr>
        <p:spPr>
          <a:xfrm>
            <a:off x="6559931" y="5274658"/>
            <a:ext cx="939886" cy="523073"/>
          </a:xfrm>
          <a:prstGeom prst="roundRect">
            <a:avLst/>
          </a:prstGeom>
          <a:solidFill>
            <a:srgbClr val="92D050"/>
          </a:solidFill>
          <a:ln>
            <a:solidFill>
              <a:srgbClr val="92D050"/>
            </a:solid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smtClean="0"/>
              <a:t>GPU</a:t>
            </a:r>
          </a:p>
          <a:p>
            <a:pPr algn="ctr" defTabSz="1018824">
              <a:defRPr/>
            </a:pPr>
            <a:r>
              <a:rPr lang="en-US" b="1" dirty="0" smtClean="0"/>
              <a:t>K20c</a:t>
            </a:r>
            <a:endParaRPr lang="en-US" sz="1800" b="1" dirty="0"/>
          </a:p>
        </p:txBody>
      </p:sp>
      <p:sp>
        <p:nvSpPr>
          <p:cNvPr id="1137" name="Rounded Rectangle 1136"/>
          <p:cNvSpPr>
            <a:spLocks noChangeAspect="1"/>
          </p:cNvSpPr>
          <p:nvPr/>
        </p:nvSpPr>
        <p:spPr>
          <a:xfrm>
            <a:off x="8562344" y="5274660"/>
            <a:ext cx="939886" cy="523073"/>
          </a:xfrm>
          <a:prstGeom prst="roundRect">
            <a:avLst/>
          </a:prstGeom>
          <a:solidFill>
            <a:srgbClr val="92D050"/>
          </a:solidFill>
          <a:ln>
            <a:solidFill>
              <a:srgbClr val="92D050"/>
            </a:solid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smtClean="0"/>
              <a:t>GPU</a:t>
            </a:r>
          </a:p>
          <a:p>
            <a:pPr algn="ctr" defTabSz="1018824">
              <a:defRPr/>
            </a:pPr>
            <a:r>
              <a:rPr lang="en-US" b="1" dirty="0" smtClean="0"/>
              <a:t>K20c</a:t>
            </a:r>
            <a:endParaRPr lang="en-US" sz="1800" b="1" dirty="0"/>
          </a:p>
        </p:txBody>
      </p:sp>
      <p:sp>
        <p:nvSpPr>
          <p:cNvPr id="1138" name="Rounded Rectangle 1137"/>
          <p:cNvSpPr>
            <a:spLocks noChangeAspect="1"/>
          </p:cNvSpPr>
          <p:nvPr/>
        </p:nvSpPr>
        <p:spPr>
          <a:xfrm>
            <a:off x="10277646" y="5268881"/>
            <a:ext cx="1121120" cy="623934"/>
          </a:xfrm>
          <a:prstGeom prst="roundRect">
            <a:avLst/>
          </a:prstGeom>
          <a:solidFill>
            <a:srgbClr val="0070C0"/>
          </a:solidFill>
          <a:ln>
            <a:solidFill>
              <a:srgbClr val="0070C0"/>
            </a:solid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smtClean="0"/>
              <a:t>Intel</a:t>
            </a:r>
          </a:p>
          <a:p>
            <a:pPr algn="ctr" defTabSz="1018824">
              <a:defRPr/>
            </a:pPr>
            <a:r>
              <a:rPr lang="en-US" b="1" dirty="0" smtClean="0"/>
              <a:t> </a:t>
            </a:r>
            <a:r>
              <a:rPr lang="en-US" b="1" dirty="0"/>
              <a:t>i</a:t>
            </a:r>
            <a:r>
              <a:rPr lang="en-US" b="1" dirty="0" smtClean="0"/>
              <a:t>7-3820 </a:t>
            </a:r>
            <a:endParaRPr lang="en-US" sz="1800" b="1" dirty="0"/>
          </a:p>
        </p:txBody>
      </p:sp>
      <p:sp>
        <p:nvSpPr>
          <p:cNvPr id="1139" name="Rounded Rectangle 1138"/>
          <p:cNvSpPr>
            <a:spLocks noChangeAspect="1"/>
          </p:cNvSpPr>
          <p:nvPr/>
        </p:nvSpPr>
        <p:spPr>
          <a:xfrm>
            <a:off x="3706769" y="6096001"/>
            <a:ext cx="939886" cy="523073"/>
          </a:xfrm>
          <a:prstGeom prst="roundRect">
            <a:avLst/>
          </a:prstGeom>
          <a:solidFill>
            <a:srgbClr val="92D050"/>
          </a:solidFill>
          <a:ln>
            <a:solidFill>
              <a:srgbClr val="92D050"/>
            </a:solid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smtClean="0"/>
              <a:t>GPU</a:t>
            </a:r>
          </a:p>
          <a:p>
            <a:pPr algn="ctr" defTabSz="1018824">
              <a:defRPr/>
            </a:pPr>
            <a:r>
              <a:rPr lang="en-US" b="1" dirty="0" smtClean="0"/>
              <a:t>K20x</a:t>
            </a:r>
            <a:endParaRPr lang="en-US" sz="1800" b="1" dirty="0"/>
          </a:p>
        </p:txBody>
      </p:sp>
      <p:sp>
        <p:nvSpPr>
          <p:cNvPr id="1140" name="Rounded Rectangle 1139"/>
          <p:cNvSpPr>
            <a:spLocks noChangeAspect="1"/>
          </p:cNvSpPr>
          <p:nvPr/>
        </p:nvSpPr>
        <p:spPr>
          <a:xfrm>
            <a:off x="7574315" y="6096001"/>
            <a:ext cx="1336545" cy="523073"/>
          </a:xfrm>
          <a:prstGeom prst="roundRect">
            <a:avLst/>
          </a:prstGeom>
          <a:solidFill>
            <a:srgbClr val="FF0000"/>
          </a:solid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defTabSz="1018824">
              <a:defRPr/>
            </a:pPr>
            <a:r>
              <a:rPr lang="en-US" b="1" dirty="0" smtClean="0"/>
              <a:t>AMD </a:t>
            </a:r>
            <a:r>
              <a:rPr lang="en-US" b="1" dirty="0" err="1"/>
              <a:t>I</a:t>
            </a:r>
            <a:r>
              <a:rPr lang="en-US" b="1" dirty="0" err="1" smtClean="0"/>
              <a:t>nterlagos</a:t>
            </a:r>
            <a:r>
              <a:rPr lang="en-US" b="1" dirty="0" smtClean="0"/>
              <a:t> </a:t>
            </a:r>
            <a:endParaRPr lang="en-US" sz="1800" b="1" dirty="0"/>
          </a:p>
        </p:txBody>
      </p:sp>
      <p:cxnSp>
        <p:nvCxnSpPr>
          <p:cNvPr id="1142" name="Straight Connector 1141"/>
          <p:cNvCxnSpPr/>
          <p:nvPr/>
        </p:nvCxnSpPr>
        <p:spPr>
          <a:xfrm>
            <a:off x="364742" y="4241954"/>
            <a:ext cx="11168011" cy="108585"/>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143" name="Straight Connector 1142"/>
          <p:cNvCxnSpPr/>
          <p:nvPr/>
        </p:nvCxnSpPr>
        <p:spPr>
          <a:xfrm>
            <a:off x="373957" y="5036171"/>
            <a:ext cx="11168011" cy="108585"/>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144" name="Straight Connector 1143"/>
          <p:cNvCxnSpPr/>
          <p:nvPr/>
        </p:nvCxnSpPr>
        <p:spPr>
          <a:xfrm>
            <a:off x="373957" y="5955678"/>
            <a:ext cx="11168011" cy="108585"/>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1145" name="TextBox 1144"/>
          <p:cNvSpPr txBox="1"/>
          <p:nvPr/>
        </p:nvSpPr>
        <p:spPr>
          <a:xfrm>
            <a:off x="5648509" y="7031440"/>
            <a:ext cx="312906" cy="369332"/>
          </a:xfrm>
          <a:prstGeom prst="rect">
            <a:avLst/>
          </a:prstGeom>
          <a:noFill/>
        </p:spPr>
        <p:txBody>
          <a:bodyPr wrap="none" rtlCol="0">
            <a:spAutoFit/>
          </a:bodyPr>
          <a:lstStyle/>
          <a:p>
            <a:r>
              <a:rPr lang="en-US" dirty="0"/>
              <a:t>6</a:t>
            </a:r>
          </a:p>
        </p:txBody>
      </p:sp>
    </p:spTree>
    <p:extLst>
      <p:ext uri="{BB962C8B-B14F-4D97-AF65-F5344CB8AC3E}">
        <p14:creationId xmlns:p14="http://schemas.microsoft.com/office/powerpoint/2010/main" val="181588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3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3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 grpId="0" animBg="1"/>
      <p:bldP spid="1129" grpId="0" animBg="1"/>
      <p:bldP spid="1131" grpId="0" animBg="1"/>
      <p:bldP spid="1134" grpId="0" animBg="1"/>
      <p:bldP spid="1135" grpId="0" animBg="1"/>
      <p:bldP spid="1136" grpId="0" animBg="1"/>
      <p:bldP spid="1137" grpId="0" animBg="1"/>
      <p:bldP spid="1138" grpId="0" animBg="1"/>
      <p:bldP spid="1139" grpId="0" animBg="1"/>
      <p:bldP spid="114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1" y="-327307"/>
            <a:ext cx="10969943" cy="1143000"/>
          </a:xfrm>
        </p:spPr>
        <p:txBody>
          <a:bodyPr/>
          <a:lstStyle/>
          <a:p>
            <a:r>
              <a:rPr lang="en-US" dirty="0" smtClean="0"/>
              <a:t>Results</a:t>
            </a:r>
            <a:endParaRPr lang="en-US" dirty="0"/>
          </a:p>
        </p:txBody>
      </p:sp>
      <p:sp>
        <p:nvSpPr>
          <p:cNvPr id="3" name="Content Placeholder 2"/>
          <p:cNvSpPr>
            <a:spLocks noGrp="1"/>
          </p:cNvSpPr>
          <p:nvPr>
            <p:ph idx="1"/>
          </p:nvPr>
        </p:nvSpPr>
        <p:spPr>
          <a:xfrm>
            <a:off x="632526" y="1249681"/>
            <a:ext cx="10969943" cy="5796586"/>
          </a:xfrm>
        </p:spPr>
        <p:txBody>
          <a:bodyPr>
            <a:normAutofit fontScale="92500" lnSpcReduction="10000"/>
          </a:bodyPr>
          <a:lstStyle/>
          <a:p>
            <a:r>
              <a:rPr lang="en-US" sz="1400" dirty="0" smtClean="0"/>
              <a:t>XPACC server-02:</a:t>
            </a:r>
          </a:p>
          <a:p>
            <a:pPr lvl="1"/>
            <a:r>
              <a:rPr lang="en-US" sz="1400" dirty="0" smtClean="0"/>
              <a:t>CPU: </a:t>
            </a:r>
            <a:r>
              <a:rPr lang="pt-BR" sz="1400" dirty="0"/>
              <a:t>Intel(R) Xeon(R) CPU E5-2680 v2 @ </a:t>
            </a:r>
            <a:r>
              <a:rPr lang="pt-BR" sz="1400" dirty="0" smtClean="0"/>
              <a:t>2.80GHz</a:t>
            </a:r>
          </a:p>
          <a:p>
            <a:pPr lvl="1"/>
            <a:r>
              <a:rPr lang="en-US" sz="1400" dirty="0" smtClean="0"/>
              <a:t>GPU: 2 x Tesla K40m</a:t>
            </a:r>
          </a:p>
          <a:p>
            <a:r>
              <a:rPr lang="en-US" sz="1400" dirty="0" smtClean="0"/>
              <a:t>Problem size: 									      </a:t>
            </a:r>
            <a:r>
              <a:rPr lang="en-US" sz="1800" dirty="0" smtClean="0"/>
              <a:t>CID:</a:t>
            </a:r>
          </a:p>
          <a:p>
            <a:pPr lvl="1"/>
            <a:r>
              <a:rPr lang="en-US" sz="1400" dirty="0" err="1" smtClean="0"/>
              <a:t>Plascomcm</a:t>
            </a:r>
            <a:r>
              <a:rPr lang="en-US" sz="1400" dirty="0"/>
              <a:t> </a:t>
            </a:r>
            <a:r>
              <a:rPr lang="en-US" sz="1400" dirty="0" smtClean="0"/>
              <a:t>grid dimensions(x, y, z): 333x333x1</a:t>
            </a:r>
          </a:p>
          <a:p>
            <a:pPr lvl="1"/>
            <a:r>
              <a:rPr lang="en-US" sz="1400" dirty="0" smtClean="0"/>
              <a:t>200 iterations</a:t>
            </a:r>
          </a:p>
          <a:p>
            <a:pPr lvl="1"/>
            <a:r>
              <a:rPr lang="en-US" sz="1400" dirty="0" smtClean="0"/>
              <a:t>OpenCL version only for Compute Interior Derivatives </a:t>
            </a:r>
          </a:p>
          <a:p>
            <a:pPr lvl="1"/>
            <a:r>
              <a:rPr lang="en-US" sz="1400" dirty="0" smtClean="0"/>
              <a:t>Fortran code is executed on a single  core</a:t>
            </a:r>
          </a:p>
          <a:p>
            <a:pPr lvl="1"/>
            <a:endParaRPr lang="en-US" sz="1400" dirty="0" smtClean="0"/>
          </a:p>
          <a:p>
            <a:pPr lvl="1"/>
            <a:endParaRPr lang="en-US" sz="1400" dirty="0"/>
          </a:p>
          <a:p>
            <a:pPr lvl="1"/>
            <a:endParaRPr lang="en-US" sz="1400" dirty="0" smtClean="0"/>
          </a:p>
          <a:p>
            <a:pPr lvl="1"/>
            <a:endParaRPr lang="en-US" sz="1400" dirty="0"/>
          </a:p>
          <a:p>
            <a:pPr lvl="1"/>
            <a:endParaRPr lang="en-US" sz="1400" dirty="0" smtClean="0"/>
          </a:p>
          <a:p>
            <a:pPr lvl="1"/>
            <a:endParaRPr lang="en-US" sz="1400" dirty="0"/>
          </a:p>
          <a:p>
            <a:pPr lvl="1"/>
            <a:endParaRPr lang="en-US" sz="1400" dirty="0" smtClean="0"/>
          </a:p>
          <a:p>
            <a:pPr lvl="1"/>
            <a:endParaRPr lang="en-US" sz="1400" dirty="0" smtClean="0"/>
          </a:p>
          <a:p>
            <a:pPr marL="457200" lvl="1" indent="0">
              <a:buNone/>
            </a:pPr>
            <a:endParaRPr lang="en-US" sz="1400" dirty="0" smtClean="0"/>
          </a:p>
          <a:p>
            <a:pPr marL="457200" lvl="1" indent="0">
              <a:buNone/>
            </a:pPr>
            <a:endParaRPr lang="en-US" sz="1400" dirty="0"/>
          </a:p>
          <a:p>
            <a:pPr lvl="1"/>
            <a:endParaRPr lang="en-US" sz="1400" dirty="0" smtClean="0"/>
          </a:p>
          <a:p>
            <a:pPr lvl="1"/>
            <a:endParaRPr lang="en-US" sz="1400" dirty="0" smtClean="0"/>
          </a:p>
          <a:p>
            <a:pPr lvl="1"/>
            <a:r>
              <a:rPr lang="en-US" sz="1400" dirty="0" smtClean="0"/>
              <a:t>Using a GPU only provides a small speed up, this is because most of the time is spend in data movement</a:t>
            </a:r>
            <a:endParaRPr lang="en-US" sz="1400" dirty="0"/>
          </a:p>
        </p:txBody>
      </p:sp>
      <p:graphicFrame>
        <p:nvGraphicFramePr>
          <p:cNvPr id="4" name="Chart 3"/>
          <p:cNvGraphicFramePr>
            <a:graphicFrameLocks/>
          </p:cNvGraphicFramePr>
          <p:nvPr>
            <p:extLst>
              <p:ext uri="{D42A27DB-BD31-4B8C-83A1-F6EECF244321}">
                <p14:modId xmlns:p14="http://schemas.microsoft.com/office/powerpoint/2010/main" val="1322612272"/>
              </p:ext>
            </p:extLst>
          </p:nvPr>
        </p:nvGraphicFramePr>
        <p:xfrm>
          <a:off x="2883874" y="3352801"/>
          <a:ext cx="6467246" cy="318695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5535161" y="6361362"/>
            <a:ext cx="312906" cy="369332"/>
          </a:xfrm>
          <a:prstGeom prst="rect">
            <a:avLst/>
          </a:prstGeom>
          <a:noFill/>
        </p:spPr>
        <p:txBody>
          <a:bodyPr wrap="none" rtlCol="0">
            <a:spAutoFit/>
          </a:bodyPr>
          <a:lstStyle/>
          <a:p>
            <a:r>
              <a:rPr lang="en-US" dirty="0"/>
              <a:t>7</a:t>
            </a:r>
          </a:p>
        </p:txBody>
      </p:sp>
      <p:sp>
        <p:nvSpPr>
          <p:cNvPr id="6" name="TextBox 5"/>
          <p:cNvSpPr txBox="1"/>
          <p:nvPr/>
        </p:nvSpPr>
        <p:spPr>
          <a:xfrm>
            <a:off x="8103560" y="4054739"/>
            <a:ext cx="2373235" cy="369332"/>
          </a:xfrm>
          <a:prstGeom prst="rect">
            <a:avLst/>
          </a:prstGeom>
          <a:noFill/>
        </p:spPr>
        <p:txBody>
          <a:bodyPr wrap="square" rtlCol="0">
            <a:spAutoFit/>
          </a:bodyPr>
          <a:lstStyle/>
          <a:p>
            <a:r>
              <a:rPr lang="en-US" dirty="0" smtClean="0"/>
              <a:t>35%  speedup</a:t>
            </a:r>
            <a:endParaRPr lang="en-US" dirty="0"/>
          </a:p>
        </p:txBody>
      </p:sp>
      <p:cxnSp>
        <p:nvCxnSpPr>
          <p:cNvPr id="8" name="Curved Connector 7"/>
          <p:cNvCxnSpPr/>
          <p:nvPr/>
        </p:nvCxnSpPr>
        <p:spPr>
          <a:xfrm rot="5400000">
            <a:off x="9638752" y="1555395"/>
            <a:ext cx="457200" cy="114718"/>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 name="Curved Connector 8"/>
          <p:cNvCxnSpPr/>
          <p:nvPr/>
        </p:nvCxnSpPr>
        <p:spPr>
          <a:xfrm rot="5400000">
            <a:off x="8945662" y="2061800"/>
            <a:ext cx="457200" cy="114718"/>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Curved Connector 9"/>
          <p:cNvCxnSpPr/>
          <p:nvPr/>
        </p:nvCxnSpPr>
        <p:spPr>
          <a:xfrm rot="5400000">
            <a:off x="9179879" y="2061801"/>
            <a:ext cx="457200" cy="114718"/>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Curved Connector 10"/>
          <p:cNvCxnSpPr/>
          <p:nvPr/>
        </p:nvCxnSpPr>
        <p:spPr>
          <a:xfrm rot="5400000">
            <a:off x="9414094" y="2061802"/>
            <a:ext cx="457200" cy="114718"/>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urved Connector 11"/>
          <p:cNvCxnSpPr/>
          <p:nvPr/>
        </p:nvCxnSpPr>
        <p:spPr>
          <a:xfrm rot="5400000">
            <a:off x="9653091" y="2061803"/>
            <a:ext cx="457200" cy="114718"/>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Curved Connector 12"/>
          <p:cNvCxnSpPr/>
          <p:nvPr/>
        </p:nvCxnSpPr>
        <p:spPr>
          <a:xfrm rot="5400000">
            <a:off x="9882524" y="2061800"/>
            <a:ext cx="457200" cy="114718"/>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Curved Connector 13"/>
          <p:cNvCxnSpPr/>
          <p:nvPr/>
        </p:nvCxnSpPr>
        <p:spPr>
          <a:xfrm rot="5400000">
            <a:off x="10111954" y="2048354"/>
            <a:ext cx="457200" cy="114718"/>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Curved Connector 14"/>
          <p:cNvCxnSpPr/>
          <p:nvPr/>
        </p:nvCxnSpPr>
        <p:spPr>
          <a:xfrm rot="5400000">
            <a:off x="9638751" y="2593507"/>
            <a:ext cx="457200" cy="114718"/>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Curved Connector 15"/>
          <p:cNvCxnSpPr/>
          <p:nvPr/>
        </p:nvCxnSpPr>
        <p:spPr>
          <a:xfrm rot="5400000">
            <a:off x="10350951" y="2061805"/>
            <a:ext cx="457200" cy="114718"/>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365431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7" name="TextBox 6"/>
          <p:cNvSpPr txBox="1"/>
          <p:nvPr/>
        </p:nvSpPr>
        <p:spPr>
          <a:xfrm>
            <a:off x="1075486" y="5391389"/>
            <a:ext cx="10503899" cy="646331"/>
          </a:xfrm>
          <a:prstGeom prst="rect">
            <a:avLst/>
          </a:prstGeom>
          <a:noFill/>
        </p:spPr>
        <p:txBody>
          <a:bodyPr wrap="square" rtlCol="0">
            <a:spAutoFit/>
          </a:bodyPr>
          <a:lstStyle/>
          <a:p>
            <a:pPr marL="285750" indent="-285750">
              <a:buFont typeface="Arial" panose="020B0604020202020204" pitchFamily="34" charset="0"/>
              <a:buChar char="•"/>
            </a:pPr>
            <a:r>
              <a:rPr lang="en-US" dirty="0" smtClean="0"/>
              <a:t>If no GPU is available, </a:t>
            </a:r>
            <a:r>
              <a:rPr lang="en-US" dirty="0" err="1" smtClean="0"/>
              <a:t>MxPA</a:t>
            </a:r>
            <a:r>
              <a:rPr lang="en-US" dirty="0" smtClean="0"/>
              <a:t> is able to retarget the OpenCL code onto the CPU and perform as well as the GPU execution.</a:t>
            </a:r>
          </a:p>
        </p:txBody>
      </p:sp>
      <p:sp>
        <p:nvSpPr>
          <p:cNvPr id="5" name="TextBox 4"/>
          <p:cNvSpPr txBox="1"/>
          <p:nvPr/>
        </p:nvSpPr>
        <p:spPr>
          <a:xfrm>
            <a:off x="5535161" y="6361362"/>
            <a:ext cx="312906" cy="369332"/>
          </a:xfrm>
          <a:prstGeom prst="rect">
            <a:avLst/>
          </a:prstGeom>
          <a:noFill/>
        </p:spPr>
        <p:txBody>
          <a:bodyPr wrap="none" rtlCol="0">
            <a:spAutoFit/>
          </a:bodyPr>
          <a:lstStyle/>
          <a:p>
            <a:r>
              <a:rPr lang="en-US" dirty="0"/>
              <a:t>8</a:t>
            </a:r>
          </a:p>
        </p:txBody>
      </p:sp>
      <p:sp>
        <p:nvSpPr>
          <p:cNvPr id="8" name="TextBox 7"/>
          <p:cNvSpPr txBox="1"/>
          <p:nvPr/>
        </p:nvSpPr>
        <p:spPr>
          <a:xfrm>
            <a:off x="10055467" y="5150839"/>
            <a:ext cx="1272883" cy="261610"/>
          </a:xfrm>
          <a:prstGeom prst="rect">
            <a:avLst/>
          </a:prstGeom>
          <a:noFill/>
        </p:spPr>
        <p:txBody>
          <a:bodyPr wrap="square" rtlCol="0">
            <a:spAutoFit/>
          </a:bodyPr>
          <a:lstStyle/>
          <a:p>
            <a:r>
              <a:rPr lang="en-US" sz="1100" dirty="0" smtClean="0"/>
              <a:t>(20 cores)</a:t>
            </a:r>
            <a:endParaRPr lang="en-US" sz="1100" dirty="0"/>
          </a:p>
        </p:txBody>
      </p:sp>
      <p:sp>
        <p:nvSpPr>
          <p:cNvPr id="3" name="Content Placeholder 2"/>
          <p:cNvSpPr>
            <a:spLocks noGrp="1"/>
          </p:cNvSpPr>
          <p:nvPr>
            <p:ph idx="1"/>
          </p:nvPr>
        </p:nvSpPr>
        <p:spPr>
          <a:xfrm>
            <a:off x="746299" y="702855"/>
            <a:ext cx="10969943" cy="4905022"/>
          </a:xfrm>
        </p:spPr>
        <p:txBody>
          <a:bodyPr/>
          <a:lstStyle/>
          <a:p>
            <a:endParaRPr lang="en-US" dirty="0"/>
          </a:p>
        </p:txBody>
      </p:sp>
      <p:graphicFrame>
        <p:nvGraphicFramePr>
          <p:cNvPr id="9" name="Chart 8"/>
          <p:cNvGraphicFramePr>
            <a:graphicFrameLocks/>
          </p:cNvGraphicFramePr>
          <p:nvPr>
            <p:extLst/>
          </p:nvPr>
        </p:nvGraphicFramePr>
        <p:xfrm>
          <a:off x="1050392" y="1107761"/>
          <a:ext cx="10554088" cy="404307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61444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Multi-Hardware Results</a:t>
            </a:r>
            <a:endParaRPr lang="en-US" dirty="0"/>
          </a:p>
        </p:txBody>
      </p:sp>
      <p:sp>
        <p:nvSpPr>
          <p:cNvPr id="3" name="Content Placeholder 2"/>
          <p:cNvSpPr>
            <a:spLocks noGrp="1"/>
          </p:cNvSpPr>
          <p:nvPr>
            <p:ph idx="1"/>
          </p:nvPr>
        </p:nvSpPr>
        <p:spPr>
          <a:xfrm>
            <a:off x="609441" y="1124010"/>
            <a:ext cx="10969943" cy="5153077"/>
          </a:xfrm>
        </p:spPr>
        <p:txBody>
          <a:bodyPr>
            <a:normAutofit fontScale="40000" lnSpcReduction="20000"/>
          </a:bodyPr>
          <a:lstStyle/>
          <a:p>
            <a:endParaRPr lang="en-US" sz="1400" dirty="0" smtClean="0"/>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pPr marL="285750" indent="-285750">
              <a:buFont typeface="Arial" panose="020B0604020202020204" pitchFamily="34" charset="0"/>
              <a:buChar char="•"/>
            </a:pPr>
            <a:r>
              <a:rPr lang="en-US" sz="1400" dirty="0" smtClean="0"/>
              <a:t>     </a:t>
            </a:r>
            <a:r>
              <a:rPr lang="en-US" sz="1500" dirty="0" smtClean="0"/>
              <a:t>H-</a:t>
            </a:r>
            <a:r>
              <a:rPr lang="en-US" sz="1500" dirty="0" err="1" smtClean="0"/>
              <a:t>MxPA</a:t>
            </a:r>
            <a:r>
              <a:rPr lang="en-US" sz="1500" dirty="0" smtClean="0"/>
              <a:t> </a:t>
            </a:r>
            <a:r>
              <a:rPr lang="en-US" sz="1500" dirty="0"/>
              <a:t>provides the ability to target a single kernel to all devices within the node</a:t>
            </a:r>
          </a:p>
          <a:p>
            <a:r>
              <a:rPr lang="en-US" sz="1500" dirty="0" smtClean="0"/>
              <a:t>CID does not see much benefit when  going from one generation of hardware device to the next            e.g. K20 -&gt; K40</a:t>
            </a:r>
          </a:p>
          <a:p>
            <a:r>
              <a:rPr lang="en-US" sz="1500" dirty="0" smtClean="0"/>
              <a:t>Increasing the number of devices with H-</a:t>
            </a:r>
            <a:r>
              <a:rPr lang="en-US" sz="1500" dirty="0" err="1" smtClean="0"/>
              <a:t>MxPA</a:t>
            </a:r>
            <a:r>
              <a:rPr lang="en-US" sz="1500" dirty="0" smtClean="0"/>
              <a:t> increases the overhead of merging the results across multiple memory spaces.  </a:t>
            </a:r>
          </a:p>
          <a:p>
            <a:r>
              <a:rPr lang="en-US" sz="1500" dirty="0"/>
              <a:t>This is only preliminary data, we hope to improve many of the overheads limiting our results. </a:t>
            </a:r>
          </a:p>
          <a:p>
            <a:endParaRPr lang="en-US" sz="1400" dirty="0"/>
          </a:p>
          <a:p>
            <a:endParaRPr lang="en-US" sz="1400" dirty="0" smtClean="0"/>
          </a:p>
          <a:p>
            <a:endParaRPr lang="en-US" sz="1400" dirty="0"/>
          </a:p>
        </p:txBody>
      </p:sp>
      <p:sp>
        <p:nvSpPr>
          <p:cNvPr id="8" name="TextBox 7"/>
          <p:cNvSpPr txBox="1"/>
          <p:nvPr/>
        </p:nvSpPr>
        <p:spPr>
          <a:xfrm>
            <a:off x="5535161" y="6361362"/>
            <a:ext cx="312906" cy="369332"/>
          </a:xfrm>
          <a:prstGeom prst="rect">
            <a:avLst/>
          </a:prstGeom>
          <a:noFill/>
        </p:spPr>
        <p:txBody>
          <a:bodyPr wrap="none" rtlCol="0">
            <a:spAutoFit/>
          </a:bodyPr>
          <a:lstStyle/>
          <a:p>
            <a:r>
              <a:rPr lang="en-US" dirty="0"/>
              <a:t>9</a:t>
            </a:r>
          </a:p>
        </p:txBody>
      </p:sp>
      <p:graphicFrame>
        <p:nvGraphicFramePr>
          <p:cNvPr id="9" name="Chart 8"/>
          <p:cNvGraphicFramePr>
            <a:graphicFrameLocks/>
          </p:cNvGraphicFramePr>
          <p:nvPr>
            <p:extLst/>
          </p:nvPr>
        </p:nvGraphicFramePr>
        <p:xfrm>
          <a:off x="695481" y="765589"/>
          <a:ext cx="10317482" cy="388709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19542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Specific guidance for </a:t>
            </a:r>
            <a:r>
              <a:rPr lang="en-US" b="1" dirty="0" smtClean="0"/>
              <a:t>presentations</a:t>
            </a:r>
            <a:endParaRPr lang="en-US" dirty="0"/>
          </a:p>
        </p:txBody>
      </p:sp>
      <p:sp>
        <p:nvSpPr>
          <p:cNvPr id="3" name="Content Placeholder 2"/>
          <p:cNvSpPr>
            <a:spLocks noGrp="1"/>
          </p:cNvSpPr>
          <p:nvPr>
            <p:ph idx="1"/>
          </p:nvPr>
        </p:nvSpPr>
        <p:spPr/>
        <p:txBody>
          <a:bodyPr>
            <a:normAutofit fontScale="77500" lnSpcReduction="20000"/>
          </a:bodyPr>
          <a:lstStyle/>
          <a:p>
            <a:r>
              <a:rPr lang="en-US" dirty="0"/>
              <a:t> </a:t>
            </a:r>
            <a:r>
              <a:rPr lang="en-US" dirty="0" smtClean="0"/>
              <a:t>With </a:t>
            </a:r>
            <a:r>
              <a:rPr lang="en-US" dirty="0"/>
              <a:t>that background in mind, we would like your presentations to cover these topics:</a:t>
            </a:r>
          </a:p>
          <a:p>
            <a:r>
              <a:rPr lang="en-US" dirty="0"/>
              <a:t> </a:t>
            </a:r>
            <a:r>
              <a:rPr lang="en-US" dirty="0" smtClean="0"/>
              <a:t>The </a:t>
            </a:r>
            <a:r>
              <a:rPr lang="en-US" dirty="0"/>
              <a:t>goals of your project and its current status</a:t>
            </a:r>
          </a:p>
          <a:p>
            <a:pPr lvl="1"/>
            <a:r>
              <a:rPr lang="en-US" dirty="0"/>
              <a:t>Do you release your software as open source?</a:t>
            </a:r>
          </a:p>
          <a:p>
            <a:pPr lvl="1"/>
            <a:r>
              <a:rPr lang="en-US" dirty="0"/>
              <a:t>Do you have DOE/NNSA users of your software?</a:t>
            </a:r>
          </a:p>
          <a:p>
            <a:pPr lvl="1"/>
            <a:r>
              <a:rPr lang="en-US" dirty="0"/>
              <a:t>Have facilities, vendors, or ISVs picked up your software?</a:t>
            </a:r>
          </a:p>
          <a:p>
            <a:pPr lvl="1"/>
            <a:r>
              <a:rPr lang="en-US" dirty="0"/>
              <a:t>What is the support model for your software?</a:t>
            </a:r>
          </a:p>
          <a:p>
            <a:pPr lvl="1"/>
            <a:r>
              <a:rPr lang="en-US" dirty="0"/>
              <a:t>Are there any applications in particular that the outcomes of your project are targeting?</a:t>
            </a:r>
          </a:p>
          <a:p>
            <a:pPr lvl="0"/>
            <a:r>
              <a:rPr lang="en-US" dirty="0"/>
              <a:t>What are the specific ties to identified requirements of the applications, other software components?</a:t>
            </a:r>
          </a:p>
          <a:p>
            <a:pPr lvl="0"/>
            <a:r>
              <a:rPr lang="en-US" dirty="0"/>
              <a:t>Will the developed software technologies be mature enough to be part of the software stack on </a:t>
            </a:r>
            <a:r>
              <a:rPr lang="en-US" dirty="0" err="1"/>
              <a:t>exascale</a:t>
            </a:r>
            <a:r>
              <a:rPr lang="en-US" dirty="0"/>
              <a:t> systems expected to be selected in 2019 and installed in 2023?</a:t>
            </a:r>
          </a:p>
          <a:p>
            <a:pPr lvl="0"/>
            <a:r>
              <a:rPr lang="en-US" dirty="0"/>
              <a:t>What do you feel are the key challenges posed and opportunities offered by </a:t>
            </a:r>
            <a:r>
              <a:rPr lang="en-US" dirty="0" err="1"/>
              <a:t>exascale</a:t>
            </a:r>
            <a:r>
              <a:rPr lang="en-US" dirty="0"/>
              <a:t> systems for your specific area</a:t>
            </a:r>
            <a:r>
              <a:rPr lang="en-US" dirty="0" smtClean="0"/>
              <a:t>?</a:t>
            </a:r>
            <a:endParaRPr lang="en-US" dirty="0"/>
          </a:p>
        </p:txBody>
      </p:sp>
    </p:spTree>
    <p:extLst>
      <p:ext uri="{BB962C8B-B14F-4D97-AF65-F5344CB8AC3E}">
        <p14:creationId xmlns:p14="http://schemas.microsoft.com/office/powerpoint/2010/main" val="3313975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Acknowledgements</a:t>
            </a:r>
            <a:endParaRPr lang="en-US" dirty="0"/>
          </a:p>
        </p:txBody>
      </p:sp>
      <p:sp>
        <p:nvSpPr>
          <p:cNvPr id="3" name="Content Placeholder 2"/>
          <p:cNvSpPr>
            <a:spLocks noGrp="1"/>
          </p:cNvSpPr>
          <p:nvPr>
            <p:ph idx="1"/>
          </p:nvPr>
        </p:nvSpPr>
        <p:spPr>
          <a:xfrm>
            <a:off x="407858" y="897045"/>
            <a:ext cx="5682392" cy="5270841"/>
          </a:xfrm>
        </p:spPr>
        <p:txBody>
          <a:bodyPr>
            <a:normAutofit/>
          </a:bodyPr>
          <a:lstStyle/>
          <a:p>
            <a:r>
              <a:rPr lang="en-US" sz="1800" dirty="0"/>
              <a:t>Contributors and Sponsors</a:t>
            </a:r>
          </a:p>
          <a:p>
            <a:pPr lvl="1"/>
            <a:r>
              <a:rPr lang="en-US" sz="1600" dirty="0"/>
              <a:t>Future Technologies Group: </a:t>
            </a:r>
            <a:r>
              <a:rPr lang="en-US" sz="1600" dirty="0">
                <a:hlinkClick r:id="rId2"/>
              </a:rPr>
              <a:t>http://ft.ornl.gov</a:t>
            </a:r>
            <a:endParaRPr lang="en-US" sz="1600" dirty="0"/>
          </a:p>
          <a:p>
            <a:pPr lvl="1"/>
            <a:r>
              <a:rPr lang="en-US" sz="1600" dirty="0"/>
              <a:t>US Department of Energy Office of Science</a:t>
            </a:r>
          </a:p>
          <a:p>
            <a:pPr lvl="2"/>
            <a:r>
              <a:rPr lang="en-US" sz="1400" dirty="0"/>
              <a:t>DOE Vancouver Project: </a:t>
            </a:r>
            <a:r>
              <a:rPr lang="en-US" sz="1400" dirty="0">
                <a:hlinkClick r:id="rId3"/>
              </a:rPr>
              <a:t>https://ft.ornl.gov/trac/vancouver</a:t>
            </a:r>
            <a:r>
              <a:rPr lang="en-US" sz="1400" dirty="0"/>
              <a:t> </a:t>
            </a:r>
          </a:p>
          <a:p>
            <a:pPr lvl="2"/>
            <a:r>
              <a:rPr lang="en-US" sz="1400" dirty="0"/>
              <a:t>DOE Blackcomb Project: </a:t>
            </a:r>
            <a:r>
              <a:rPr lang="en-US" sz="1400" dirty="0">
                <a:hlinkClick r:id="rId4"/>
              </a:rPr>
              <a:t>https://ft.ornl.gov/trac/blackcomb</a:t>
            </a:r>
            <a:r>
              <a:rPr lang="en-US" sz="1400" dirty="0"/>
              <a:t> </a:t>
            </a:r>
          </a:p>
          <a:p>
            <a:pPr lvl="2"/>
            <a:r>
              <a:rPr lang="en-US" sz="1400" dirty="0"/>
              <a:t>DOE </a:t>
            </a:r>
            <a:r>
              <a:rPr lang="en-US" sz="1400" dirty="0" err="1"/>
              <a:t>ExMatEx</a:t>
            </a:r>
            <a:r>
              <a:rPr lang="en-US" sz="1400" dirty="0"/>
              <a:t> </a:t>
            </a:r>
            <a:r>
              <a:rPr lang="en-US" sz="1400" dirty="0" err="1"/>
              <a:t>Codesign</a:t>
            </a:r>
            <a:r>
              <a:rPr lang="en-US" sz="1400" dirty="0"/>
              <a:t> Center: </a:t>
            </a:r>
            <a:r>
              <a:rPr lang="en-US" sz="1400" dirty="0">
                <a:hlinkClick r:id="rId5"/>
              </a:rPr>
              <a:t>http://codesign.lanl.gov</a:t>
            </a:r>
            <a:r>
              <a:rPr lang="en-US" sz="1400" dirty="0"/>
              <a:t> </a:t>
            </a:r>
          </a:p>
          <a:p>
            <a:pPr lvl="2"/>
            <a:r>
              <a:rPr lang="en-US" sz="1400" dirty="0"/>
              <a:t>DOE Cesar </a:t>
            </a:r>
            <a:r>
              <a:rPr lang="en-US" sz="1400" dirty="0" err="1"/>
              <a:t>Codesign</a:t>
            </a:r>
            <a:r>
              <a:rPr lang="en-US" sz="1400" dirty="0"/>
              <a:t> Center: </a:t>
            </a:r>
            <a:r>
              <a:rPr lang="en-US" sz="1400" dirty="0">
                <a:hlinkClick r:id="rId6"/>
              </a:rPr>
              <a:t>http://cesar.mcs.anl.gov/</a:t>
            </a:r>
            <a:r>
              <a:rPr lang="en-US" sz="1400" dirty="0"/>
              <a:t> </a:t>
            </a:r>
          </a:p>
          <a:p>
            <a:pPr lvl="2"/>
            <a:r>
              <a:rPr lang="en-US" sz="1400" dirty="0"/>
              <a:t>DOE </a:t>
            </a:r>
            <a:r>
              <a:rPr lang="en-US" sz="1400" dirty="0" err="1"/>
              <a:t>Exascale</a:t>
            </a:r>
            <a:r>
              <a:rPr lang="en-US" sz="1400" dirty="0"/>
              <a:t> Efforts: </a:t>
            </a:r>
            <a:r>
              <a:rPr lang="en-US" sz="1400" dirty="0">
                <a:hlinkClick r:id="rId7"/>
              </a:rPr>
              <a:t>http://science.energy.gov/ascr/research/computer-science/</a:t>
            </a:r>
            <a:r>
              <a:rPr lang="en-US" sz="1400" dirty="0"/>
              <a:t> </a:t>
            </a:r>
          </a:p>
          <a:p>
            <a:pPr lvl="1"/>
            <a:r>
              <a:rPr lang="en-US" sz="1600" dirty="0"/>
              <a:t>Scalable Heterogeneous Computing Benchmark team: </a:t>
            </a:r>
            <a:r>
              <a:rPr lang="en-US" sz="1600" dirty="0">
                <a:hlinkClick r:id="rId8"/>
              </a:rPr>
              <a:t>http://bit.ly/shocmarx</a:t>
            </a:r>
            <a:r>
              <a:rPr lang="en-US" sz="1600" dirty="0"/>
              <a:t> </a:t>
            </a:r>
          </a:p>
          <a:p>
            <a:pPr lvl="1"/>
            <a:r>
              <a:rPr lang="en-US" sz="1600" dirty="0"/>
              <a:t>US National Science Foundation Keeneland Project: </a:t>
            </a:r>
            <a:r>
              <a:rPr lang="en-US" sz="1600" dirty="0">
                <a:hlinkClick r:id="rId9"/>
              </a:rPr>
              <a:t>http://keeneland.gatech.edu</a:t>
            </a:r>
            <a:endParaRPr lang="en-US" sz="1600" dirty="0"/>
          </a:p>
          <a:p>
            <a:pPr lvl="1"/>
            <a:r>
              <a:rPr lang="en-US" sz="1600" dirty="0"/>
              <a:t>US DARPA</a:t>
            </a:r>
          </a:p>
          <a:p>
            <a:pPr lvl="1"/>
            <a:r>
              <a:rPr lang="en-US" sz="1600" dirty="0"/>
              <a:t>NVIDIA CUDA Center of Excellence</a:t>
            </a:r>
          </a:p>
          <a:p>
            <a:endParaRPr lang="en-US" sz="4000" dirty="0"/>
          </a:p>
        </p:txBody>
      </p:sp>
      <p:pic>
        <p:nvPicPr>
          <p:cNvPr id="4" name="Picture 2" descr="C:\Users\vjj\Documents\Dropbox (Personal)\vetter-hebert-shared-2015\TO-jeff\GroupPhotos\FlagsSelected.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11334" y="1159293"/>
            <a:ext cx="5872692" cy="469815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vjj\Documents\Dropbox (Personal)\ft.ornl.gov-qr-code.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394282" y="71438"/>
            <a:ext cx="690562" cy="690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652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pPr lvl="0"/>
            <a:r>
              <a:rPr lang="en-US" dirty="0"/>
              <a:t>What is the R&amp;D that you would like to carry out within the ECP?</a:t>
            </a:r>
          </a:p>
          <a:p>
            <a:pPr lvl="0"/>
            <a:r>
              <a:rPr lang="en-US" dirty="0"/>
              <a:t>What research remains for your project’s outcomes to benefit key DOE applications?</a:t>
            </a:r>
          </a:p>
          <a:p>
            <a:pPr lvl="0"/>
            <a:r>
              <a:rPr lang="en-US" dirty="0"/>
              <a:t>How would the proposed activities build on the research you have been carrying out with ASCR Research funding?</a:t>
            </a:r>
          </a:p>
          <a:p>
            <a:pPr lvl="0"/>
            <a:r>
              <a:rPr lang="en-US" dirty="0"/>
              <a:t>What are the proposed activities that you believe would contribute to the ECP?</a:t>
            </a:r>
          </a:p>
          <a:p>
            <a:pPr lvl="0"/>
            <a:r>
              <a:rPr lang="en-US" dirty="0"/>
              <a:t>Your roadmap/timeline for maturing the software technologies and deploying them on </a:t>
            </a:r>
            <a:r>
              <a:rPr lang="en-US" dirty="0" err="1"/>
              <a:t>exascale</a:t>
            </a:r>
            <a:r>
              <a:rPr lang="en-US" dirty="0"/>
              <a:t> platforms, with a few intermediate milestones or decision points (forks in the roadmap). . The timeline is of particular importance in selecting what the ECP will include in the development plans. </a:t>
            </a:r>
          </a:p>
          <a:p>
            <a:pPr lvl="0"/>
            <a:r>
              <a:rPr lang="en-US" dirty="0"/>
              <a:t>Highlight your X-stack or OS/R activities that would help DOE </a:t>
            </a:r>
            <a:r>
              <a:rPr lang="en-US" dirty="0" err="1"/>
              <a:t>exascale</a:t>
            </a:r>
            <a:r>
              <a:rPr lang="en-US" dirty="0"/>
              <a:t> apps achieve ECP performance, efficiency and resilience performance goals on 2023 hardware and system architectures </a:t>
            </a:r>
          </a:p>
          <a:p>
            <a:endParaRPr lang="en-US" dirty="0"/>
          </a:p>
        </p:txBody>
      </p:sp>
    </p:spTree>
    <p:extLst>
      <p:ext uri="{BB962C8B-B14F-4D97-AF65-F5344CB8AC3E}">
        <p14:creationId xmlns:p14="http://schemas.microsoft.com/office/powerpoint/2010/main" val="515795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 slides</a:t>
            </a:r>
            <a:endParaRPr lang="en-US" dirty="0"/>
          </a:p>
        </p:txBody>
      </p:sp>
    </p:spTree>
    <p:extLst>
      <p:ext uri="{BB962C8B-B14F-4D97-AF65-F5344CB8AC3E}">
        <p14:creationId xmlns:p14="http://schemas.microsoft.com/office/powerpoint/2010/main" val="1811726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vancouver_and_gulf_islands.jpg"/>
          <p:cNvPicPr/>
          <p:nvPr/>
        </p:nvPicPr>
        <p:blipFill>
          <a:blip r:embed="rId3">
            <a:extLst>
              <a:ext uri="{28A0092B-C50C-407E-A947-70E740481C1C}">
                <a14:useLocalDpi xmlns:a14="http://schemas.microsoft.com/office/drawing/2010/main" val="0"/>
              </a:ext>
            </a:extLst>
          </a:blip>
          <a:srcRect t="32481"/>
          <a:stretch>
            <a:fillRect/>
          </a:stretch>
        </p:blipFill>
        <p:spPr>
          <a:xfrm>
            <a:off x="-51824" y="-1"/>
            <a:ext cx="12307674" cy="1447801"/>
          </a:xfrm>
          <a:prstGeom prst="rect">
            <a:avLst/>
          </a:prstGeom>
        </p:spPr>
      </p:pic>
      <p:sp>
        <p:nvSpPr>
          <p:cNvPr id="2" name="TextBox 1"/>
          <p:cNvSpPr txBox="1"/>
          <p:nvPr/>
        </p:nvSpPr>
        <p:spPr>
          <a:xfrm>
            <a:off x="1935431" y="-32223"/>
            <a:ext cx="8259762" cy="769441"/>
          </a:xfrm>
          <a:prstGeom prst="rect">
            <a:avLst/>
          </a:prstGeom>
          <a:noFill/>
        </p:spPr>
        <p:txBody>
          <a:bodyPr wrap="none" rtlCol="0">
            <a:spAutoFit/>
          </a:bodyPr>
          <a:lstStyle/>
          <a:p>
            <a:pPr algn="ctr"/>
            <a:r>
              <a:rPr lang="en-US" sz="2200" i="1" dirty="0">
                <a:solidFill>
                  <a:schemeClr val="bg1"/>
                </a:solidFill>
              </a:rPr>
              <a:t>Vancouver: Designing a Next-Generation Software </a:t>
            </a:r>
            <a:r>
              <a:rPr lang="en-US" sz="2200" i="1" dirty="0" smtClean="0">
                <a:solidFill>
                  <a:schemeClr val="bg1"/>
                </a:solidFill>
              </a:rPr>
              <a:t>Infrastructure</a:t>
            </a:r>
          </a:p>
          <a:p>
            <a:pPr algn="ctr"/>
            <a:r>
              <a:rPr lang="en-US" sz="2200" i="1" dirty="0" smtClean="0">
                <a:solidFill>
                  <a:schemeClr val="bg1"/>
                </a:solidFill>
              </a:rPr>
              <a:t>for </a:t>
            </a:r>
            <a:r>
              <a:rPr lang="en-US" sz="2200" i="1" dirty="0">
                <a:solidFill>
                  <a:schemeClr val="bg1"/>
                </a:solidFill>
              </a:rPr>
              <a:t>Productive Heterogeneous </a:t>
            </a:r>
            <a:r>
              <a:rPr lang="en-US" sz="2200" i="1" dirty="0" err="1">
                <a:solidFill>
                  <a:schemeClr val="bg1"/>
                </a:solidFill>
              </a:rPr>
              <a:t>Exascale</a:t>
            </a:r>
            <a:r>
              <a:rPr lang="en-US" sz="2200" i="1" dirty="0">
                <a:solidFill>
                  <a:schemeClr val="bg1"/>
                </a:solidFill>
              </a:rPr>
              <a:t> Computing </a:t>
            </a:r>
          </a:p>
        </p:txBody>
      </p:sp>
      <p:sp>
        <p:nvSpPr>
          <p:cNvPr id="4" name="TextBox 3"/>
          <p:cNvSpPr txBox="1"/>
          <p:nvPr/>
        </p:nvSpPr>
        <p:spPr>
          <a:xfrm>
            <a:off x="406294" y="695980"/>
            <a:ext cx="11680957" cy="523220"/>
          </a:xfrm>
          <a:prstGeom prst="rect">
            <a:avLst/>
          </a:prstGeom>
          <a:noFill/>
        </p:spPr>
        <p:txBody>
          <a:bodyPr wrap="square" rtlCol="0">
            <a:spAutoFit/>
          </a:bodyPr>
          <a:lstStyle/>
          <a:p>
            <a:pPr defTabSz="919163">
              <a:tabLst>
                <a:tab pos="2060575" algn="l"/>
                <a:tab pos="4341813" algn="l"/>
                <a:tab pos="6854825" algn="l"/>
              </a:tabLst>
            </a:pPr>
            <a:r>
              <a:rPr lang="en-US" sz="1400" dirty="0">
                <a:solidFill>
                  <a:srgbClr val="FFFFFF"/>
                </a:solidFill>
              </a:rPr>
              <a:t>Jeffrey </a:t>
            </a:r>
            <a:r>
              <a:rPr lang="en-US" sz="1400" dirty="0" smtClean="0">
                <a:solidFill>
                  <a:srgbClr val="FFFFFF"/>
                </a:solidFill>
              </a:rPr>
              <a:t>Vetter	Wen</a:t>
            </a:r>
            <a:r>
              <a:rPr lang="en-US" sz="1400" dirty="0">
                <a:solidFill>
                  <a:srgbClr val="FFFFFF"/>
                </a:solidFill>
              </a:rPr>
              <a:t>-Mei </a:t>
            </a:r>
            <a:r>
              <a:rPr lang="en-US" sz="1400" dirty="0" err="1" smtClean="0">
                <a:solidFill>
                  <a:srgbClr val="FFFFFF"/>
                </a:solidFill>
              </a:rPr>
              <a:t>Hwu</a:t>
            </a:r>
            <a:r>
              <a:rPr lang="en-US" sz="1400" dirty="0" smtClean="0">
                <a:solidFill>
                  <a:srgbClr val="FFFFFF"/>
                </a:solidFill>
              </a:rPr>
              <a:t>	     Allen Malony	Richard </a:t>
            </a:r>
            <a:r>
              <a:rPr lang="en-US" sz="1400" dirty="0" err="1" smtClean="0">
                <a:solidFill>
                  <a:srgbClr val="FFFFFF"/>
                </a:solidFill>
              </a:rPr>
              <a:t>Vuduc</a:t>
            </a:r>
            <a:endParaRPr lang="en-US" sz="1400" dirty="0">
              <a:solidFill>
                <a:srgbClr val="FFFFFF"/>
              </a:solidFill>
            </a:endParaRPr>
          </a:p>
          <a:p>
            <a:pPr defTabSz="919163">
              <a:tabLst>
                <a:tab pos="2060575" algn="l"/>
                <a:tab pos="4341813" algn="l"/>
                <a:tab pos="6854825" algn="l"/>
              </a:tabLst>
            </a:pPr>
            <a:r>
              <a:rPr lang="en-US" sz="1400" dirty="0" smtClean="0">
                <a:solidFill>
                  <a:srgbClr val="FFFFFF"/>
                </a:solidFill>
              </a:rPr>
              <a:t>       ORNL	        UIUC	University of Oregon	 Georgia Tech</a:t>
            </a:r>
            <a:endParaRPr lang="en-US" sz="1400" dirty="0">
              <a:solidFill>
                <a:srgbClr val="FFFFFF"/>
              </a:solidFill>
            </a:endParaRPr>
          </a:p>
        </p:txBody>
      </p:sp>
      <p:grpSp>
        <p:nvGrpSpPr>
          <p:cNvPr id="5" name="Group 4"/>
          <p:cNvGrpSpPr>
            <a:grpSpLocks/>
          </p:cNvGrpSpPr>
          <p:nvPr/>
        </p:nvGrpSpPr>
        <p:grpSpPr>
          <a:xfrm>
            <a:off x="101574" y="6359982"/>
            <a:ext cx="11943642" cy="498018"/>
            <a:chOff x="794702" y="5791200"/>
            <a:chExt cx="7554595" cy="457200"/>
          </a:xfrm>
        </p:grpSpPr>
        <p:pic>
          <p:nvPicPr>
            <p:cNvPr id="27" name="Picture 26" descr="DOE_SC Horizontal.jpg"/>
            <p:cNvPicPr/>
            <p:nvPr/>
          </p:nvPicPr>
          <p:blipFill>
            <a:blip r:embed="rId4" cstate="print">
              <a:extLst>
                <a:ext uri="{28A0092B-C50C-407E-A947-70E740481C1C}">
                  <a14:useLocalDpi xmlns:a14="http://schemas.microsoft.com/office/drawing/2010/main" val="0"/>
                </a:ext>
              </a:extLst>
            </a:blip>
            <a:stretch>
              <a:fillRect/>
            </a:stretch>
          </p:blipFill>
          <p:spPr>
            <a:xfrm>
              <a:off x="3207702" y="5791200"/>
              <a:ext cx="2641600" cy="457200"/>
            </a:xfrm>
            <a:prstGeom prst="rect">
              <a:avLst/>
            </a:prstGeom>
          </p:spPr>
        </p:pic>
        <p:pic>
          <p:nvPicPr>
            <p:cNvPr id="28" name="Picture 27" descr="ORNL.png"/>
            <p:cNvPicPr/>
            <p:nvPr/>
          </p:nvPicPr>
          <p:blipFill>
            <a:blip r:embed="rId5" cstate="print">
              <a:extLst>
                <a:ext uri="{28A0092B-C50C-407E-A947-70E740481C1C}">
                  <a14:useLocalDpi xmlns:a14="http://schemas.microsoft.com/office/drawing/2010/main" val="0"/>
                </a:ext>
              </a:extLst>
            </a:blip>
            <a:stretch>
              <a:fillRect/>
            </a:stretch>
          </p:blipFill>
          <p:spPr>
            <a:xfrm>
              <a:off x="794702" y="5894070"/>
              <a:ext cx="670560" cy="335915"/>
            </a:xfrm>
            <a:prstGeom prst="rect">
              <a:avLst/>
            </a:prstGeom>
          </p:spPr>
        </p:pic>
        <p:pic>
          <p:nvPicPr>
            <p:cNvPr id="29" name="Picture 28" descr="uclogo_vert_bold.gif"/>
            <p:cNvPicPr/>
            <p:nvPr/>
          </p:nvPicPr>
          <p:blipFill>
            <a:blip r:embed="rId6" cstate="print">
              <a:extLst>
                <a:ext uri="{28A0092B-C50C-407E-A947-70E740481C1C}">
                  <a14:useLocalDpi xmlns:a14="http://schemas.microsoft.com/office/drawing/2010/main" val="0"/>
                </a:ext>
              </a:extLst>
            </a:blip>
            <a:stretch>
              <a:fillRect/>
            </a:stretch>
          </p:blipFill>
          <p:spPr>
            <a:xfrm>
              <a:off x="6065202" y="5888990"/>
              <a:ext cx="826135" cy="326390"/>
            </a:xfrm>
            <a:prstGeom prst="rect">
              <a:avLst/>
            </a:prstGeom>
          </p:spPr>
        </p:pic>
        <p:pic>
          <p:nvPicPr>
            <p:cNvPr id="30" name="Picture 29" descr="black+met.gold CSE.pdf"/>
            <p:cNvPicPr/>
            <p:nvPr/>
          </p:nvPicPr>
          <p:blipFill>
            <a:blip r:embed="rId7" cstate="print">
              <a:extLst>
                <a:ext uri="{28A0092B-C50C-407E-A947-70E740481C1C}">
                  <a14:useLocalDpi xmlns:a14="http://schemas.microsoft.com/office/drawing/2010/main" val="0"/>
                </a:ext>
              </a:extLst>
            </a:blip>
            <a:stretch>
              <a:fillRect/>
            </a:stretch>
          </p:blipFill>
          <p:spPr>
            <a:xfrm>
              <a:off x="7019607" y="5885180"/>
              <a:ext cx="1329690" cy="332740"/>
            </a:xfrm>
            <a:prstGeom prst="rect">
              <a:avLst/>
            </a:prstGeom>
          </p:spPr>
        </p:pic>
        <p:pic>
          <p:nvPicPr>
            <p:cNvPr id="31" name="Picture 30"/>
            <p:cNvPicPr/>
            <p:nvPr/>
          </p:nvPicPr>
          <p:blipFill>
            <a:blip r:embed="rId8">
              <a:extLst>
                <a:ext uri="{28A0092B-C50C-407E-A947-70E740481C1C}">
                  <a14:useLocalDpi xmlns:a14="http://schemas.microsoft.com/office/drawing/2010/main" val="0"/>
                </a:ext>
              </a:extLst>
            </a:blip>
            <a:srcRect/>
            <a:stretch>
              <a:fillRect/>
            </a:stretch>
          </p:blipFill>
          <p:spPr bwMode="auto">
            <a:xfrm>
              <a:off x="1589087" y="5920105"/>
              <a:ext cx="1372235" cy="262255"/>
            </a:xfrm>
            <a:prstGeom prst="rect">
              <a:avLst/>
            </a:prstGeom>
            <a:noFill/>
            <a:ln>
              <a:noFill/>
            </a:ln>
          </p:spPr>
        </p:pic>
      </p:grpSp>
      <p:sp>
        <p:nvSpPr>
          <p:cNvPr id="7" name="TextBox 6"/>
          <p:cNvSpPr txBox="1"/>
          <p:nvPr/>
        </p:nvSpPr>
        <p:spPr>
          <a:xfrm>
            <a:off x="4777555" y="1143001"/>
            <a:ext cx="2640466" cy="307777"/>
          </a:xfrm>
          <a:prstGeom prst="rect">
            <a:avLst/>
          </a:prstGeom>
          <a:noFill/>
        </p:spPr>
        <p:txBody>
          <a:bodyPr wrap="none" rtlCol="0">
            <a:spAutoFit/>
          </a:bodyPr>
          <a:lstStyle/>
          <a:p>
            <a:pPr algn="ctr"/>
            <a:r>
              <a:rPr lang="en-US" sz="1400" dirty="0" smtClean="0">
                <a:solidFill>
                  <a:schemeClr val="accent5">
                    <a:lumMod val="20000"/>
                    <a:lumOff val="80000"/>
                  </a:schemeClr>
                </a:solidFill>
              </a:rPr>
              <a:t>http://</a:t>
            </a:r>
            <a:r>
              <a:rPr lang="en-US" sz="1400" dirty="0" err="1" smtClean="0">
                <a:solidFill>
                  <a:schemeClr val="accent5">
                    <a:lumMod val="20000"/>
                    <a:lumOff val="80000"/>
                  </a:schemeClr>
                </a:solidFill>
              </a:rPr>
              <a:t>ft.ornl.gov</a:t>
            </a:r>
            <a:r>
              <a:rPr lang="en-US" sz="1400" dirty="0" smtClean="0">
                <a:solidFill>
                  <a:schemeClr val="accent5">
                    <a:lumMod val="20000"/>
                    <a:lumOff val="80000"/>
                  </a:schemeClr>
                </a:solidFill>
              </a:rPr>
              <a:t>/</a:t>
            </a:r>
            <a:r>
              <a:rPr lang="en-US" sz="1400" dirty="0" err="1" smtClean="0">
                <a:solidFill>
                  <a:schemeClr val="accent5">
                    <a:lumMod val="20000"/>
                    <a:lumOff val="80000"/>
                  </a:schemeClr>
                </a:solidFill>
              </a:rPr>
              <a:t>trac</a:t>
            </a:r>
            <a:r>
              <a:rPr lang="en-US" sz="1400" dirty="0" smtClean="0">
                <a:solidFill>
                  <a:schemeClr val="accent5">
                    <a:lumMod val="20000"/>
                    <a:lumOff val="80000"/>
                  </a:schemeClr>
                </a:solidFill>
              </a:rPr>
              <a:t>/</a:t>
            </a:r>
            <a:r>
              <a:rPr lang="en-US" sz="1400" dirty="0" err="1" smtClean="0">
                <a:solidFill>
                  <a:schemeClr val="accent5">
                    <a:lumMod val="20000"/>
                    <a:lumOff val="80000"/>
                  </a:schemeClr>
                </a:solidFill>
              </a:rPr>
              <a:t>vancouver</a:t>
            </a:r>
            <a:endParaRPr lang="en-US" sz="1400" dirty="0">
              <a:solidFill>
                <a:schemeClr val="accent5">
                  <a:lumMod val="20000"/>
                  <a:lumOff val="80000"/>
                </a:schemeClr>
              </a:solidFill>
            </a:endParaRPr>
          </a:p>
        </p:txBody>
      </p:sp>
      <p:sp>
        <p:nvSpPr>
          <p:cNvPr id="8" name="TextBox 7"/>
          <p:cNvSpPr txBox="1"/>
          <p:nvPr/>
        </p:nvSpPr>
        <p:spPr>
          <a:xfrm>
            <a:off x="304720" y="1447801"/>
            <a:ext cx="7821163" cy="2200603"/>
          </a:xfrm>
          <a:prstGeom prst="rect">
            <a:avLst/>
          </a:prstGeom>
          <a:noFill/>
        </p:spPr>
        <p:txBody>
          <a:bodyPr wrap="square" rtlCol="0">
            <a:spAutoFit/>
          </a:bodyPr>
          <a:lstStyle/>
          <a:p>
            <a:pPr>
              <a:spcAft>
                <a:spcPts val="300"/>
              </a:spcAft>
            </a:pPr>
            <a:r>
              <a:rPr lang="en-US" sz="2400" dirty="0" smtClean="0">
                <a:solidFill>
                  <a:schemeClr val="accent1">
                    <a:lumMod val="75000"/>
                  </a:schemeClr>
                </a:solidFill>
              </a:rPr>
              <a:t>Scope and Objectives</a:t>
            </a:r>
          </a:p>
          <a:p>
            <a:pPr marL="336550" indent="-336550">
              <a:buSzPct val="90000"/>
              <a:buFont typeface="Wingdings" charset="2"/>
              <a:buChar char="q"/>
            </a:pPr>
            <a:r>
              <a:rPr lang="en-US" b="0" dirty="0" smtClean="0"/>
              <a:t>Scalable Heterogeneous Computing (SHC)</a:t>
            </a:r>
          </a:p>
          <a:p>
            <a:pPr marL="336550" indent="-336550">
              <a:buSzPct val="90000"/>
              <a:buFont typeface="Wingdings" charset="2"/>
              <a:buChar char="q"/>
            </a:pPr>
            <a:r>
              <a:rPr lang="en-US" b="0" dirty="0" smtClean="0"/>
              <a:t>Overcome challenges of low productivity,</a:t>
            </a:r>
            <a:br>
              <a:rPr lang="en-US" b="0" dirty="0" smtClean="0"/>
            </a:br>
            <a:r>
              <a:rPr lang="en-US" b="0" dirty="0" smtClean="0"/>
              <a:t>poor portability, lack of tools and libraries,</a:t>
            </a:r>
            <a:br>
              <a:rPr lang="en-US" b="0" dirty="0" smtClean="0"/>
            </a:br>
            <a:r>
              <a:rPr lang="en-US" b="0" dirty="0" smtClean="0"/>
              <a:t>performance sensitivity</a:t>
            </a:r>
          </a:p>
          <a:p>
            <a:pPr marL="336550" indent="-336550">
              <a:buSzPct val="90000"/>
              <a:buFont typeface="Wingdings" charset="2"/>
              <a:buChar char="q"/>
            </a:pPr>
            <a:r>
              <a:rPr lang="en-US" b="0" dirty="0" smtClean="0"/>
              <a:t>Create next-generation of tools to develop</a:t>
            </a:r>
            <a:br>
              <a:rPr lang="en-US" b="0" dirty="0" smtClean="0"/>
            </a:br>
            <a:r>
              <a:rPr lang="en-US" b="0" dirty="0" smtClean="0"/>
              <a:t>and understand SHC applications</a:t>
            </a:r>
          </a:p>
        </p:txBody>
      </p:sp>
      <p:pic>
        <p:nvPicPr>
          <p:cNvPr id="35" name="Picture 2"/>
          <p:cNvPicPr>
            <a:picLocks noChangeAspect="1" noChangeArrowheads="1"/>
          </p:cNvPicPr>
          <p:nvPr/>
        </p:nvPicPr>
        <p:blipFill>
          <a:blip r:embed="rId9" cstate="print"/>
          <a:srcRect/>
          <a:stretch>
            <a:fillRect/>
          </a:stretch>
        </p:blipFill>
        <p:spPr bwMode="auto">
          <a:xfrm>
            <a:off x="8227458" y="1600200"/>
            <a:ext cx="3901350" cy="1197312"/>
          </a:xfrm>
          <a:prstGeom prst="rect">
            <a:avLst/>
          </a:prstGeom>
          <a:noFill/>
          <a:ln w="9525">
            <a:solidFill>
              <a:schemeClr val="tx1"/>
            </a:solidFill>
            <a:miter lim="800000"/>
            <a:headEnd/>
            <a:tailEnd/>
          </a:ln>
        </p:spPr>
      </p:pic>
      <p:pic>
        <p:nvPicPr>
          <p:cNvPr id="9" name="Picture 8" descr="gpu-tools.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62123" y="4535188"/>
            <a:ext cx="3648351" cy="1789412"/>
          </a:xfrm>
          <a:prstGeom prst="rect">
            <a:avLst/>
          </a:prstGeom>
          <a:ln>
            <a:solidFill>
              <a:srgbClr val="000000"/>
            </a:solidFill>
          </a:ln>
        </p:spPr>
      </p:pic>
      <p:pic>
        <p:nvPicPr>
          <p:cNvPr id="38" name="Picture 6"/>
          <p:cNvPicPr>
            <a:picLocks noChangeAspect="1" noChangeArrowheads="1"/>
          </p:cNvPicPr>
          <p:nvPr/>
        </p:nvPicPr>
        <p:blipFill rotWithShape="1">
          <a:blip r:embed="rId11"/>
          <a:srcRect l="-2503"/>
          <a:stretch/>
        </p:blipFill>
        <p:spPr bwMode="auto">
          <a:xfrm>
            <a:off x="8313039" y="2895600"/>
            <a:ext cx="3729951" cy="1537113"/>
          </a:xfrm>
          <a:prstGeom prst="rect">
            <a:avLst/>
          </a:prstGeom>
          <a:noFill/>
          <a:ln w="9525">
            <a:solidFill>
              <a:srgbClr val="000000"/>
            </a:solidFill>
            <a:miter lim="800000"/>
            <a:headEnd/>
            <a:tailEnd/>
          </a:ln>
          <a:effectLst/>
        </p:spPr>
      </p:pic>
      <p:sp>
        <p:nvSpPr>
          <p:cNvPr id="39" name="TextBox 38"/>
          <p:cNvSpPr txBox="1"/>
          <p:nvPr/>
        </p:nvSpPr>
        <p:spPr>
          <a:xfrm>
            <a:off x="304721" y="3505200"/>
            <a:ext cx="7922736" cy="2716128"/>
          </a:xfrm>
          <a:prstGeom prst="rect">
            <a:avLst/>
          </a:prstGeom>
          <a:noFill/>
        </p:spPr>
        <p:txBody>
          <a:bodyPr wrap="square" rtlCol="0">
            <a:spAutoFit/>
          </a:bodyPr>
          <a:lstStyle/>
          <a:p>
            <a:pPr>
              <a:spcAft>
                <a:spcPts val="300"/>
              </a:spcAft>
            </a:pPr>
            <a:r>
              <a:rPr lang="en-US" sz="2400" dirty="0" smtClean="0">
                <a:solidFill>
                  <a:schemeClr val="accent1">
                    <a:lumMod val="75000"/>
                  </a:schemeClr>
                </a:solidFill>
              </a:rPr>
              <a:t>Approach</a:t>
            </a:r>
          </a:p>
          <a:p>
            <a:pPr marL="336550" indent="-336550">
              <a:buSzPct val="90000"/>
              <a:buFont typeface="Wingdings" charset="2"/>
              <a:buChar char="q"/>
            </a:pPr>
            <a:r>
              <a:rPr lang="en-US" b="0" i="1" dirty="0" smtClean="0"/>
              <a:t>High-level systems and abstractions</a:t>
            </a:r>
          </a:p>
          <a:p>
            <a:pPr marL="623888" lvl="1" indent="-284163">
              <a:buSzPct val="90000"/>
              <a:buFont typeface="Wingdings" charset="2"/>
              <a:buChar char="Ø"/>
            </a:pPr>
            <a:r>
              <a:rPr lang="en-US" b="0" dirty="0" smtClean="0"/>
              <a:t>PGAS programming model, multi-level parallelism </a:t>
            </a:r>
          </a:p>
          <a:p>
            <a:pPr marL="336550" indent="-336550">
              <a:buSzPct val="90000"/>
              <a:buFont typeface="Wingdings" charset="2"/>
              <a:buChar char="q"/>
            </a:pPr>
            <a:r>
              <a:rPr lang="en-US" b="0" i="1" dirty="0" smtClean="0"/>
              <a:t>Libraries and runtime systems</a:t>
            </a:r>
          </a:p>
          <a:p>
            <a:pPr marL="630238" lvl="1" indent="-277813">
              <a:buSzPct val="90000"/>
              <a:buFont typeface="Wingdings" charset="2"/>
              <a:buChar char="Ø"/>
            </a:pPr>
            <a:r>
              <a:rPr lang="en-US" b="0" dirty="0" smtClean="0"/>
              <a:t>Benchmarking, </a:t>
            </a:r>
            <a:r>
              <a:rPr lang="en-US" b="0" dirty="0" err="1" smtClean="0"/>
              <a:t>autotuning</a:t>
            </a:r>
            <a:endParaRPr lang="en-US" b="0" dirty="0"/>
          </a:p>
          <a:p>
            <a:pPr marL="630238" lvl="1" indent="-277813">
              <a:buSzPct val="90000"/>
              <a:buFont typeface="Wingdings" charset="2"/>
              <a:buChar char="Ø"/>
            </a:pPr>
            <a:r>
              <a:rPr lang="en-US" b="0" dirty="0"/>
              <a:t>D</a:t>
            </a:r>
            <a:r>
              <a:rPr lang="en-US" b="0" dirty="0" smtClean="0"/>
              <a:t>ata movement, task scheduling</a:t>
            </a:r>
          </a:p>
          <a:p>
            <a:pPr marL="336550" indent="-336550">
              <a:buSzPct val="90000"/>
              <a:buFont typeface="Wingdings" charset="2"/>
              <a:buChar char="q"/>
            </a:pPr>
            <a:r>
              <a:rPr lang="en-US" b="0" i="1" dirty="0" smtClean="0"/>
              <a:t>Development and performance tools</a:t>
            </a:r>
          </a:p>
          <a:p>
            <a:pPr marL="623888" lvl="1" indent="-284163">
              <a:buSzPct val="90000"/>
              <a:buFont typeface="Wingdings" charset="2"/>
              <a:buChar char="Ø"/>
            </a:pPr>
            <a:r>
              <a:rPr lang="en-US" b="0" dirty="0" smtClean="0"/>
              <a:t>Code analysis</a:t>
            </a:r>
            <a:r>
              <a:rPr lang="en-US" b="0" dirty="0"/>
              <a:t>, inspection, </a:t>
            </a:r>
            <a:r>
              <a:rPr lang="en-US" b="0" dirty="0" smtClean="0"/>
              <a:t>transformation</a:t>
            </a:r>
          </a:p>
          <a:p>
            <a:pPr marL="336550" indent="-336550">
              <a:buSzPct val="90000"/>
              <a:buFont typeface="Wingdings" charset="2"/>
              <a:buChar char="q"/>
            </a:pPr>
            <a:r>
              <a:rPr lang="en-US" b="0" dirty="0" smtClean="0"/>
              <a:t>Apply to DOE SHC applications</a:t>
            </a:r>
          </a:p>
        </p:txBody>
      </p:sp>
    </p:spTree>
    <p:extLst>
      <p:ext uri="{BB962C8B-B14F-4D97-AF65-F5344CB8AC3E}">
        <p14:creationId xmlns:p14="http://schemas.microsoft.com/office/powerpoint/2010/main" val="19936231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ho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3680" y="4786856"/>
            <a:ext cx="3900424" cy="1613945"/>
          </a:xfrm>
          <a:prstGeom prst="rect">
            <a:avLst/>
          </a:prstGeom>
        </p:spPr>
      </p:pic>
      <p:pic>
        <p:nvPicPr>
          <p:cNvPr id="6" name="Picture 5" descr="fmm-bfp-g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2016" y="2870451"/>
            <a:ext cx="4485236" cy="1946535"/>
          </a:xfrm>
          <a:prstGeom prst="rect">
            <a:avLst/>
          </a:prstGeom>
        </p:spPr>
      </p:pic>
      <p:pic>
        <p:nvPicPr>
          <p:cNvPr id="22" name="Picture 21" descr="vancouver_and_gulf_islands.jpg"/>
          <p:cNvPicPr/>
          <p:nvPr/>
        </p:nvPicPr>
        <p:blipFill>
          <a:blip r:embed="rId5">
            <a:extLst>
              <a:ext uri="{28A0092B-C50C-407E-A947-70E740481C1C}">
                <a14:useLocalDpi xmlns:a14="http://schemas.microsoft.com/office/drawing/2010/main" val="0"/>
              </a:ext>
            </a:extLst>
          </a:blip>
          <a:srcRect t="32481"/>
          <a:stretch>
            <a:fillRect/>
          </a:stretch>
        </p:blipFill>
        <p:spPr>
          <a:xfrm>
            <a:off x="-51824" y="-1"/>
            <a:ext cx="12307674" cy="838201"/>
          </a:xfrm>
          <a:prstGeom prst="rect">
            <a:avLst/>
          </a:prstGeom>
        </p:spPr>
      </p:pic>
      <p:sp>
        <p:nvSpPr>
          <p:cNvPr id="2" name="TextBox 1"/>
          <p:cNvSpPr txBox="1"/>
          <p:nvPr/>
        </p:nvSpPr>
        <p:spPr>
          <a:xfrm>
            <a:off x="1935431" y="-32223"/>
            <a:ext cx="8259762" cy="769441"/>
          </a:xfrm>
          <a:prstGeom prst="rect">
            <a:avLst/>
          </a:prstGeom>
          <a:noFill/>
        </p:spPr>
        <p:txBody>
          <a:bodyPr wrap="none" rtlCol="0">
            <a:spAutoFit/>
          </a:bodyPr>
          <a:lstStyle/>
          <a:p>
            <a:pPr algn="ctr"/>
            <a:r>
              <a:rPr lang="en-US" sz="2200" i="1" dirty="0">
                <a:solidFill>
                  <a:schemeClr val="bg1"/>
                </a:solidFill>
              </a:rPr>
              <a:t>Vancouver: Designing a Next-Generation Software </a:t>
            </a:r>
            <a:r>
              <a:rPr lang="en-US" sz="2200" i="1" dirty="0" smtClean="0">
                <a:solidFill>
                  <a:schemeClr val="bg1"/>
                </a:solidFill>
              </a:rPr>
              <a:t>Infrastructure</a:t>
            </a:r>
          </a:p>
          <a:p>
            <a:pPr algn="ctr"/>
            <a:r>
              <a:rPr lang="en-US" sz="2200" i="1" dirty="0" smtClean="0">
                <a:solidFill>
                  <a:schemeClr val="bg1"/>
                </a:solidFill>
              </a:rPr>
              <a:t>for </a:t>
            </a:r>
            <a:r>
              <a:rPr lang="en-US" sz="2200" i="1" dirty="0">
                <a:solidFill>
                  <a:schemeClr val="bg1"/>
                </a:solidFill>
              </a:rPr>
              <a:t>Productive Heterogeneous </a:t>
            </a:r>
            <a:r>
              <a:rPr lang="en-US" sz="2200" i="1" dirty="0" err="1">
                <a:solidFill>
                  <a:schemeClr val="bg1"/>
                </a:solidFill>
              </a:rPr>
              <a:t>Exascale</a:t>
            </a:r>
            <a:r>
              <a:rPr lang="en-US" sz="2200" i="1" dirty="0">
                <a:solidFill>
                  <a:schemeClr val="bg1"/>
                </a:solidFill>
              </a:rPr>
              <a:t> Computing </a:t>
            </a:r>
          </a:p>
        </p:txBody>
      </p:sp>
      <p:sp>
        <p:nvSpPr>
          <p:cNvPr id="17" name="TextBox 16"/>
          <p:cNvSpPr txBox="1"/>
          <p:nvPr/>
        </p:nvSpPr>
        <p:spPr>
          <a:xfrm>
            <a:off x="304720" y="914400"/>
            <a:ext cx="7414869" cy="2162130"/>
          </a:xfrm>
          <a:prstGeom prst="rect">
            <a:avLst/>
          </a:prstGeom>
          <a:noFill/>
        </p:spPr>
        <p:txBody>
          <a:bodyPr wrap="square" rtlCol="0">
            <a:spAutoFit/>
          </a:bodyPr>
          <a:lstStyle/>
          <a:p>
            <a:pPr>
              <a:spcAft>
                <a:spcPts val="300"/>
              </a:spcAft>
            </a:pPr>
            <a:r>
              <a:rPr lang="en-US" sz="2400" dirty="0" smtClean="0">
                <a:solidFill>
                  <a:schemeClr val="accent1">
                    <a:lumMod val="75000"/>
                  </a:schemeClr>
                </a:solidFill>
              </a:rPr>
              <a:t>Expect Outcome</a:t>
            </a:r>
          </a:p>
          <a:p>
            <a:pPr marL="336550" indent="-336550">
              <a:buSzPct val="90000"/>
              <a:buFont typeface="Wingdings" charset="2"/>
              <a:buChar char="q"/>
            </a:pPr>
            <a:r>
              <a:rPr lang="en-US" b="0" dirty="0" smtClean="0"/>
              <a:t>Greatly improve productivity and viability of SHC</a:t>
            </a:r>
            <a:br>
              <a:rPr lang="en-US" b="0" dirty="0" smtClean="0"/>
            </a:br>
            <a:r>
              <a:rPr lang="en-US" b="0" dirty="0" smtClean="0"/>
              <a:t>for </a:t>
            </a:r>
            <a:r>
              <a:rPr lang="en-US" b="0" dirty="0" err="1" smtClean="0"/>
              <a:t>exascale</a:t>
            </a:r>
            <a:r>
              <a:rPr lang="en-US" b="0" dirty="0" smtClean="0"/>
              <a:t> computing</a:t>
            </a:r>
          </a:p>
          <a:p>
            <a:pPr marL="336550" indent="-336550">
              <a:buSzPct val="90000"/>
              <a:buFont typeface="Wingdings" charset="2"/>
              <a:buChar char="q"/>
            </a:pPr>
            <a:r>
              <a:rPr lang="en-US" b="0" dirty="0"/>
              <a:t>R</a:t>
            </a:r>
            <a:r>
              <a:rPr lang="en-US" b="0" dirty="0" smtClean="0"/>
              <a:t>educe SHC application development time and</a:t>
            </a:r>
            <a:br>
              <a:rPr lang="en-US" b="0" dirty="0" smtClean="0"/>
            </a:br>
            <a:r>
              <a:rPr lang="en-US" b="0" dirty="0" smtClean="0"/>
              <a:t>ease porting to heterogeneous systems</a:t>
            </a:r>
          </a:p>
          <a:p>
            <a:pPr marL="336550" indent="-336550">
              <a:buSzPct val="90000"/>
              <a:buFont typeface="Wingdings" charset="2"/>
              <a:buChar char="q"/>
            </a:pPr>
            <a:r>
              <a:rPr lang="en-US" b="0" dirty="0" smtClean="0"/>
              <a:t>Increase utilization of SHC hardware resources</a:t>
            </a:r>
            <a:br>
              <a:rPr lang="en-US" b="0" dirty="0" smtClean="0"/>
            </a:br>
            <a:r>
              <a:rPr lang="en-US" b="0" dirty="0" smtClean="0"/>
              <a:t>with integrated tools </a:t>
            </a:r>
          </a:p>
        </p:txBody>
      </p:sp>
      <p:pic>
        <p:nvPicPr>
          <p:cNvPr id="3" name="Picture 2" descr="5670perf-vs-power-annot-crop-ornl.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18016" y="990600"/>
            <a:ext cx="4506506" cy="1828800"/>
          </a:xfrm>
          <a:prstGeom prst="rect">
            <a:avLst/>
          </a:prstGeom>
        </p:spPr>
      </p:pic>
      <p:sp>
        <p:nvSpPr>
          <p:cNvPr id="19" name="TextBox 18"/>
          <p:cNvSpPr txBox="1"/>
          <p:nvPr/>
        </p:nvSpPr>
        <p:spPr>
          <a:xfrm>
            <a:off x="304721" y="3048001"/>
            <a:ext cx="7922736" cy="2993127"/>
          </a:xfrm>
          <a:prstGeom prst="rect">
            <a:avLst/>
          </a:prstGeom>
          <a:noFill/>
        </p:spPr>
        <p:txBody>
          <a:bodyPr wrap="square" rtlCol="0">
            <a:spAutoFit/>
          </a:bodyPr>
          <a:lstStyle/>
          <a:p>
            <a:pPr>
              <a:spcAft>
                <a:spcPts val="300"/>
              </a:spcAft>
            </a:pPr>
            <a:r>
              <a:rPr lang="en-US" sz="2400" dirty="0" smtClean="0">
                <a:solidFill>
                  <a:schemeClr val="accent1">
                    <a:lumMod val="75000"/>
                  </a:schemeClr>
                </a:solidFill>
              </a:rPr>
              <a:t>Accomplishments</a:t>
            </a:r>
          </a:p>
          <a:p>
            <a:pPr marL="336550" indent="-336550">
              <a:buSzPct val="90000"/>
              <a:buFont typeface="Wingdings" charset="2"/>
              <a:buChar char="q"/>
            </a:pPr>
            <a:r>
              <a:rPr lang="en-US" b="0" i="1" dirty="0" smtClean="0"/>
              <a:t>Software releases</a:t>
            </a:r>
          </a:p>
          <a:p>
            <a:pPr marL="623888" lvl="1" indent="-284163">
              <a:buSzPct val="90000"/>
              <a:buFont typeface="Wingdings" charset="2"/>
              <a:buChar char="Ø"/>
            </a:pPr>
            <a:r>
              <a:rPr lang="en-US" b="0" dirty="0" smtClean="0"/>
              <a:t>Scalable </a:t>
            </a:r>
            <a:r>
              <a:rPr lang="en-US" b="0" dirty="0"/>
              <a:t>Heterogeneous </a:t>
            </a:r>
            <a:r>
              <a:rPr lang="en-US" b="0" dirty="0" smtClean="0"/>
              <a:t>Computing</a:t>
            </a:r>
            <a:br>
              <a:rPr lang="en-US" b="0" dirty="0" smtClean="0"/>
            </a:br>
            <a:r>
              <a:rPr lang="en-US" b="0" dirty="0" smtClean="0"/>
              <a:t>(</a:t>
            </a:r>
            <a:r>
              <a:rPr lang="en-US" b="0" dirty="0"/>
              <a:t>SHOC) </a:t>
            </a:r>
            <a:r>
              <a:rPr lang="en-US" b="0" dirty="0" smtClean="0"/>
              <a:t>benchmark </a:t>
            </a:r>
            <a:r>
              <a:rPr lang="en-US" b="0" dirty="0"/>
              <a:t>s</a:t>
            </a:r>
            <a:r>
              <a:rPr lang="en-US" b="0" dirty="0" smtClean="0"/>
              <a:t>uite </a:t>
            </a:r>
            <a:r>
              <a:rPr lang="en-US" b="0" dirty="0"/>
              <a:t>(v1.1.2) </a:t>
            </a:r>
            <a:endParaRPr lang="en-US" b="0" dirty="0" smtClean="0"/>
          </a:p>
          <a:p>
            <a:pPr marL="623888" lvl="1" indent="-284163">
              <a:buSzPct val="90000"/>
              <a:buFont typeface="Wingdings" charset="2"/>
              <a:buChar char="Ø"/>
            </a:pPr>
            <a:r>
              <a:rPr lang="en-US" b="0" dirty="0" smtClean="0"/>
              <a:t>TAU </a:t>
            </a:r>
            <a:r>
              <a:rPr lang="en-US" b="0" dirty="0"/>
              <a:t>with GPU </a:t>
            </a:r>
            <a:r>
              <a:rPr lang="en-US" b="0" dirty="0" smtClean="0"/>
              <a:t>support </a:t>
            </a:r>
            <a:r>
              <a:rPr lang="en-US" b="0" dirty="0"/>
              <a:t>(</a:t>
            </a:r>
            <a:r>
              <a:rPr lang="en-US" b="0" dirty="0" smtClean="0"/>
              <a:t>v2.22.2)</a:t>
            </a:r>
          </a:p>
          <a:p>
            <a:pPr marL="623888" lvl="1" indent="-284163">
              <a:buSzPct val="90000"/>
              <a:buFont typeface="Wingdings" charset="2"/>
              <a:buChar char="Ø"/>
            </a:pPr>
            <a:r>
              <a:rPr lang="en-US" b="0" dirty="0" smtClean="0"/>
              <a:t>GMAC </a:t>
            </a:r>
            <a:r>
              <a:rPr lang="en-US" b="0" dirty="0"/>
              <a:t>Library (v0.0.20)</a:t>
            </a:r>
          </a:p>
          <a:p>
            <a:pPr marL="623888" lvl="1" indent="-284163">
              <a:buSzPct val="90000"/>
              <a:buFont typeface="Wingdings" charset="2"/>
              <a:buChar char="Ø"/>
            </a:pPr>
            <a:r>
              <a:rPr lang="en-US" b="0" dirty="0"/>
              <a:t>Distributed GPU FFT (DIGPUFFT</a:t>
            </a:r>
            <a:r>
              <a:rPr lang="en-US" b="0" dirty="0" smtClean="0"/>
              <a:t>)</a:t>
            </a:r>
          </a:p>
          <a:p>
            <a:pPr marL="336550" indent="-336550">
              <a:buSzPct val="90000"/>
              <a:buFont typeface="Wingdings" charset="2"/>
              <a:buChar char="q"/>
            </a:pPr>
            <a:r>
              <a:rPr lang="en-US" b="0" i="1" dirty="0" smtClean="0"/>
              <a:t>Research papers</a:t>
            </a:r>
          </a:p>
          <a:p>
            <a:pPr marL="623888" lvl="1" indent="-284163">
              <a:buSzPct val="90000"/>
              <a:buFont typeface="Wingdings" charset="2"/>
              <a:buChar char="Ø"/>
            </a:pPr>
            <a:r>
              <a:rPr lang="en-US" b="0" dirty="0" smtClean="0"/>
              <a:t>2011: ICPP, PPAC, GPCGP</a:t>
            </a:r>
          </a:p>
          <a:p>
            <a:pPr marL="623888" lvl="1" indent="-284163">
              <a:buSzPct val="90000"/>
              <a:buFont typeface="Wingdings" charset="2"/>
              <a:buChar char="Ø"/>
            </a:pPr>
            <a:r>
              <a:rPr lang="en-US" b="0" dirty="0" smtClean="0"/>
              <a:t>2012: ACM </a:t>
            </a:r>
            <a:r>
              <a:rPr lang="en-US" b="0" dirty="0" err="1" smtClean="0"/>
              <a:t>PPoPP</a:t>
            </a:r>
            <a:r>
              <a:rPr lang="en-US" b="0" dirty="0" smtClean="0"/>
              <a:t> (2x), CF (2x), SC</a:t>
            </a:r>
          </a:p>
        </p:txBody>
      </p:sp>
      <p:grpSp>
        <p:nvGrpSpPr>
          <p:cNvPr id="23" name="Group 22"/>
          <p:cNvGrpSpPr>
            <a:grpSpLocks/>
          </p:cNvGrpSpPr>
          <p:nvPr/>
        </p:nvGrpSpPr>
        <p:grpSpPr>
          <a:xfrm>
            <a:off x="101574" y="6359982"/>
            <a:ext cx="11943642" cy="498018"/>
            <a:chOff x="794702" y="5791200"/>
            <a:chExt cx="7554595" cy="457200"/>
          </a:xfrm>
        </p:grpSpPr>
        <p:pic>
          <p:nvPicPr>
            <p:cNvPr id="24" name="Picture 23" descr="DOE_SC Horizontal.jpg"/>
            <p:cNvPicPr/>
            <p:nvPr/>
          </p:nvPicPr>
          <p:blipFill>
            <a:blip r:embed="rId7" cstate="print">
              <a:extLst>
                <a:ext uri="{28A0092B-C50C-407E-A947-70E740481C1C}">
                  <a14:useLocalDpi xmlns:a14="http://schemas.microsoft.com/office/drawing/2010/main" val="0"/>
                </a:ext>
              </a:extLst>
            </a:blip>
            <a:stretch>
              <a:fillRect/>
            </a:stretch>
          </p:blipFill>
          <p:spPr>
            <a:xfrm>
              <a:off x="3207702" y="5791200"/>
              <a:ext cx="2641600" cy="457200"/>
            </a:xfrm>
            <a:prstGeom prst="rect">
              <a:avLst/>
            </a:prstGeom>
          </p:spPr>
        </p:pic>
        <p:pic>
          <p:nvPicPr>
            <p:cNvPr id="25" name="Picture 24" descr="ORNL.png"/>
            <p:cNvPicPr/>
            <p:nvPr/>
          </p:nvPicPr>
          <p:blipFill>
            <a:blip r:embed="rId8" cstate="print">
              <a:extLst>
                <a:ext uri="{28A0092B-C50C-407E-A947-70E740481C1C}">
                  <a14:useLocalDpi xmlns:a14="http://schemas.microsoft.com/office/drawing/2010/main" val="0"/>
                </a:ext>
              </a:extLst>
            </a:blip>
            <a:stretch>
              <a:fillRect/>
            </a:stretch>
          </p:blipFill>
          <p:spPr>
            <a:xfrm>
              <a:off x="794702" y="5894070"/>
              <a:ext cx="670560" cy="335915"/>
            </a:xfrm>
            <a:prstGeom prst="rect">
              <a:avLst/>
            </a:prstGeom>
          </p:spPr>
        </p:pic>
        <p:pic>
          <p:nvPicPr>
            <p:cNvPr id="26" name="Picture 25" descr="uclogo_vert_bold.gif"/>
            <p:cNvPicPr/>
            <p:nvPr/>
          </p:nvPicPr>
          <p:blipFill>
            <a:blip r:embed="rId9" cstate="print">
              <a:extLst>
                <a:ext uri="{28A0092B-C50C-407E-A947-70E740481C1C}">
                  <a14:useLocalDpi xmlns:a14="http://schemas.microsoft.com/office/drawing/2010/main" val="0"/>
                </a:ext>
              </a:extLst>
            </a:blip>
            <a:stretch>
              <a:fillRect/>
            </a:stretch>
          </p:blipFill>
          <p:spPr>
            <a:xfrm>
              <a:off x="6065202" y="5888990"/>
              <a:ext cx="826135" cy="326390"/>
            </a:xfrm>
            <a:prstGeom prst="rect">
              <a:avLst/>
            </a:prstGeom>
          </p:spPr>
        </p:pic>
        <p:pic>
          <p:nvPicPr>
            <p:cNvPr id="32" name="Picture 31" descr="black+met.gold CSE.pdf"/>
            <p:cNvPicPr/>
            <p:nvPr/>
          </p:nvPicPr>
          <p:blipFill>
            <a:blip r:embed="rId10" cstate="print">
              <a:extLst>
                <a:ext uri="{28A0092B-C50C-407E-A947-70E740481C1C}">
                  <a14:useLocalDpi xmlns:a14="http://schemas.microsoft.com/office/drawing/2010/main" val="0"/>
                </a:ext>
              </a:extLst>
            </a:blip>
            <a:stretch>
              <a:fillRect/>
            </a:stretch>
          </p:blipFill>
          <p:spPr>
            <a:xfrm>
              <a:off x="7019607" y="5885180"/>
              <a:ext cx="1329690" cy="332740"/>
            </a:xfrm>
            <a:prstGeom prst="rect">
              <a:avLst/>
            </a:prstGeom>
          </p:spPr>
        </p:pic>
        <p:pic>
          <p:nvPicPr>
            <p:cNvPr id="33" name="Picture 32"/>
            <p:cNvPicPr/>
            <p:nvPr/>
          </p:nvPicPr>
          <p:blipFill>
            <a:blip r:embed="rId11">
              <a:extLst>
                <a:ext uri="{28A0092B-C50C-407E-A947-70E740481C1C}">
                  <a14:useLocalDpi xmlns:a14="http://schemas.microsoft.com/office/drawing/2010/main" val="0"/>
                </a:ext>
              </a:extLst>
            </a:blip>
            <a:srcRect/>
            <a:stretch>
              <a:fillRect/>
            </a:stretch>
          </p:blipFill>
          <p:spPr bwMode="auto">
            <a:xfrm>
              <a:off x="1589087" y="5920105"/>
              <a:ext cx="1372235" cy="262255"/>
            </a:xfrm>
            <a:prstGeom prst="rect">
              <a:avLst/>
            </a:prstGeom>
            <a:noFill/>
            <a:ln>
              <a:noFill/>
            </a:ln>
          </p:spPr>
        </p:pic>
      </p:grpSp>
    </p:spTree>
    <p:extLst>
      <p:ext uri="{BB962C8B-B14F-4D97-AF65-F5344CB8AC3E}">
        <p14:creationId xmlns:p14="http://schemas.microsoft.com/office/powerpoint/2010/main" val="3780845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idx="4294967295"/>
          </p:nvPr>
        </p:nvSpPr>
        <p:spPr>
          <a:xfrm>
            <a:off x="160825" y="153988"/>
            <a:ext cx="8825738" cy="623248"/>
          </a:xfrm>
        </p:spPr>
        <p:txBody>
          <a:bodyPr/>
          <a:lstStyle/>
          <a:p>
            <a:r>
              <a:rPr lang="en-US" sz="2000" b="1" dirty="0" smtClean="0">
                <a:solidFill>
                  <a:srgbClr val="00432E"/>
                </a:solidFill>
                <a:latin typeface="Arial"/>
                <a:cs typeface="Arial"/>
              </a:rPr>
              <a:t>Vancouver: A Software Stack for Productive Heterogeneous Exascale Computing </a:t>
            </a:r>
          </a:p>
        </p:txBody>
      </p:sp>
      <p:cxnSp>
        <p:nvCxnSpPr>
          <p:cNvPr id="14338" name="Straight Connector 8"/>
          <p:cNvCxnSpPr>
            <a:cxnSpLocks noChangeShapeType="1"/>
          </p:cNvCxnSpPr>
          <p:nvPr/>
        </p:nvCxnSpPr>
        <p:spPr bwMode="auto">
          <a:xfrm>
            <a:off x="304721" y="3580835"/>
            <a:ext cx="11680957" cy="3175"/>
          </a:xfrm>
          <a:prstGeom prst="line">
            <a:avLst/>
          </a:prstGeom>
          <a:noFill/>
          <a:ln w="38100" algn="ctr">
            <a:solidFill>
              <a:srgbClr val="F9B074"/>
            </a:solidFill>
            <a:round/>
            <a:headEnd/>
            <a:tailEnd/>
          </a:ln>
        </p:spPr>
      </p:cxnSp>
      <p:cxnSp>
        <p:nvCxnSpPr>
          <p:cNvPr id="14339" name="Straight Connector 20"/>
          <p:cNvCxnSpPr>
            <a:cxnSpLocks noChangeShapeType="1"/>
          </p:cNvCxnSpPr>
          <p:nvPr/>
        </p:nvCxnSpPr>
        <p:spPr bwMode="auto">
          <a:xfrm rot="5400000">
            <a:off x="5595768" y="3084476"/>
            <a:ext cx="990600" cy="2117"/>
          </a:xfrm>
          <a:prstGeom prst="line">
            <a:avLst/>
          </a:prstGeom>
          <a:noFill/>
          <a:ln w="38100" algn="ctr">
            <a:solidFill>
              <a:srgbClr val="F9B074"/>
            </a:solidFill>
            <a:round/>
            <a:headEnd/>
            <a:tailEnd/>
          </a:ln>
        </p:spPr>
      </p:cxnSp>
      <p:sp>
        <p:nvSpPr>
          <p:cNvPr id="14340" name="TextBox 13"/>
          <p:cNvSpPr txBox="1">
            <a:spLocks noChangeArrowheads="1"/>
          </p:cNvSpPr>
          <p:nvPr/>
        </p:nvSpPr>
        <p:spPr bwMode="auto">
          <a:xfrm>
            <a:off x="6331418" y="762000"/>
            <a:ext cx="1172116"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Approach</a:t>
            </a:r>
            <a:endParaRPr lang="en-US" i="1" dirty="0">
              <a:solidFill>
                <a:srgbClr val="DA5500"/>
              </a:solidFill>
            </a:endParaRPr>
          </a:p>
        </p:txBody>
      </p:sp>
      <p:sp>
        <p:nvSpPr>
          <p:cNvPr id="14341" name="TextBox 14"/>
          <p:cNvSpPr txBox="1">
            <a:spLocks noChangeArrowheads="1"/>
          </p:cNvSpPr>
          <p:nvPr/>
        </p:nvSpPr>
        <p:spPr bwMode="auto">
          <a:xfrm>
            <a:off x="330415" y="762000"/>
            <a:ext cx="1326004"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Objectives </a:t>
            </a:r>
            <a:endParaRPr lang="en-US" i="1" dirty="0">
              <a:solidFill>
                <a:srgbClr val="DA5500"/>
              </a:solidFill>
            </a:endParaRPr>
          </a:p>
        </p:txBody>
      </p:sp>
      <p:sp>
        <p:nvSpPr>
          <p:cNvPr id="14342" name="Content Placeholder 5"/>
          <p:cNvSpPr>
            <a:spLocks noGrp="1"/>
          </p:cNvSpPr>
          <p:nvPr>
            <p:ph sz="half" idx="4294967295"/>
          </p:nvPr>
        </p:nvSpPr>
        <p:spPr>
          <a:xfrm>
            <a:off x="330412" y="1126434"/>
            <a:ext cx="5826792" cy="2283702"/>
          </a:xfrm>
        </p:spPr>
        <p:txBody>
          <a:bodyPr/>
          <a:lstStyle/>
          <a:p>
            <a:pPr marL="233363" indent="-233363">
              <a:spcBef>
                <a:spcPts val="600"/>
              </a:spcBef>
              <a:buClr>
                <a:schemeClr val="accent4">
                  <a:lumMod val="75000"/>
                </a:schemeClr>
              </a:buClr>
              <a:buSzPct val="100000"/>
              <a:buFont typeface="Wingdings" pitchFamily="2" charset="2"/>
              <a:buChar char="§"/>
            </a:pPr>
            <a:r>
              <a:rPr lang="en-US" sz="1600" b="0" dirty="0" smtClean="0">
                <a:solidFill>
                  <a:schemeClr val="tx1"/>
                </a:solidFill>
                <a:cs typeface="Arial" charset="0"/>
              </a:rPr>
              <a:t>Enhance programmer productivity for the exascale</a:t>
            </a:r>
          </a:p>
          <a:p>
            <a:pPr marL="628650" lvl="1" indent="-233363">
              <a:spcBef>
                <a:spcPts val="600"/>
              </a:spcBef>
              <a:buClr>
                <a:schemeClr val="accent4">
                  <a:lumMod val="75000"/>
                </a:schemeClr>
              </a:buClr>
              <a:buSzPct val="100000"/>
              <a:buFont typeface="Wingdings" pitchFamily="2" charset="2"/>
              <a:buChar char="§"/>
            </a:pPr>
            <a:r>
              <a:rPr lang="en-US" sz="1400" b="0" dirty="0" smtClean="0">
                <a:solidFill>
                  <a:schemeClr val="tx1"/>
                </a:solidFill>
                <a:cs typeface="Arial" charset="0"/>
              </a:rPr>
              <a:t>Increase code development ROI by enhancing code portability</a:t>
            </a:r>
          </a:p>
          <a:p>
            <a:pPr marL="628650" lvl="1" indent="-233363">
              <a:spcBef>
                <a:spcPts val="600"/>
              </a:spcBef>
              <a:buClr>
                <a:schemeClr val="accent4">
                  <a:lumMod val="75000"/>
                </a:schemeClr>
              </a:buClr>
              <a:buSzPct val="100000"/>
              <a:buFont typeface="Wingdings" pitchFamily="2" charset="2"/>
              <a:buChar char="§"/>
            </a:pPr>
            <a:r>
              <a:rPr lang="en-US" sz="1400" b="0" dirty="0" smtClean="0">
                <a:solidFill>
                  <a:schemeClr val="tx1"/>
                </a:solidFill>
                <a:cs typeface="Arial" charset="0"/>
              </a:rPr>
              <a:t>Decrease barriers to entry with new programming models</a:t>
            </a:r>
          </a:p>
          <a:p>
            <a:pPr marL="233363" indent="-233363">
              <a:spcBef>
                <a:spcPts val="600"/>
              </a:spcBef>
              <a:buClr>
                <a:schemeClr val="accent4">
                  <a:lumMod val="75000"/>
                </a:schemeClr>
              </a:buClr>
              <a:buSzPct val="100000"/>
              <a:buFont typeface="Wingdings" pitchFamily="2" charset="2"/>
              <a:buChar char="§"/>
            </a:pPr>
            <a:r>
              <a:rPr lang="en-US" sz="1600" b="0" dirty="0" smtClean="0">
                <a:solidFill>
                  <a:schemeClr val="tx1"/>
                </a:solidFill>
                <a:cs typeface="Arial" charset="0"/>
              </a:rPr>
              <a:t>Create next-generation tools to understand the performance behavior of an </a:t>
            </a:r>
            <a:r>
              <a:rPr lang="en-US" sz="1600" b="0" dirty="0" err="1" smtClean="0">
                <a:solidFill>
                  <a:schemeClr val="tx1"/>
                </a:solidFill>
                <a:cs typeface="Arial" charset="0"/>
              </a:rPr>
              <a:t>exascale</a:t>
            </a:r>
            <a:r>
              <a:rPr lang="en-US" sz="1600" b="0" dirty="0" smtClean="0">
                <a:solidFill>
                  <a:schemeClr val="tx1"/>
                </a:solidFill>
                <a:cs typeface="Arial" charset="0"/>
              </a:rPr>
              <a:t> machine</a:t>
            </a:r>
          </a:p>
          <a:p>
            <a:pPr marL="233363" indent="-233363">
              <a:spcBef>
                <a:spcPts val="600"/>
              </a:spcBef>
              <a:buClr>
                <a:schemeClr val="accent4">
                  <a:lumMod val="75000"/>
                </a:schemeClr>
              </a:buClr>
              <a:buSzPct val="100000"/>
              <a:buFont typeface="Wingdings" pitchFamily="2" charset="2"/>
              <a:buChar char="§"/>
            </a:pPr>
            <a:r>
              <a:rPr lang="en-US" sz="1600" b="0" dirty="0" smtClean="0">
                <a:solidFill>
                  <a:schemeClr val="tx1"/>
                </a:solidFill>
                <a:cs typeface="Arial" charset="0"/>
              </a:rPr>
              <a:t>Automate common routines to improve performance portability and programmability</a:t>
            </a:r>
          </a:p>
        </p:txBody>
      </p:sp>
      <p:sp>
        <p:nvSpPr>
          <p:cNvPr id="14343" name="Content Placeholder 5"/>
          <p:cNvSpPr>
            <a:spLocks noGrp="1"/>
          </p:cNvSpPr>
          <p:nvPr>
            <p:ph sz="half" idx="4294967295"/>
          </p:nvPr>
        </p:nvSpPr>
        <p:spPr>
          <a:xfrm>
            <a:off x="6331418" y="1066882"/>
            <a:ext cx="5583600" cy="2506316"/>
          </a:xfrm>
        </p:spPr>
        <p:txBody>
          <a:bodyPr>
            <a:normAutofit fontScale="77500" lnSpcReduction="20000"/>
          </a:bodyPr>
          <a:lstStyle/>
          <a:p>
            <a:pPr marL="233363" indent="-233363">
              <a:lnSpc>
                <a:spcPct val="120000"/>
              </a:lnSpc>
              <a:spcBef>
                <a:spcPts val="300"/>
              </a:spcBef>
              <a:buClr>
                <a:schemeClr val="accent4">
                  <a:lumMod val="75000"/>
                </a:schemeClr>
              </a:buClr>
              <a:buSzPct val="100000"/>
              <a:buFont typeface="Wingdings" pitchFamily="2" charset="2"/>
              <a:buChar char="§"/>
              <a:defRPr/>
            </a:pPr>
            <a:r>
              <a:rPr lang="en-US" sz="2000" b="0" dirty="0" smtClean="0">
                <a:solidFill>
                  <a:schemeClr val="tx1"/>
                </a:solidFill>
                <a:cs typeface="Arial" charset="0"/>
              </a:rPr>
              <a:t>Programming tools</a:t>
            </a:r>
          </a:p>
          <a:p>
            <a:pPr marL="628650" lvl="1" indent="-233363">
              <a:lnSpc>
                <a:spcPct val="120000"/>
              </a:lnSpc>
              <a:spcBef>
                <a:spcPts val="300"/>
              </a:spcBef>
              <a:buClr>
                <a:schemeClr val="accent4">
                  <a:lumMod val="75000"/>
                </a:schemeClr>
              </a:buClr>
              <a:buSzPct val="100000"/>
              <a:buFont typeface="Wingdings" pitchFamily="2" charset="2"/>
              <a:buChar char="§"/>
              <a:defRPr/>
            </a:pPr>
            <a:r>
              <a:rPr lang="en-US" sz="1800" b="0" dirty="0" smtClean="0">
                <a:solidFill>
                  <a:schemeClr val="tx1"/>
                </a:solidFill>
                <a:cs typeface="Arial" charset="0"/>
              </a:rPr>
              <a:t>GAS programming model</a:t>
            </a:r>
          </a:p>
          <a:p>
            <a:pPr marL="628650" lvl="1" indent="-233363">
              <a:lnSpc>
                <a:spcPct val="120000"/>
              </a:lnSpc>
              <a:spcBef>
                <a:spcPts val="300"/>
              </a:spcBef>
              <a:buClr>
                <a:schemeClr val="accent4">
                  <a:lumMod val="75000"/>
                </a:schemeClr>
              </a:buClr>
              <a:buSzPct val="100000"/>
              <a:buFont typeface="Wingdings" pitchFamily="2" charset="2"/>
              <a:buChar char="§"/>
              <a:defRPr/>
            </a:pPr>
            <a:r>
              <a:rPr lang="en-US" sz="1800" b="0" dirty="0" smtClean="0">
                <a:solidFill>
                  <a:schemeClr val="tx1"/>
                </a:solidFill>
                <a:cs typeface="Arial" charset="0"/>
              </a:rPr>
              <a:t>Analysis, inspection, transformation with compilation</a:t>
            </a:r>
          </a:p>
          <a:p>
            <a:pPr marL="233363" indent="-233363">
              <a:lnSpc>
                <a:spcPct val="120000"/>
              </a:lnSpc>
              <a:spcBef>
                <a:spcPts val="300"/>
              </a:spcBef>
              <a:buClr>
                <a:schemeClr val="accent4">
                  <a:lumMod val="75000"/>
                </a:schemeClr>
              </a:buClr>
              <a:buSzPct val="100000"/>
              <a:buFont typeface="Wingdings" pitchFamily="2" charset="2"/>
              <a:buChar char="§"/>
              <a:defRPr/>
            </a:pPr>
            <a:r>
              <a:rPr lang="en-US" sz="2000" b="0" dirty="0" smtClean="0">
                <a:solidFill>
                  <a:schemeClr val="tx1"/>
                </a:solidFill>
                <a:cs typeface="Arial" charset="0"/>
              </a:rPr>
              <a:t>Software libraries: </a:t>
            </a:r>
            <a:r>
              <a:rPr lang="en-US" sz="2000" b="0" dirty="0" err="1" smtClean="0">
                <a:solidFill>
                  <a:schemeClr val="tx1"/>
                </a:solidFill>
                <a:cs typeface="Arial" charset="0"/>
              </a:rPr>
              <a:t>autotuning</a:t>
            </a:r>
            <a:endParaRPr lang="en-US" sz="2000" b="0" dirty="0" smtClean="0">
              <a:solidFill>
                <a:schemeClr val="tx1"/>
              </a:solidFill>
              <a:cs typeface="Arial" charset="0"/>
            </a:endParaRPr>
          </a:p>
          <a:p>
            <a:pPr marL="233363" indent="-233363">
              <a:lnSpc>
                <a:spcPct val="120000"/>
              </a:lnSpc>
              <a:spcBef>
                <a:spcPts val="300"/>
              </a:spcBef>
              <a:buClr>
                <a:schemeClr val="accent4">
                  <a:lumMod val="75000"/>
                </a:schemeClr>
              </a:buClr>
              <a:buSzPct val="100000"/>
              <a:buFont typeface="Wingdings" pitchFamily="2" charset="2"/>
              <a:buChar char="§"/>
              <a:defRPr/>
            </a:pPr>
            <a:r>
              <a:rPr lang="en-US" sz="2000" b="0" dirty="0" smtClean="0">
                <a:solidFill>
                  <a:schemeClr val="tx1"/>
                </a:solidFill>
                <a:cs typeface="Arial" charset="0"/>
              </a:rPr>
              <a:t>Runtime systems: scheduling</a:t>
            </a:r>
          </a:p>
          <a:p>
            <a:pPr marL="233363" indent="-233363">
              <a:lnSpc>
                <a:spcPct val="120000"/>
              </a:lnSpc>
              <a:spcBef>
                <a:spcPts val="300"/>
              </a:spcBef>
              <a:buClr>
                <a:schemeClr val="accent4">
                  <a:lumMod val="75000"/>
                </a:schemeClr>
              </a:buClr>
              <a:buSzPct val="100000"/>
              <a:buFont typeface="Wingdings" pitchFamily="2" charset="2"/>
              <a:buChar char="§"/>
              <a:defRPr/>
            </a:pPr>
            <a:r>
              <a:rPr lang="en-US" sz="2000" b="0" dirty="0" smtClean="0">
                <a:solidFill>
                  <a:schemeClr val="tx1"/>
                </a:solidFill>
                <a:cs typeface="Arial" charset="0"/>
              </a:rPr>
              <a:t>Performance  tools targeting appropriate, new abstractions</a:t>
            </a:r>
          </a:p>
          <a:p>
            <a:pPr marL="233363" indent="-233363">
              <a:lnSpc>
                <a:spcPct val="120000"/>
              </a:lnSpc>
              <a:spcBef>
                <a:spcPts val="300"/>
              </a:spcBef>
              <a:buClr>
                <a:schemeClr val="accent4">
                  <a:lumMod val="75000"/>
                </a:schemeClr>
              </a:buClr>
              <a:buSzPct val="100000"/>
              <a:buFont typeface="Wingdings" pitchFamily="2" charset="2"/>
              <a:buChar char="§"/>
              <a:defRPr/>
            </a:pPr>
            <a:r>
              <a:rPr lang="en-US" sz="2000" b="0" dirty="0" smtClean="0">
                <a:solidFill>
                  <a:schemeClr val="tx1"/>
                </a:solidFill>
                <a:cs typeface="Arial" charset="0"/>
              </a:rPr>
              <a:t>Develop benchmarks to balance understand architectures and software</a:t>
            </a:r>
          </a:p>
          <a:p>
            <a:pPr marL="233363" indent="-233363">
              <a:lnSpc>
                <a:spcPct val="120000"/>
              </a:lnSpc>
              <a:spcBef>
                <a:spcPts val="300"/>
              </a:spcBef>
              <a:buClr>
                <a:schemeClr val="accent4">
                  <a:lumMod val="75000"/>
                </a:schemeClr>
              </a:buClr>
              <a:buSzPct val="100000"/>
              <a:buFont typeface="Wingdings" pitchFamily="2" charset="2"/>
              <a:buChar char="§"/>
              <a:defRPr/>
            </a:pPr>
            <a:r>
              <a:rPr lang="en-US" sz="2000" b="0" dirty="0" smtClean="0">
                <a:solidFill>
                  <a:schemeClr val="tx1"/>
                </a:solidFill>
                <a:cs typeface="Arial" charset="0"/>
              </a:rPr>
              <a:t>Impact on DOE Applications</a:t>
            </a:r>
          </a:p>
        </p:txBody>
      </p:sp>
      <p:sp>
        <p:nvSpPr>
          <p:cNvPr id="14349" name="Rectangle 9"/>
          <p:cNvSpPr>
            <a:spLocks noChangeArrowheads="1"/>
          </p:cNvSpPr>
          <p:nvPr/>
        </p:nvSpPr>
        <p:spPr bwMode="auto">
          <a:xfrm>
            <a:off x="184242" y="3573198"/>
            <a:ext cx="5983907" cy="660018"/>
          </a:xfrm>
          <a:prstGeom prst="rect">
            <a:avLst/>
          </a:prstGeom>
          <a:noFill/>
          <a:ln w="15875">
            <a:noFill/>
            <a:miter lim="800000"/>
            <a:headEnd/>
            <a:tailEnd/>
          </a:ln>
        </p:spPr>
        <p:txBody>
          <a:bodyPr anchor="ctr"/>
          <a:lstStyle/>
          <a:p>
            <a:pPr eaLnBrk="0" hangingPunct="0">
              <a:lnSpc>
                <a:spcPct val="90000"/>
              </a:lnSpc>
              <a:spcBef>
                <a:spcPct val="60000"/>
              </a:spcBef>
              <a:buClr>
                <a:srgbClr val="FFFF99"/>
              </a:buClr>
              <a:buFont typeface="Symbol" pitchFamily="18" charset="2"/>
              <a:buNone/>
            </a:pPr>
            <a:r>
              <a:rPr lang="en-US" sz="1200" dirty="0" smtClean="0">
                <a:solidFill>
                  <a:schemeClr val="tx2">
                    <a:lumMod val="50000"/>
                  </a:schemeClr>
                </a:solidFill>
              </a:rPr>
              <a:t>The proposed Maestro runtime simplifies programming heterogeneous systems by unifying OpenCL task queues into a single high-level queue.</a:t>
            </a:r>
            <a:endParaRPr lang="en-US" sz="1200" dirty="0">
              <a:solidFill>
                <a:schemeClr val="tx2">
                  <a:lumMod val="50000"/>
                </a:schemeClr>
              </a:solidFill>
            </a:endParaRPr>
          </a:p>
        </p:txBody>
      </p:sp>
      <p:sp>
        <p:nvSpPr>
          <p:cNvPr id="14351" name="Rectangle 9"/>
          <p:cNvSpPr>
            <a:spLocks noChangeArrowheads="1"/>
          </p:cNvSpPr>
          <p:nvPr/>
        </p:nvSpPr>
        <p:spPr bwMode="auto">
          <a:xfrm>
            <a:off x="2640912" y="6437314"/>
            <a:ext cx="8125883" cy="344487"/>
          </a:xfrm>
          <a:prstGeom prst="rect">
            <a:avLst/>
          </a:prstGeom>
          <a:noFill/>
          <a:ln w="15875">
            <a:noFill/>
            <a:miter lim="800000"/>
            <a:headEnd/>
            <a:tailEnd/>
          </a:ln>
        </p:spPr>
        <p:txBody>
          <a:bodyPr/>
          <a:lstStyle/>
          <a:p>
            <a:pPr marL="173038" indent="-173038" eaLnBrk="0" hangingPunct="0">
              <a:lnSpc>
                <a:spcPct val="90000"/>
              </a:lnSpc>
              <a:spcBef>
                <a:spcPct val="60000"/>
              </a:spcBef>
              <a:buClr>
                <a:srgbClr val="FFFF99"/>
              </a:buClr>
              <a:buFont typeface="Symbol" pitchFamily="18" charset="2"/>
              <a:buNone/>
            </a:pPr>
            <a:endParaRPr lang="en-US" sz="1200" dirty="0">
              <a:solidFill>
                <a:srgbClr val="DA5500"/>
              </a:solidFill>
            </a:endParaRPr>
          </a:p>
        </p:txBody>
      </p:sp>
      <p:sp>
        <p:nvSpPr>
          <p:cNvPr id="17" name="Content Placeholder 5"/>
          <p:cNvSpPr txBox="1">
            <a:spLocks/>
          </p:cNvSpPr>
          <p:nvPr/>
        </p:nvSpPr>
        <p:spPr bwMode="auto">
          <a:xfrm>
            <a:off x="6343948" y="3977212"/>
            <a:ext cx="5783581" cy="12844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233363" marR="0" lvl="0" indent="-233363" algn="l" defTabSz="914400" rtl="0" eaLnBrk="0" fontAlgn="base" latinLnBrk="0" hangingPunct="0">
              <a:lnSpc>
                <a:spcPct val="90000"/>
              </a:lnSpc>
              <a:spcBef>
                <a:spcPts val="1400"/>
              </a:spcBef>
              <a:spcAft>
                <a:spcPct val="0"/>
              </a:spcAft>
              <a:buClr>
                <a:schemeClr val="accent4">
                  <a:lumMod val="75000"/>
                </a:schemeClr>
              </a:buClr>
              <a:buSzPct val="100000"/>
              <a:buFont typeface="Wingdings" pitchFamily="2" charset="2"/>
              <a:buChar char="§"/>
              <a:tabLst/>
              <a:defRPr/>
            </a:pPr>
            <a:r>
              <a:rPr lang="en-US" sz="1600" b="0" dirty="0" smtClean="0">
                <a:latin typeface="Arial Narrow" pitchFamily="34" charset="0"/>
              </a:rPr>
              <a:t>Reduced application development time</a:t>
            </a:r>
          </a:p>
          <a:p>
            <a:pPr marL="233363" marR="0" lvl="0" indent="-233363" algn="l" defTabSz="914400" rtl="0" eaLnBrk="0" fontAlgn="base" latinLnBrk="0" hangingPunct="0">
              <a:lnSpc>
                <a:spcPct val="90000"/>
              </a:lnSpc>
              <a:spcBef>
                <a:spcPts val="1400"/>
              </a:spcBef>
              <a:spcAft>
                <a:spcPct val="0"/>
              </a:spcAft>
              <a:buClr>
                <a:schemeClr val="accent4">
                  <a:lumMod val="75000"/>
                </a:schemeClr>
              </a:buClr>
              <a:buSzPct val="100000"/>
              <a:buFont typeface="Wingdings" pitchFamily="2" charset="2"/>
              <a:buChar char="§"/>
              <a:tabLst/>
              <a:defRPr/>
            </a:pPr>
            <a:r>
              <a:rPr lang="en-US" sz="1600" b="0" dirty="0" smtClean="0">
                <a:latin typeface="Arial Narrow" pitchFamily="34" charset="0"/>
              </a:rPr>
              <a:t>Ease of porting applications to heterogeneous systems</a:t>
            </a:r>
          </a:p>
          <a:p>
            <a:pPr marL="233363" marR="0" lvl="0" indent="-233363" algn="l" defTabSz="914400" rtl="0" eaLnBrk="0" fontAlgn="base" latinLnBrk="0" hangingPunct="0">
              <a:spcBef>
                <a:spcPts val="600"/>
              </a:spcBef>
              <a:spcAft>
                <a:spcPct val="0"/>
              </a:spcAft>
              <a:buClr>
                <a:schemeClr val="accent4">
                  <a:lumMod val="75000"/>
                </a:schemeClr>
              </a:buClr>
              <a:buSzPct val="100000"/>
              <a:buFont typeface="Wingdings" pitchFamily="2" charset="2"/>
              <a:buChar char="§"/>
              <a:tabLst/>
              <a:defRPr/>
            </a:pPr>
            <a:r>
              <a:rPr lang="en-US" sz="1600" b="0" dirty="0" smtClean="0">
                <a:latin typeface="Arial Narrow" pitchFamily="34" charset="0"/>
              </a:rPr>
              <a:t>Increased utilization of hardware resources and code portability</a:t>
            </a:r>
            <a:r>
              <a:rPr kumimoji="0" lang="en-US" sz="1600" b="0" u="none" strike="noStrike" kern="1200" cap="none" spc="0" normalizeH="0" baseline="0" noProof="0" dirty="0" smtClean="0">
                <a:ln>
                  <a:noFill/>
                </a:ln>
                <a:effectLst/>
                <a:uLnTx/>
                <a:uFillTx/>
                <a:latin typeface="Arial Narrow" pitchFamily="34" charset="0"/>
                <a:ea typeface="+mn-ea"/>
                <a:cs typeface="Arial" charset="0"/>
              </a:rPr>
              <a:t/>
            </a:r>
            <a:br>
              <a:rPr kumimoji="0" lang="en-US" sz="1600" b="0" u="none" strike="noStrike" kern="1200" cap="none" spc="0" normalizeH="0" baseline="0" noProof="0" dirty="0" smtClean="0">
                <a:ln>
                  <a:noFill/>
                </a:ln>
                <a:effectLst/>
                <a:uLnTx/>
                <a:uFillTx/>
                <a:latin typeface="Arial Narrow" pitchFamily="34" charset="0"/>
                <a:ea typeface="+mn-ea"/>
                <a:cs typeface="Arial" charset="0"/>
              </a:rPr>
            </a:br>
            <a:endParaRPr kumimoji="0" lang="en-US" sz="1600" b="0" u="none" strike="noStrike" kern="1200" cap="none" spc="0" normalizeH="0" baseline="0" noProof="0" dirty="0" smtClean="0">
              <a:ln>
                <a:noFill/>
              </a:ln>
              <a:effectLst/>
              <a:uLnTx/>
              <a:uFillTx/>
              <a:latin typeface="Arial Narrow" pitchFamily="34" charset="0"/>
              <a:ea typeface="+mn-ea"/>
              <a:cs typeface="Arial" charset="0"/>
            </a:endParaRPr>
          </a:p>
        </p:txBody>
      </p:sp>
      <p:sp>
        <p:nvSpPr>
          <p:cNvPr id="18" name="TextBox 13"/>
          <p:cNvSpPr txBox="1">
            <a:spLocks noChangeArrowheads="1"/>
          </p:cNvSpPr>
          <p:nvPr/>
        </p:nvSpPr>
        <p:spPr bwMode="auto">
          <a:xfrm>
            <a:off x="6396375" y="3609656"/>
            <a:ext cx="877163"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Impact</a:t>
            </a:r>
            <a:endParaRPr lang="en-US" i="1" dirty="0">
              <a:solidFill>
                <a:srgbClr val="DA5500"/>
              </a:solidFill>
            </a:endParaRPr>
          </a:p>
        </p:txBody>
      </p:sp>
      <p:sp>
        <p:nvSpPr>
          <p:cNvPr id="15" name="TextBox 14"/>
          <p:cNvSpPr txBox="1"/>
          <p:nvPr/>
        </p:nvSpPr>
        <p:spPr>
          <a:xfrm>
            <a:off x="9049280" y="759105"/>
            <a:ext cx="3139545" cy="307777"/>
          </a:xfrm>
          <a:prstGeom prst="rect">
            <a:avLst/>
          </a:prstGeom>
          <a:noFill/>
        </p:spPr>
        <p:txBody>
          <a:bodyPr wrap="square" rtlCol="0">
            <a:spAutoFit/>
          </a:bodyPr>
          <a:lstStyle/>
          <a:p>
            <a:pPr algn="ctr"/>
            <a:r>
              <a:rPr lang="en-US" sz="1400" b="0" dirty="0" smtClean="0"/>
              <a:t>ERKJU44</a:t>
            </a:r>
            <a:endParaRPr lang="en-US" sz="1400" b="0" dirty="0"/>
          </a:p>
        </p:txBody>
      </p:sp>
      <p:pic>
        <p:nvPicPr>
          <p:cNvPr id="19" name="Picture 2"/>
          <p:cNvPicPr>
            <a:picLocks noChangeAspect="1" noChangeArrowheads="1"/>
          </p:cNvPicPr>
          <p:nvPr/>
        </p:nvPicPr>
        <p:blipFill>
          <a:blip r:embed="rId3" cstate="print"/>
          <a:srcRect/>
          <a:stretch>
            <a:fillRect/>
          </a:stretch>
        </p:blipFill>
        <p:spPr bwMode="auto">
          <a:xfrm>
            <a:off x="299524" y="4280087"/>
            <a:ext cx="5813642" cy="1784196"/>
          </a:xfrm>
          <a:prstGeom prst="rect">
            <a:avLst/>
          </a:prstGeom>
          <a:noFill/>
          <a:ln w="9525">
            <a:noFill/>
            <a:miter lim="800000"/>
            <a:headEnd/>
            <a:tailEnd/>
          </a:ln>
        </p:spPr>
      </p:pic>
      <p:sp>
        <p:nvSpPr>
          <p:cNvPr id="20" name="Snip Single Corner Rectangle 19"/>
          <p:cNvSpPr/>
          <p:nvPr/>
        </p:nvSpPr>
        <p:spPr bwMode="auto">
          <a:xfrm rot="10800000">
            <a:off x="9047178" y="1"/>
            <a:ext cx="3143487" cy="766688"/>
          </a:xfrm>
          <a:prstGeom prst="snip1Rect">
            <a:avLst/>
          </a:prstGeom>
          <a:solidFill>
            <a:schemeClr val="accent1">
              <a:lumMod val="75000"/>
            </a:schemeClr>
          </a:solidFill>
          <a:ln w="9525" cap="flat" cmpd="sng" algn="ctr">
            <a:noFill/>
            <a:prstDash val="solid"/>
            <a:round/>
            <a:headEnd type="none" w="med" len="med"/>
            <a:tailEnd type="none" w="med" len="med"/>
          </a:ln>
          <a:effectLst/>
        </p:spPr>
        <p:txBody>
          <a:bodyPr/>
          <a:lstStyle/>
          <a:p>
            <a:pPr eaLnBrk="0" hangingPunct="0">
              <a:defRPr/>
            </a:pPr>
            <a:endParaRPr lang="en-US" b="0" dirty="0">
              <a:latin typeface="Arial" pitchFamily="34" charset="0"/>
              <a:cs typeface="+mn-cs"/>
            </a:endParaRPr>
          </a:p>
        </p:txBody>
      </p:sp>
      <p:sp>
        <p:nvSpPr>
          <p:cNvPr id="21" name="TextBox 25"/>
          <p:cNvSpPr txBox="1">
            <a:spLocks noChangeArrowheads="1"/>
          </p:cNvSpPr>
          <p:nvPr/>
        </p:nvSpPr>
        <p:spPr bwMode="auto">
          <a:xfrm>
            <a:off x="9047517" y="58368"/>
            <a:ext cx="3141308" cy="646331"/>
          </a:xfrm>
          <a:prstGeom prst="rect">
            <a:avLst/>
          </a:prstGeom>
          <a:noFill/>
          <a:ln w="9525">
            <a:noFill/>
            <a:miter lim="800000"/>
            <a:headEnd/>
            <a:tailEnd/>
          </a:ln>
        </p:spPr>
        <p:txBody>
          <a:bodyPr wrap="square">
            <a:spAutoFit/>
          </a:bodyPr>
          <a:lstStyle/>
          <a:p>
            <a:pPr algn="ctr" eaLnBrk="0" hangingPunct="0"/>
            <a:r>
              <a:rPr lang="en-US" sz="900" b="0" dirty="0" smtClean="0">
                <a:solidFill>
                  <a:schemeClr val="bg1"/>
                </a:solidFill>
              </a:rPr>
              <a:t>Jeffrey Vetter, ORNL</a:t>
            </a:r>
          </a:p>
          <a:p>
            <a:pPr algn="ctr" eaLnBrk="0" hangingPunct="0"/>
            <a:r>
              <a:rPr lang="en-US" sz="900" b="0" dirty="0" smtClean="0">
                <a:solidFill>
                  <a:schemeClr val="bg1"/>
                </a:solidFill>
              </a:rPr>
              <a:t>Wen-Mei Hwu, UIUC</a:t>
            </a:r>
          </a:p>
          <a:p>
            <a:pPr algn="ctr" eaLnBrk="0" hangingPunct="0"/>
            <a:r>
              <a:rPr lang="en-US" sz="900" b="0" dirty="0" smtClean="0">
                <a:solidFill>
                  <a:schemeClr val="bg1"/>
                </a:solidFill>
              </a:rPr>
              <a:t>Allen Malony, University of Oregon</a:t>
            </a:r>
          </a:p>
          <a:p>
            <a:pPr algn="ctr" eaLnBrk="0" hangingPunct="0"/>
            <a:r>
              <a:rPr lang="en-US" sz="900" b="0" dirty="0" smtClean="0">
                <a:solidFill>
                  <a:schemeClr val="bg1"/>
                </a:solidFill>
              </a:rPr>
              <a:t>Rich Vuduc, Georgia Tech</a:t>
            </a:r>
          </a:p>
        </p:txBody>
      </p:sp>
      <p:pic>
        <p:nvPicPr>
          <p:cNvPr id="23" name="Picture 2"/>
          <p:cNvPicPr>
            <a:picLocks noChangeAspect="1" noChangeArrowheads="1"/>
          </p:cNvPicPr>
          <p:nvPr/>
        </p:nvPicPr>
        <p:blipFill>
          <a:blip r:embed="rId4" cstate="print"/>
          <a:srcRect l="448" t="1789"/>
          <a:stretch>
            <a:fillRect/>
          </a:stretch>
        </p:blipFill>
        <p:spPr bwMode="auto">
          <a:xfrm>
            <a:off x="1827770" y="6254411"/>
            <a:ext cx="2706290" cy="503529"/>
          </a:xfrm>
          <a:prstGeom prst="rect">
            <a:avLst/>
          </a:prstGeom>
          <a:noFill/>
          <a:ln w="9525">
            <a:noFill/>
            <a:miter lim="800000"/>
            <a:headEnd/>
            <a:tailEnd/>
          </a:ln>
          <a:effectLst/>
        </p:spPr>
      </p:pic>
      <p:pic>
        <p:nvPicPr>
          <p:cNvPr id="24" name="Picture 4" descr="C:\Users\js9\Desktop\Uof_Oregon_logo.png"/>
          <p:cNvPicPr>
            <a:picLocks noChangeAspect="1" noChangeArrowheads="1"/>
          </p:cNvPicPr>
          <p:nvPr/>
        </p:nvPicPr>
        <p:blipFill>
          <a:blip r:embed="rId5" cstate="print"/>
          <a:srcRect/>
          <a:stretch>
            <a:fillRect/>
          </a:stretch>
        </p:blipFill>
        <p:spPr bwMode="auto">
          <a:xfrm>
            <a:off x="7593287" y="6365539"/>
            <a:ext cx="2687300" cy="358320"/>
          </a:xfrm>
          <a:prstGeom prst="rect">
            <a:avLst/>
          </a:prstGeom>
          <a:noFill/>
        </p:spPr>
      </p:pic>
      <p:pic>
        <p:nvPicPr>
          <p:cNvPr id="25" name="Picture 5"/>
          <p:cNvPicPr>
            <a:picLocks noChangeAspect="1" noChangeArrowheads="1"/>
          </p:cNvPicPr>
          <p:nvPr/>
        </p:nvPicPr>
        <p:blipFill>
          <a:blip r:embed="rId6" cstate="print"/>
          <a:srcRect/>
          <a:stretch>
            <a:fillRect/>
          </a:stretch>
        </p:blipFill>
        <p:spPr bwMode="auto">
          <a:xfrm>
            <a:off x="4950364" y="6400233"/>
            <a:ext cx="2226620" cy="277081"/>
          </a:xfrm>
          <a:prstGeom prst="rect">
            <a:avLst/>
          </a:prstGeom>
          <a:noFill/>
          <a:ln w="9525">
            <a:noFill/>
            <a:miter lim="800000"/>
            <a:headEnd/>
            <a:tailEnd/>
          </a:ln>
          <a:effectLst/>
        </p:spPr>
      </p:pic>
    </p:spTree>
    <p:extLst>
      <p:ext uri="{BB962C8B-B14F-4D97-AF65-F5344CB8AC3E}">
        <p14:creationId xmlns:p14="http://schemas.microsoft.com/office/powerpoint/2010/main" val="31659781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338" name="Straight Connector 8"/>
          <p:cNvCxnSpPr>
            <a:cxnSpLocks noChangeShapeType="1"/>
          </p:cNvCxnSpPr>
          <p:nvPr/>
        </p:nvCxnSpPr>
        <p:spPr bwMode="auto">
          <a:xfrm>
            <a:off x="304721" y="3449986"/>
            <a:ext cx="11680957" cy="3175"/>
          </a:xfrm>
          <a:prstGeom prst="line">
            <a:avLst/>
          </a:prstGeom>
          <a:noFill/>
          <a:ln w="38100" algn="ctr">
            <a:solidFill>
              <a:srgbClr val="F9B074"/>
            </a:solidFill>
            <a:round/>
            <a:headEnd/>
            <a:tailEnd/>
          </a:ln>
        </p:spPr>
      </p:cxnSp>
      <p:cxnSp>
        <p:nvCxnSpPr>
          <p:cNvPr id="14339" name="Straight Connector 20"/>
          <p:cNvCxnSpPr>
            <a:cxnSpLocks noChangeShapeType="1"/>
          </p:cNvCxnSpPr>
          <p:nvPr/>
        </p:nvCxnSpPr>
        <p:spPr bwMode="auto">
          <a:xfrm rot="5400000">
            <a:off x="5595768" y="2953627"/>
            <a:ext cx="990600" cy="2117"/>
          </a:xfrm>
          <a:prstGeom prst="line">
            <a:avLst/>
          </a:prstGeom>
          <a:noFill/>
          <a:ln w="38100" algn="ctr">
            <a:solidFill>
              <a:srgbClr val="F9B074"/>
            </a:solidFill>
            <a:round/>
            <a:headEnd/>
            <a:tailEnd/>
          </a:ln>
        </p:spPr>
      </p:cxnSp>
      <p:sp>
        <p:nvSpPr>
          <p:cNvPr id="14340" name="TextBox 13"/>
          <p:cNvSpPr txBox="1">
            <a:spLocks noChangeArrowheads="1"/>
          </p:cNvSpPr>
          <p:nvPr/>
        </p:nvSpPr>
        <p:spPr bwMode="auto">
          <a:xfrm>
            <a:off x="6331418" y="762000"/>
            <a:ext cx="2941831"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Formal Problem Statement</a:t>
            </a:r>
            <a:endParaRPr lang="en-US" i="1" dirty="0">
              <a:solidFill>
                <a:srgbClr val="DA5500"/>
              </a:solidFill>
            </a:endParaRPr>
          </a:p>
        </p:txBody>
      </p:sp>
      <p:sp>
        <p:nvSpPr>
          <p:cNvPr id="14341" name="TextBox 14"/>
          <p:cNvSpPr txBox="1">
            <a:spLocks noChangeArrowheads="1"/>
          </p:cNvSpPr>
          <p:nvPr/>
        </p:nvSpPr>
        <p:spPr bwMode="auto">
          <a:xfrm>
            <a:off x="340674" y="762000"/>
            <a:ext cx="1338828"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Challenges</a:t>
            </a:r>
            <a:endParaRPr lang="en-US" i="1" dirty="0">
              <a:solidFill>
                <a:srgbClr val="DA5500"/>
              </a:solidFill>
            </a:endParaRPr>
          </a:p>
        </p:txBody>
      </p:sp>
      <p:sp>
        <p:nvSpPr>
          <p:cNvPr id="14342" name="Content Placeholder 5"/>
          <p:cNvSpPr>
            <a:spLocks noGrp="1"/>
          </p:cNvSpPr>
          <p:nvPr>
            <p:ph sz="half" idx="4294967295"/>
          </p:nvPr>
        </p:nvSpPr>
        <p:spPr>
          <a:xfrm>
            <a:off x="340674" y="1126434"/>
            <a:ext cx="5770556" cy="2358594"/>
          </a:xfrm>
        </p:spPr>
        <p:txBody>
          <a:bodyPr/>
          <a:lstStyle/>
          <a:p>
            <a:pPr marL="233363" indent="-233363">
              <a:spcBef>
                <a:spcPts val="600"/>
              </a:spcBef>
              <a:buClr>
                <a:schemeClr val="accent4">
                  <a:lumMod val="75000"/>
                </a:schemeClr>
              </a:buClr>
              <a:buSzPct val="100000"/>
              <a:buFont typeface="Wingdings" charset="2"/>
              <a:buChar char="§"/>
            </a:pPr>
            <a:r>
              <a:rPr lang="en-US" sz="1600" b="0" dirty="0" smtClean="0">
                <a:solidFill>
                  <a:schemeClr val="tx1"/>
                </a:solidFill>
              </a:rPr>
              <a:t>The coming generation of exascale systems will require massive parallelism, leading to challenges in performance tools and runtime system development</a:t>
            </a:r>
            <a:br>
              <a:rPr lang="en-US" sz="1600" b="0" dirty="0" smtClean="0">
                <a:solidFill>
                  <a:schemeClr val="tx1"/>
                </a:solidFill>
              </a:rPr>
            </a:br>
            <a:endParaRPr lang="en-US" sz="600" b="0" dirty="0" smtClean="0">
              <a:solidFill>
                <a:schemeClr val="tx1"/>
              </a:solidFill>
            </a:endParaRPr>
          </a:p>
          <a:p>
            <a:pPr marL="233363" indent="-233363">
              <a:spcBef>
                <a:spcPts val="600"/>
              </a:spcBef>
              <a:buClr>
                <a:schemeClr val="accent4">
                  <a:lumMod val="75000"/>
                </a:schemeClr>
              </a:buClr>
              <a:buSzPct val="100000"/>
              <a:buFont typeface="Wingdings" charset="2"/>
              <a:buChar char="§"/>
            </a:pPr>
            <a:r>
              <a:rPr lang="en-US" sz="1600" b="0" dirty="0" smtClean="0">
                <a:solidFill>
                  <a:schemeClr val="tx1"/>
                </a:solidFill>
              </a:rPr>
              <a:t>These systems are also likely to include heterogeneity, for which development tools, programming models, systems software, and scientific support libraries are immature</a:t>
            </a:r>
          </a:p>
          <a:p>
            <a:pPr marL="233363" indent="-233363">
              <a:spcBef>
                <a:spcPts val="600"/>
              </a:spcBef>
              <a:buClr>
                <a:schemeClr val="accent4">
                  <a:lumMod val="75000"/>
                </a:schemeClr>
              </a:buClr>
              <a:buSzPct val="100000"/>
              <a:buFont typeface="Wingdings" charset="2"/>
              <a:buChar char="§"/>
            </a:pPr>
            <a:r>
              <a:rPr lang="en-US" sz="1600" b="0" dirty="0" smtClean="0">
                <a:solidFill>
                  <a:schemeClr val="tx1"/>
                </a:solidFill>
              </a:rPr>
              <a:t>Proposed software must be flexible to accommodate changes in rapidly evolving hardware</a:t>
            </a:r>
          </a:p>
        </p:txBody>
      </p:sp>
      <p:sp>
        <p:nvSpPr>
          <p:cNvPr id="14343" name="Content Placeholder 5"/>
          <p:cNvSpPr>
            <a:spLocks noGrp="1"/>
          </p:cNvSpPr>
          <p:nvPr>
            <p:ph sz="half" idx="4294967295"/>
          </p:nvPr>
        </p:nvSpPr>
        <p:spPr>
          <a:xfrm>
            <a:off x="6206925" y="1126435"/>
            <a:ext cx="5775810" cy="2263183"/>
          </a:xfrm>
        </p:spPr>
        <p:txBody>
          <a:bodyPr/>
          <a:lstStyle/>
          <a:p>
            <a:pPr marL="233363" indent="-233363">
              <a:spcBef>
                <a:spcPts val="200"/>
              </a:spcBef>
              <a:buClr>
                <a:schemeClr val="accent4">
                  <a:lumMod val="75000"/>
                </a:schemeClr>
              </a:buClr>
              <a:buSzPct val="100000"/>
              <a:buFont typeface="Wingdings" charset="2"/>
              <a:buChar char="§"/>
            </a:pPr>
            <a:r>
              <a:rPr lang="en-US" sz="1600" b="0" dirty="0" smtClean="0">
                <a:solidFill>
                  <a:srgbClr val="000000"/>
                </a:solidFill>
              </a:rPr>
              <a:t>The new trajectory of heterogeneous exascale systems comes with multiple challenges, including poor programmer productivity, application portability, lack of standard tools and libraries, and very sensitive runtime efficiency</a:t>
            </a:r>
          </a:p>
          <a:p>
            <a:pPr marL="917575" lvl="2" indent="-233363">
              <a:spcBef>
                <a:spcPts val="200"/>
              </a:spcBef>
              <a:buClr>
                <a:schemeClr val="accent4">
                  <a:lumMod val="75000"/>
                </a:schemeClr>
              </a:buClr>
              <a:buSzPct val="100000"/>
              <a:buFont typeface="Wingdings" charset="2"/>
              <a:buChar char="§"/>
            </a:pPr>
            <a:endParaRPr lang="en-US" sz="800" b="0" dirty="0" smtClean="0">
              <a:solidFill>
                <a:srgbClr val="000000"/>
              </a:solidFill>
            </a:endParaRPr>
          </a:p>
          <a:p>
            <a:pPr marL="233363" indent="-233363">
              <a:spcBef>
                <a:spcPts val="200"/>
              </a:spcBef>
              <a:buClr>
                <a:schemeClr val="accent4">
                  <a:lumMod val="75000"/>
                </a:schemeClr>
              </a:buClr>
              <a:buSzPct val="100000"/>
              <a:buFont typeface="Wingdings" charset="2"/>
              <a:buChar char="§"/>
            </a:pPr>
            <a:r>
              <a:rPr lang="en-US" sz="1600" b="0" dirty="0" smtClean="0">
                <a:solidFill>
                  <a:srgbClr val="000000"/>
                </a:solidFill>
              </a:rPr>
              <a:t>Few languages can span the wide range of concurrency and granularity. This is also true for performance tools, debuggers, resource managers, and libraries</a:t>
            </a:r>
            <a:endParaRPr lang="en-US" sz="1600" b="0" dirty="0" smtClean="0">
              <a:solidFill>
                <a:srgbClr val="000000"/>
              </a:solidFill>
              <a:cs typeface="Arial" charset="0"/>
            </a:endParaRPr>
          </a:p>
        </p:txBody>
      </p:sp>
      <p:sp>
        <p:nvSpPr>
          <p:cNvPr id="14351" name="Rectangle 9"/>
          <p:cNvSpPr>
            <a:spLocks noChangeArrowheads="1"/>
          </p:cNvSpPr>
          <p:nvPr/>
        </p:nvSpPr>
        <p:spPr bwMode="auto">
          <a:xfrm>
            <a:off x="2640912" y="6437314"/>
            <a:ext cx="8125883" cy="344487"/>
          </a:xfrm>
          <a:prstGeom prst="rect">
            <a:avLst/>
          </a:prstGeom>
          <a:noFill/>
          <a:ln w="15875">
            <a:noFill/>
            <a:miter lim="800000"/>
            <a:headEnd/>
            <a:tailEnd/>
          </a:ln>
        </p:spPr>
        <p:txBody>
          <a:bodyPr/>
          <a:lstStyle/>
          <a:p>
            <a:pPr marL="173038" indent="-173038" eaLnBrk="0" hangingPunct="0">
              <a:lnSpc>
                <a:spcPct val="90000"/>
              </a:lnSpc>
              <a:spcBef>
                <a:spcPct val="60000"/>
              </a:spcBef>
              <a:buClr>
                <a:srgbClr val="FFFF99"/>
              </a:buClr>
              <a:buFont typeface="Symbol" pitchFamily="18" charset="2"/>
              <a:buNone/>
            </a:pPr>
            <a:endParaRPr lang="en-US" sz="1200" dirty="0">
              <a:solidFill>
                <a:srgbClr val="DA5500"/>
              </a:solidFill>
            </a:endParaRPr>
          </a:p>
        </p:txBody>
      </p:sp>
      <p:sp>
        <p:nvSpPr>
          <p:cNvPr id="17" name="Content Placeholder 5"/>
          <p:cNvSpPr txBox="1">
            <a:spLocks/>
          </p:cNvSpPr>
          <p:nvPr/>
        </p:nvSpPr>
        <p:spPr bwMode="auto">
          <a:xfrm>
            <a:off x="340674" y="3781388"/>
            <a:ext cx="11645004" cy="27247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228600" lvl="0" indent="-228600">
              <a:buFont typeface="+mj-lt"/>
              <a:buAutoNum type="arabicPeriod"/>
            </a:pPr>
            <a:r>
              <a:rPr lang="en-US" sz="1050" b="0" dirty="0"/>
              <a:t>D. Li, S. Lee, and J.S. Vetter, “Evaluating the Viability of Application-Driven Cooperative CPU/GPU Fault Detection,” in Workshop on Resiliency in High Performance Computing (with Euro-Par). Aachen, Germany, 2013.</a:t>
            </a:r>
          </a:p>
          <a:p>
            <a:pPr marL="228600" lvl="0" indent="-228600">
              <a:buFont typeface="+mj-lt"/>
              <a:buAutoNum type="arabicPeriod"/>
            </a:pPr>
            <a:r>
              <a:rPr lang="en-US" sz="1050" b="0" dirty="0"/>
              <a:t>B. Wang, B. Wu, D. Li, X. </a:t>
            </a:r>
            <a:r>
              <a:rPr lang="en-US" sz="1050" b="0" dirty="0" err="1"/>
              <a:t>Shen</a:t>
            </a:r>
            <a:r>
              <a:rPr lang="en-US" sz="1050" b="0" dirty="0"/>
              <a:t>, W. Yu, Y. Jiao, and J.S. Vetter, “Exploring Hybrid Memory for GPU Energy Efficiency through Software-Hardware Co-Design,” in International Conference Parallel Architectures and Compilation Techniques (PACT). Edinburgh, Scotland: IEEE/ACM, 2013</a:t>
            </a:r>
          </a:p>
          <a:p>
            <a:pPr marL="228600" lvl="0" indent="-228600">
              <a:buFont typeface="+mj-lt"/>
              <a:buAutoNum type="arabicPeriod"/>
            </a:pPr>
            <a:r>
              <a:rPr lang="en-US" sz="1050" b="0" dirty="0"/>
              <a:t>S. Lee and J.S. Vetter. “Early evaluation of directive-based GPU programming models for productive </a:t>
            </a:r>
            <a:r>
              <a:rPr lang="en-US" sz="1050" b="0" dirty="0" err="1"/>
              <a:t>exascale</a:t>
            </a:r>
            <a:r>
              <a:rPr lang="en-US" sz="1050" b="0" dirty="0"/>
              <a:t> computing,” ACM/IEEE Supercomputing (SC), 2012.</a:t>
            </a:r>
          </a:p>
          <a:p>
            <a:pPr marL="228600" lvl="0" indent="-228600">
              <a:buFont typeface="+mj-lt"/>
              <a:buAutoNum type="arabicPeriod"/>
            </a:pPr>
            <a:r>
              <a:rPr lang="en-US" sz="1050" b="0" dirty="0"/>
              <a:t>S.S. </a:t>
            </a:r>
            <a:r>
              <a:rPr lang="en-US" sz="1050" b="0" dirty="0" err="1"/>
              <a:t>Baghsorkhi</a:t>
            </a:r>
            <a:r>
              <a:rPr lang="en-US" sz="1050" b="0" dirty="0"/>
              <a:t>, I. </a:t>
            </a:r>
            <a:r>
              <a:rPr lang="en-US" sz="1050" b="0" dirty="0" err="1"/>
              <a:t>Gelado</a:t>
            </a:r>
            <a:r>
              <a:rPr lang="en-US" sz="1050" b="0" dirty="0"/>
              <a:t>, M. </a:t>
            </a:r>
            <a:r>
              <a:rPr lang="en-US" sz="1050" b="0" dirty="0" err="1"/>
              <a:t>Delahaye</a:t>
            </a:r>
            <a:r>
              <a:rPr lang="en-US" sz="1050" b="0" dirty="0"/>
              <a:t>, W.M. </a:t>
            </a:r>
            <a:r>
              <a:rPr lang="en-US" sz="1050" b="0" dirty="0" err="1"/>
              <a:t>Hwu</a:t>
            </a:r>
            <a:r>
              <a:rPr lang="en-US" sz="1050" b="0" dirty="0"/>
              <a:t>, “Efficient Performance Evaluation of Memory Hierarchy for Highly Multithreaded Graphics Processors,” ACM SIGPLAN Symposium on Principles and Practice of Parallel Programming (</a:t>
            </a:r>
            <a:r>
              <a:rPr lang="en-US" sz="1050" b="0" dirty="0" err="1"/>
              <a:t>PPoPP</a:t>
            </a:r>
            <a:r>
              <a:rPr lang="en-US" sz="1050" b="0" dirty="0"/>
              <a:t>), New Orleans, LA, February 2012.</a:t>
            </a:r>
          </a:p>
          <a:p>
            <a:pPr marL="228600" lvl="0" indent="-228600">
              <a:buFont typeface="+mj-lt"/>
              <a:buAutoNum type="arabicPeriod"/>
            </a:pPr>
            <a:r>
              <a:rPr lang="en-US" sz="1050" b="0" dirty="0"/>
              <a:t>J. </a:t>
            </a:r>
            <a:r>
              <a:rPr lang="en-US" sz="1050" b="0" dirty="0" err="1"/>
              <a:t>Sim</a:t>
            </a:r>
            <a:r>
              <a:rPr lang="en-US" sz="1050" b="0" dirty="0"/>
              <a:t>, A. </a:t>
            </a:r>
            <a:r>
              <a:rPr lang="en-US" sz="1050" b="0" dirty="0" err="1"/>
              <a:t>Dasgupta</a:t>
            </a:r>
            <a:r>
              <a:rPr lang="en-US" sz="1050" b="0" dirty="0"/>
              <a:t>, H. Kim, and R. </a:t>
            </a:r>
            <a:r>
              <a:rPr lang="en-US" sz="1050" b="0" dirty="0" err="1"/>
              <a:t>Vuduc</a:t>
            </a:r>
            <a:r>
              <a:rPr lang="en-US" sz="1050" b="0" dirty="0"/>
              <a:t>, “</a:t>
            </a:r>
            <a:r>
              <a:rPr lang="en-US" sz="1050" b="0" dirty="0" err="1"/>
              <a:t>GPUPerf</a:t>
            </a:r>
            <a:r>
              <a:rPr lang="en-US" sz="1050" b="0" dirty="0"/>
              <a:t>: A Performance Analysis Framework for Identifying Performance Benefits in GPGPU Applications,” ACM SIGPLAN </a:t>
            </a:r>
            <a:r>
              <a:rPr lang="en-US" sz="1050" b="0" dirty="0" err="1"/>
              <a:t>Symp</a:t>
            </a:r>
            <a:r>
              <a:rPr lang="en-US" sz="1050" b="0" dirty="0"/>
              <a:t>. Principles and Practice of Parallel Programming (</a:t>
            </a:r>
            <a:r>
              <a:rPr lang="en-US" sz="1050" b="0" dirty="0" err="1"/>
              <a:t>PPoPP</a:t>
            </a:r>
            <a:r>
              <a:rPr lang="en-US" sz="1050" b="0" dirty="0"/>
              <a:t>), New Orleans, LA, February 2012.</a:t>
            </a:r>
          </a:p>
          <a:p>
            <a:pPr marL="228600" lvl="0" indent="-228600">
              <a:buFont typeface="+mj-lt"/>
              <a:buAutoNum type="arabicPeriod"/>
            </a:pPr>
            <a:r>
              <a:rPr lang="en-US" sz="1050" b="0" dirty="0"/>
              <a:t>S. Lee, D. Li, J. S. Meredith, P. C. Roth, K. Spafford, and J. S. Vetter, “The Tradeoffs of Fused Memory Hierarchies in Heterogeneous Computing Architectures,” ACM International Conference Computing Frontiers (CF), Cagliari, Italy, May 2012.</a:t>
            </a:r>
          </a:p>
          <a:p>
            <a:pPr marL="228600" lvl="0" indent="-228600">
              <a:buFont typeface="+mj-lt"/>
              <a:buAutoNum type="arabicPeriod"/>
            </a:pPr>
            <a:r>
              <a:rPr lang="en-US" sz="1050" b="0" dirty="0"/>
              <a:t>V. </a:t>
            </a:r>
            <a:r>
              <a:rPr lang="en-US" sz="1050" b="0" dirty="0" err="1"/>
              <a:t>Tipparaju</a:t>
            </a:r>
            <a:r>
              <a:rPr lang="en-US" sz="1050" b="0" dirty="0"/>
              <a:t> and J.S. Vetter, “GA-GPU: Extending a Library-based Global Address Space Programming Model for Scalable Heterogeneous Computing Systems,” in ACM Computing Frontiers (CF), 2012.</a:t>
            </a:r>
          </a:p>
          <a:p>
            <a:pPr marL="228600" lvl="0" indent="-228600">
              <a:buFont typeface="+mj-lt"/>
              <a:buAutoNum type="arabicPeriod"/>
            </a:pPr>
            <a:r>
              <a:rPr lang="en-US" sz="1050" b="0" dirty="0"/>
              <a:t>W. Spears, A. D. </a:t>
            </a:r>
            <a:r>
              <a:rPr lang="en-US" sz="1050" b="0" dirty="0" err="1"/>
              <a:t>Malony</a:t>
            </a:r>
            <a:r>
              <a:rPr lang="en-US" sz="1050" b="0" dirty="0"/>
              <a:t>, C.W. Lee, S. </a:t>
            </a:r>
            <a:r>
              <a:rPr lang="en-US" sz="1050" b="0" dirty="0" err="1"/>
              <a:t>Biersdorff</a:t>
            </a:r>
            <a:r>
              <a:rPr lang="en-US" sz="1050" b="0" dirty="0"/>
              <a:t>, S. </a:t>
            </a:r>
            <a:r>
              <a:rPr lang="en-US" sz="1050" b="0" dirty="0" err="1"/>
              <a:t>Shende</a:t>
            </a:r>
            <a:r>
              <a:rPr lang="en-US" sz="1050" b="0" dirty="0"/>
              <a:t>. “An approach to creating performance visualizations in a parallel profile analysis tool. LNCS: Euro-Par, 7156:156-165, 2012.</a:t>
            </a:r>
          </a:p>
          <a:p>
            <a:pPr marL="228600" lvl="0" indent="-228600">
              <a:buFont typeface="+mj-lt"/>
              <a:buAutoNum type="arabicPeriod"/>
            </a:pPr>
            <a:r>
              <a:rPr lang="en-US" sz="1050" b="0" dirty="0"/>
              <a:t>J. A. Stratton, N. </a:t>
            </a:r>
            <a:r>
              <a:rPr lang="en-US" sz="1050" b="0" dirty="0" err="1"/>
              <a:t>Anssari</a:t>
            </a:r>
            <a:r>
              <a:rPr lang="en-US" sz="1050" b="0" dirty="0"/>
              <a:t>, C. I. Rodrigues, I. Sung, N. Obeid, L. Chang, G. Liu, and W. </a:t>
            </a:r>
            <a:r>
              <a:rPr lang="en-US" sz="1050" b="0" dirty="0" err="1"/>
              <a:t>Hwu</a:t>
            </a:r>
            <a:r>
              <a:rPr lang="en-US" sz="1050" b="0" dirty="0"/>
              <a:t>,  “Optimization and Architecture Effects on GPU Computing Workload Performance,” The IEEE Innovative Parallel Computing – Foundations and Applications, San Jose, May, 2012.</a:t>
            </a:r>
          </a:p>
          <a:p>
            <a:pPr marL="228600" lvl="0" indent="-228600">
              <a:buFont typeface="+mj-lt"/>
              <a:buAutoNum type="arabicPeriod"/>
            </a:pPr>
            <a:r>
              <a:rPr lang="en-US" sz="1050" b="0" dirty="0"/>
              <a:t>A. </a:t>
            </a:r>
            <a:r>
              <a:rPr lang="en-US" sz="1050" b="0" dirty="0" err="1"/>
              <a:t>Danalis</a:t>
            </a:r>
            <a:r>
              <a:rPr lang="en-US" sz="1050" b="0" dirty="0"/>
              <a:t>, C. McCurdy and J.S. Vetter (2012). “Efficient Quality Threshold Clustering for Parallel Architectures.” IEEE International Parallel and Distributed Processing Symposium (IPDPS). Shanghai, IEEEE.</a:t>
            </a:r>
          </a:p>
        </p:txBody>
      </p:sp>
      <p:sp>
        <p:nvSpPr>
          <p:cNvPr id="18" name="TextBox 13"/>
          <p:cNvSpPr txBox="1">
            <a:spLocks noChangeArrowheads="1"/>
          </p:cNvSpPr>
          <p:nvPr/>
        </p:nvSpPr>
        <p:spPr bwMode="auto">
          <a:xfrm>
            <a:off x="340674" y="3467015"/>
            <a:ext cx="2223686" cy="369332"/>
          </a:xfrm>
          <a:prstGeom prst="rect">
            <a:avLst/>
          </a:prstGeom>
          <a:noFill/>
          <a:ln w="9525">
            <a:noFill/>
            <a:miter lim="800000"/>
            <a:headEnd/>
            <a:tailEnd/>
          </a:ln>
        </p:spPr>
        <p:txBody>
          <a:bodyPr wrap="none">
            <a:spAutoFit/>
          </a:bodyPr>
          <a:lstStyle/>
          <a:p>
            <a:pPr eaLnBrk="0" hangingPunct="0"/>
            <a:r>
              <a:rPr lang="en-US" i="1" dirty="0" smtClean="0">
                <a:solidFill>
                  <a:srgbClr val="DA5500"/>
                </a:solidFill>
              </a:rPr>
              <a:t>Recent Publications</a:t>
            </a:r>
            <a:endParaRPr lang="en-US" i="1" dirty="0">
              <a:solidFill>
                <a:srgbClr val="DA5500"/>
              </a:solidFill>
            </a:endParaRPr>
          </a:p>
        </p:txBody>
      </p:sp>
      <p:sp>
        <p:nvSpPr>
          <p:cNvPr id="19" name="Title 1"/>
          <p:cNvSpPr txBox="1">
            <a:spLocks/>
          </p:cNvSpPr>
          <p:nvPr/>
        </p:nvSpPr>
        <p:spPr bwMode="auto">
          <a:xfrm>
            <a:off x="160825" y="153989"/>
            <a:ext cx="8230712" cy="6155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eaLnBrk="0" hangingPunct="0">
              <a:lnSpc>
                <a:spcPct val="85000"/>
              </a:lnSpc>
              <a:defRPr/>
            </a:pPr>
            <a:r>
              <a:rPr lang="en-US" sz="2000" dirty="0" smtClean="0">
                <a:solidFill>
                  <a:srgbClr val="00432E"/>
                </a:solidFill>
                <a:latin typeface="Arial"/>
                <a:cs typeface="Arial"/>
              </a:rPr>
              <a:t>Vancouver: A Software Stack for Productive Heterogeneous Exascale Computing </a:t>
            </a:r>
            <a:endParaRPr kumimoji="0" lang="en-US" sz="2000" b="1" i="0" u="none" strike="noStrike" kern="1200" cap="none" spc="0" normalizeH="0" baseline="0" noProof="0" dirty="0" smtClean="0">
              <a:ln>
                <a:noFill/>
              </a:ln>
              <a:solidFill>
                <a:srgbClr val="00432E"/>
              </a:solidFill>
              <a:effectLst/>
              <a:uLnTx/>
              <a:uFillTx/>
              <a:latin typeface="Arial"/>
              <a:ea typeface="+mj-ea"/>
              <a:cs typeface="Arial"/>
            </a:endParaRPr>
          </a:p>
        </p:txBody>
      </p:sp>
      <p:sp>
        <p:nvSpPr>
          <p:cNvPr id="16" name="Snip Single Corner Rectangle 15"/>
          <p:cNvSpPr/>
          <p:nvPr/>
        </p:nvSpPr>
        <p:spPr bwMode="auto">
          <a:xfrm rot="10800000">
            <a:off x="9047178" y="1"/>
            <a:ext cx="3143487" cy="766688"/>
          </a:xfrm>
          <a:prstGeom prst="snip1Rect">
            <a:avLst/>
          </a:prstGeom>
          <a:solidFill>
            <a:schemeClr val="accent1">
              <a:lumMod val="75000"/>
            </a:schemeClr>
          </a:solidFill>
          <a:ln w="9525" cap="flat" cmpd="sng" algn="ctr">
            <a:noFill/>
            <a:prstDash val="solid"/>
            <a:round/>
            <a:headEnd type="none" w="med" len="med"/>
            <a:tailEnd type="none" w="med" len="med"/>
          </a:ln>
          <a:effectLst/>
        </p:spPr>
        <p:txBody>
          <a:bodyPr/>
          <a:lstStyle/>
          <a:p>
            <a:pPr eaLnBrk="0" hangingPunct="0">
              <a:defRPr/>
            </a:pPr>
            <a:endParaRPr lang="en-US" b="0" dirty="0">
              <a:latin typeface="Arial" pitchFamily="34" charset="0"/>
              <a:cs typeface="+mn-cs"/>
            </a:endParaRPr>
          </a:p>
        </p:txBody>
      </p:sp>
      <p:sp>
        <p:nvSpPr>
          <p:cNvPr id="22" name="TextBox 25"/>
          <p:cNvSpPr txBox="1">
            <a:spLocks noChangeArrowheads="1"/>
          </p:cNvSpPr>
          <p:nvPr/>
        </p:nvSpPr>
        <p:spPr bwMode="auto">
          <a:xfrm>
            <a:off x="9047517" y="58368"/>
            <a:ext cx="3141308" cy="646331"/>
          </a:xfrm>
          <a:prstGeom prst="rect">
            <a:avLst/>
          </a:prstGeom>
          <a:noFill/>
          <a:ln w="9525">
            <a:noFill/>
            <a:miter lim="800000"/>
            <a:headEnd/>
            <a:tailEnd/>
          </a:ln>
        </p:spPr>
        <p:txBody>
          <a:bodyPr wrap="square">
            <a:spAutoFit/>
          </a:bodyPr>
          <a:lstStyle/>
          <a:p>
            <a:pPr algn="ctr" eaLnBrk="0" hangingPunct="0"/>
            <a:r>
              <a:rPr lang="en-US" sz="900" b="0" dirty="0" smtClean="0">
                <a:solidFill>
                  <a:schemeClr val="bg1"/>
                </a:solidFill>
              </a:rPr>
              <a:t>Jeffrey Vetter, ORNL</a:t>
            </a:r>
          </a:p>
          <a:p>
            <a:pPr algn="ctr" eaLnBrk="0" hangingPunct="0"/>
            <a:r>
              <a:rPr lang="en-US" sz="900" b="0" dirty="0" smtClean="0">
                <a:solidFill>
                  <a:schemeClr val="bg1"/>
                </a:solidFill>
              </a:rPr>
              <a:t>Wen-Mei Hwu, UIUC</a:t>
            </a:r>
          </a:p>
          <a:p>
            <a:pPr algn="ctr" eaLnBrk="0" hangingPunct="0"/>
            <a:r>
              <a:rPr lang="en-US" sz="900" b="0" dirty="0" smtClean="0">
                <a:solidFill>
                  <a:schemeClr val="bg1"/>
                </a:solidFill>
              </a:rPr>
              <a:t>Allen Malony, University of Oregon</a:t>
            </a:r>
          </a:p>
          <a:p>
            <a:pPr algn="ctr" eaLnBrk="0" hangingPunct="0"/>
            <a:r>
              <a:rPr lang="en-US" sz="900" b="0" dirty="0" smtClean="0">
                <a:solidFill>
                  <a:schemeClr val="bg1"/>
                </a:solidFill>
              </a:rPr>
              <a:t>Rich Vuduc, Georgia Tech</a:t>
            </a:r>
          </a:p>
        </p:txBody>
      </p:sp>
      <p:pic>
        <p:nvPicPr>
          <p:cNvPr id="25" name="Picture 2"/>
          <p:cNvPicPr>
            <a:picLocks noChangeAspect="1" noChangeArrowheads="1"/>
          </p:cNvPicPr>
          <p:nvPr/>
        </p:nvPicPr>
        <p:blipFill>
          <a:blip r:embed="rId3" cstate="print">
            <a:clrChange>
              <a:clrFrom>
                <a:srgbClr val="FFFFFF"/>
              </a:clrFrom>
              <a:clrTo>
                <a:srgbClr val="FFFFFF">
                  <a:alpha val="0"/>
                </a:srgbClr>
              </a:clrTo>
            </a:clrChange>
          </a:blip>
          <a:srcRect l="448" t="1789"/>
          <a:stretch>
            <a:fillRect/>
          </a:stretch>
        </p:blipFill>
        <p:spPr bwMode="auto">
          <a:xfrm>
            <a:off x="1827770" y="6254411"/>
            <a:ext cx="2706290" cy="503529"/>
          </a:xfrm>
          <a:prstGeom prst="rect">
            <a:avLst/>
          </a:prstGeom>
          <a:noFill/>
          <a:ln w="9525">
            <a:noFill/>
            <a:miter lim="800000"/>
            <a:headEnd/>
            <a:tailEnd/>
          </a:ln>
          <a:effectLst/>
        </p:spPr>
      </p:pic>
      <p:pic>
        <p:nvPicPr>
          <p:cNvPr id="26" name="Picture 4" descr="C:\Users\js9\Desktop\Uof_Oregon_logo.pn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593287" y="6365539"/>
            <a:ext cx="2687300" cy="358320"/>
          </a:xfrm>
          <a:prstGeom prst="rect">
            <a:avLst/>
          </a:prstGeom>
          <a:noFill/>
        </p:spPr>
      </p:pic>
      <p:pic>
        <p:nvPicPr>
          <p:cNvPr id="27"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950364" y="6400233"/>
            <a:ext cx="2226620" cy="277081"/>
          </a:xfrm>
          <a:prstGeom prst="rect">
            <a:avLst/>
          </a:prstGeom>
          <a:noFill/>
          <a:ln w="9525">
            <a:noFill/>
            <a:miter lim="800000"/>
            <a:headEnd/>
            <a:tailEnd/>
          </a:ln>
          <a:effectLst/>
        </p:spPr>
      </p:pic>
    </p:spTree>
    <p:extLst>
      <p:ext uri="{BB962C8B-B14F-4D97-AF65-F5344CB8AC3E}">
        <p14:creationId xmlns:p14="http://schemas.microsoft.com/office/powerpoint/2010/main" val="2492404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2015-12-07-ares-ecp-v03">
  <a:themeElements>
    <a:clrScheme name="ORNL corporate palette May 28 saturation adjust">
      <a:dk1>
        <a:sysClr val="windowText" lastClr="000000"/>
      </a:dk1>
      <a:lt1>
        <a:sysClr val="window" lastClr="FFFFFF"/>
      </a:lt1>
      <a:dk2>
        <a:srgbClr val="1E7640"/>
      </a:dk2>
      <a:lt2>
        <a:srgbClr val="FFFFFF"/>
      </a:lt2>
      <a:accent1>
        <a:srgbClr val="306DBE"/>
      </a:accent1>
      <a:accent2>
        <a:srgbClr val="84B641"/>
      </a:accent2>
      <a:accent3>
        <a:srgbClr val="DE762D"/>
      </a:accent3>
      <a:accent4>
        <a:srgbClr val="2ABDDA"/>
      </a:accent4>
      <a:accent5>
        <a:srgbClr val="A03123"/>
      </a:accent5>
      <a:accent6>
        <a:srgbClr val="FFCD00"/>
      </a:accent6>
      <a:hlink>
        <a:srgbClr val="0070B9"/>
      </a:hlink>
      <a:folHlink>
        <a:srgbClr val="1E7640"/>
      </a:folHlink>
    </a:clrScheme>
    <a:fontScheme name="ORNL 2013">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solidFill>
            <a:schemeClr val="accent1"/>
          </a:solidFill>
        </a:ln>
        <a:effectLst/>
        <a:scene3d>
          <a:camera prst="orthographicFront">
            <a:rot lat="0" lon="0" rev="0"/>
          </a:camera>
          <a:lightRig rig="threePt" dir="t">
            <a:rot lat="0" lon="0" rev="1200000"/>
          </a:lightRig>
        </a:scene3d>
        <a:sp3d/>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a:lnSpc>
            <a:spcPct val="90000"/>
          </a:lnSpc>
          <a:defRPr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none" rtlCol="0">
        <a:spAutoFit/>
      </a:bodyPr>
      <a:lstStyle>
        <a:defPPr algn="ctr">
          <a:lnSpc>
            <a:spcPct val="90000"/>
          </a:lnSpc>
          <a:defRPr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975B17BC858B94FAA5409F11FF9B884" ma:contentTypeVersion="0" ma:contentTypeDescription="Create a new document." ma:contentTypeScope="" ma:versionID="ba30602e445ba7bd833ef2f532e4a594">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9E20559-B232-4371-8690-E3D8007EDB82}">
  <ds:schemaRefs>
    <ds:schemaRef ds:uri="http://schemas.microsoft.com/sharepoint/v3/contenttype/forms"/>
  </ds:schemaRefs>
</ds:datastoreItem>
</file>

<file path=customXml/itemProps2.xml><?xml version="1.0" encoding="utf-8"?>
<ds:datastoreItem xmlns:ds="http://schemas.openxmlformats.org/officeDocument/2006/customXml" ds:itemID="{ACBB6CFE-4507-4B02-9220-33DC2E0B46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A50EC660-24D0-43A0-AE5E-E274115E726B}">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2015-12-07-ares-ecp-v03</Template>
  <TotalTime>33</TotalTime>
  <Words>4856</Words>
  <Application>Microsoft Office PowerPoint</Application>
  <PresentationFormat>Custom</PresentationFormat>
  <Paragraphs>536</Paragraphs>
  <Slides>30</Slides>
  <Notes>14</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2015-12-07-ares-ecp-v03</vt:lpstr>
      <vt:lpstr>Vancouver</vt:lpstr>
      <vt:lpstr>PowerPoint Presentation</vt:lpstr>
      <vt:lpstr>Specific guidance for presentations</vt:lpstr>
      <vt:lpstr>PowerPoint Presentation</vt:lpstr>
      <vt:lpstr>Overview slides</vt:lpstr>
      <vt:lpstr>PowerPoint Presentation</vt:lpstr>
      <vt:lpstr>PowerPoint Presentation</vt:lpstr>
      <vt:lpstr>Vancouver: A Software Stack for Productive Heterogeneous Exascale Computing </vt:lpstr>
      <vt:lpstr>PowerPoint Presentation</vt:lpstr>
      <vt:lpstr>PowerPoint Presentation</vt:lpstr>
      <vt:lpstr>Highlights</vt:lpstr>
      <vt:lpstr>TAU Sampling Enables Insights in GPU Performance</vt:lpstr>
      <vt:lpstr>Modeling Control Flow Behavior in GPU Architectures</vt:lpstr>
      <vt:lpstr>PowerPoint Presentation</vt:lpstr>
      <vt:lpstr>Understanding Performance Portability of  High-level Programming Models for Heterogeneous Systems </vt:lpstr>
      <vt:lpstr>COMPASS: A Framework for Automated Performance Modeling and Prediction</vt:lpstr>
      <vt:lpstr>TAU Sampling Enables Insights in GPU Performance</vt:lpstr>
      <vt:lpstr>Modeling Control Flow Behavior in GPU Architectures</vt:lpstr>
      <vt:lpstr>PowerPoint Presentation</vt:lpstr>
      <vt:lpstr>From UIUC</vt:lpstr>
      <vt:lpstr>Awards</vt:lpstr>
      <vt:lpstr>TANGRAM</vt:lpstr>
      <vt:lpstr>Tangram Input Code Example: Reduction</vt:lpstr>
      <vt:lpstr>MxPA</vt:lpstr>
      <vt:lpstr>PowerPoint Presentation</vt:lpstr>
      <vt:lpstr>Heterogeneous MxPA</vt:lpstr>
      <vt:lpstr>Results</vt:lpstr>
      <vt:lpstr>Results</vt:lpstr>
      <vt:lpstr>Multi-Hardware Results</vt:lpstr>
      <vt:lpstr>Acknowledgements</vt:lpstr>
    </vt:vector>
  </TitlesOfParts>
  <Company>ORNL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Vetter, Jeffrey S.</dc:creator>
  <cp:lastModifiedBy>Vetter, Jeffrey S.</cp:lastModifiedBy>
  <cp:revision>21</cp:revision>
  <dcterms:created xsi:type="dcterms:W3CDTF">2015-12-03T00:16:11Z</dcterms:created>
  <dcterms:modified xsi:type="dcterms:W3CDTF">2015-12-03T14:40:40Z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0x0101003975B17BC858B94FAA5409F11FF9B884</vt:lpwstr>
  </property>
</Properties>
</file>