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35" r:id="rId4"/>
  </p:sldMasterIdLst>
  <p:notesMasterIdLst>
    <p:notesMasterId r:id="rId25"/>
  </p:notesMasterIdLst>
  <p:sldIdLst>
    <p:sldId id="256" r:id="rId5"/>
    <p:sldId id="257" r:id="rId6"/>
    <p:sldId id="259" r:id="rId7"/>
    <p:sldId id="260" r:id="rId8"/>
    <p:sldId id="274" r:id="rId9"/>
    <p:sldId id="275" r:id="rId10"/>
    <p:sldId id="276" r:id="rId11"/>
    <p:sldId id="271" r:id="rId12"/>
    <p:sldId id="272" r:id="rId13"/>
    <p:sldId id="273" r:id="rId14"/>
    <p:sldId id="264" r:id="rId15"/>
    <p:sldId id="269" r:id="rId16"/>
    <p:sldId id="270" r:id="rId17"/>
    <p:sldId id="268" r:id="rId18"/>
    <p:sldId id="267" r:id="rId19"/>
    <p:sldId id="265" r:id="rId20"/>
    <p:sldId id="262" r:id="rId21"/>
    <p:sldId id="263" r:id="rId22"/>
    <p:sldId id="266" r:id="rId23"/>
    <p:sldId id="258" r:id="rId24"/>
  </p:sldIdLst>
  <p:sldSz cx="12188825"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62" autoAdjust="0"/>
  </p:normalViewPr>
  <p:slideViewPr>
    <p:cSldViewPr snapToGrid="0" showGuides="1">
      <p:cViewPr varScale="1">
        <p:scale>
          <a:sx n="46" d="100"/>
          <a:sy n="46" d="100"/>
        </p:scale>
        <p:origin x="-90" y="-978"/>
      </p:cViewPr>
      <p:guideLst>
        <p:guide orient="horz" pos="480"/>
        <p:guide pos="287"/>
        <p:guide pos="5365"/>
        <p:guide pos="7395"/>
      </p:guideLst>
    </p:cSldViewPr>
  </p:slideViewPr>
  <p:notesTextViewPr>
    <p:cViewPr>
      <p:scale>
        <a:sx n="1" d="1"/>
        <a:sy n="1" d="1"/>
      </p:scale>
      <p:origin x="0" y="0"/>
    </p:cViewPr>
  </p:notesTextViewPr>
  <p:sorterViewPr>
    <p:cViewPr>
      <p:scale>
        <a:sx n="100" d="100"/>
        <a:sy n="100" d="100"/>
      </p:scale>
      <p:origin x="0" y="10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6F282904-F315-4730-8D91-37D99E141A6F}" type="datetimeFigureOut">
              <a:rPr lang="en-US" smtClean="0"/>
              <a:t>12/2/2015</a:t>
            </a:fld>
            <a:endParaRPr lang="en-US"/>
          </a:p>
        </p:txBody>
      </p:sp>
      <p:sp>
        <p:nvSpPr>
          <p:cNvPr id="4" name="Slide Image Placeholder 3"/>
          <p:cNvSpPr>
            <a:spLocks noGrp="1" noRot="1" noChangeAspect="1"/>
          </p:cNvSpPr>
          <p:nvPr>
            <p:ph type="sldImg" idx="2"/>
          </p:nvPr>
        </p:nvSpPr>
        <p:spPr>
          <a:xfrm>
            <a:off x="4079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54E672D7-8E2D-4611-973D-F4591A707C34}" type="slidenum">
              <a:rPr lang="en-US" smtClean="0"/>
              <a:t>‹#›</a:t>
            </a:fld>
            <a:endParaRPr lang="en-US"/>
          </a:p>
        </p:txBody>
      </p:sp>
    </p:spTree>
    <p:extLst>
      <p:ext uri="{BB962C8B-B14F-4D97-AF65-F5344CB8AC3E}">
        <p14:creationId xmlns:p14="http://schemas.microsoft.com/office/powerpoint/2010/main" val="1701357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6</a:t>
            </a:fld>
            <a:endParaRPr 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76DB12-9FAA-4F0A-AF49-E9859D13B54A}" type="slidenum">
              <a:rPr lang="en-US" smtClean="0"/>
              <a:t>18</a:t>
            </a:fld>
            <a:endParaRPr lang="en-US"/>
          </a:p>
        </p:txBody>
      </p:sp>
    </p:spTree>
    <p:extLst>
      <p:ext uri="{BB962C8B-B14F-4D97-AF65-F5344CB8AC3E}">
        <p14:creationId xmlns:p14="http://schemas.microsoft.com/office/powerpoint/2010/main" val="2933216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407988" y="696913"/>
            <a:ext cx="6194425"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r>
              <a:rPr lang="en-US" sz="1100" dirty="0"/>
              <a:t>Slide author: Kyle Spafford kys@ornl.gov</a:t>
            </a:r>
          </a:p>
          <a:p>
            <a:pPr>
              <a:lnSpc>
                <a:spcPct val="80000"/>
              </a:lnSpc>
              <a:spcBef>
                <a:spcPct val="0"/>
              </a:spcBef>
              <a:buFontTx/>
              <a:buNone/>
            </a:pPr>
            <a:endParaRPr lang="en-US" sz="1100" dirty="0"/>
          </a:p>
          <a:p>
            <a:pPr>
              <a:lnSpc>
                <a:spcPct val="80000"/>
              </a:lnSpc>
              <a:spcBef>
                <a:spcPct val="0"/>
              </a:spcBef>
              <a:buFontTx/>
              <a:buNone/>
            </a:pPr>
            <a:r>
              <a:rPr lang="en-US" sz="1100" dirty="0"/>
              <a:t>GPDE = Google Public Data Explorer.</a:t>
            </a:r>
          </a:p>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7</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407988" y="696913"/>
            <a:ext cx="6194425"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8</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407988" y="696913"/>
            <a:ext cx="6194425"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9</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407988" y="696913"/>
            <a:ext cx="6194425" cy="3486150"/>
          </a:xfrm>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a:defRPr/>
            </a:pPr>
            <a:endParaRPr lang="en-US" dirty="0"/>
          </a:p>
        </p:txBody>
      </p:sp>
      <p:sp>
        <p:nvSpPr>
          <p:cNvPr id="34820"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a:fld id="{281348CD-4103-4839-8B6E-691E9B67CBB3}" type="slidenum">
              <a:rPr lang="en-US" sz="1200"/>
              <a:pPr algn="r" defTabSz="914889"/>
              <a:t>10</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76DB12-9FAA-4F0A-AF49-E9859D13B54A}" type="slidenum">
              <a:rPr lang="en-US" smtClean="0"/>
              <a:t>13</a:t>
            </a:fld>
            <a:endParaRPr lang="en-US"/>
          </a:p>
        </p:txBody>
      </p:sp>
    </p:spTree>
    <p:extLst>
      <p:ext uri="{BB962C8B-B14F-4D97-AF65-F5344CB8AC3E}">
        <p14:creationId xmlns:p14="http://schemas.microsoft.com/office/powerpoint/2010/main" val="2933216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xfrm>
            <a:off x="407988" y="696913"/>
            <a:ext cx="6194425" cy="3486150"/>
          </a:xfrm>
          <a:noFill/>
          <a:ln>
            <a:solidFill>
              <a:srgbClr val="000000"/>
            </a:solidFill>
            <a:miter lim="800000"/>
            <a:headEnd/>
            <a:tailEnd/>
          </a:ln>
        </p:spPr>
      </p:sp>
      <p:sp>
        <p:nvSpPr>
          <p:cNvPr id="15362" name="Notes Placeholder 2"/>
          <p:cNvSpPr>
            <a:spLocks noGrp="1"/>
          </p:cNvSpPr>
          <p:nvPr>
            <p:ph type="body" idx="1"/>
          </p:nvPr>
        </p:nvSpPr>
        <p:spPr>
          <a:noFill/>
          <a:ln/>
        </p:spPr>
        <p:txBody>
          <a:bodyPr/>
          <a:lstStyle/>
          <a:p>
            <a:pPr>
              <a:lnSpc>
                <a:spcPct val="80000"/>
              </a:lnSpc>
              <a:spcBef>
                <a:spcPct val="0"/>
              </a:spcBef>
              <a:buFontTx/>
              <a:buNone/>
            </a:pPr>
            <a:endParaRPr lang="en-US" sz="1100" dirty="0"/>
          </a:p>
        </p:txBody>
      </p:sp>
      <p:sp>
        <p:nvSpPr>
          <p:cNvPr id="15363" name="Slide Number Placeholder 3"/>
          <p:cNvSpPr txBox="1">
            <a:spLocks noGrp="1"/>
          </p:cNvSpPr>
          <p:nvPr/>
        </p:nvSpPr>
        <p:spPr bwMode="auto">
          <a:xfrm>
            <a:off x="3969706" y="8830153"/>
            <a:ext cx="3039109" cy="464662"/>
          </a:xfrm>
          <a:prstGeom prst="rect">
            <a:avLst/>
          </a:prstGeom>
          <a:noFill/>
          <a:ln w="9525">
            <a:noFill/>
            <a:miter lim="800000"/>
            <a:headEnd/>
            <a:tailEnd/>
          </a:ln>
        </p:spPr>
        <p:txBody>
          <a:bodyPr lIns="91431" tIns="45715" rIns="91431" bIns="45715" anchor="b"/>
          <a:lstStyle/>
          <a:p>
            <a:pPr algn="r" defTabSz="914889" eaLnBrk="0" hangingPunct="0"/>
            <a:fld id="{CC75C1CE-B3C7-4E1B-B254-F041918EBDA5}" type="slidenum">
              <a:rPr lang="en-US" sz="1200"/>
              <a:pPr algn="r" defTabSz="914889" eaLnBrk="0" hangingPunct="0"/>
              <a:t>14</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xfrm>
            <a:off x="407988" y="696913"/>
            <a:ext cx="6194425" cy="3486150"/>
          </a:xfrm>
          <a:ln/>
        </p:spPr>
      </p:sp>
      <p:sp>
        <p:nvSpPr>
          <p:cNvPr id="3" name="Notes Placeholder 2"/>
          <p:cNvSpPr>
            <a:spLocks noGrp="1"/>
          </p:cNvSpPr>
          <p:nvPr>
            <p:ph type="body" idx="1"/>
          </p:nvPr>
        </p:nvSpPr>
        <p:spPr/>
        <p:txBody>
          <a:bodyPr>
            <a:normAutofit/>
          </a:bodyPr>
          <a:lstStyle/>
          <a:p>
            <a:pPr eaLnBrk="1" hangingPunct="1">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Problem</a:t>
            </a:r>
          </a:p>
          <a:p>
            <a:pPr marL="174708" indent="-174708">
              <a:buFontTx/>
              <a:buChar char="-"/>
            </a:pPr>
            <a:r>
              <a:rPr lang="en-US" dirty="0">
                <a:latin typeface="Times" pitchFamily="-106" charset="0"/>
                <a:ea typeface="ＭＳ Ｐゴシック" pitchFamily="-106" charset="-128"/>
                <a:cs typeface="ＭＳ Ｐゴシック" pitchFamily="-106" charset="-128"/>
              </a:rPr>
              <a:t>Directive-based GPU programming models are gaining momentum since they transparently relieve programmers from dealing with complex language syntax of low-level GPU programming, which often involves diverse architectural details.</a:t>
            </a:r>
          </a:p>
          <a:p>
            <a:pPr marL="174708" indent="-174708">
              <a:buFontTx/>
              <a:buChar char="-"/>
            </a:pPr>
            <a:r>
              <a:rPr lang="en-US" dirty="0">
                <a:latin typeface="Times" pitchFamily="-106" charset="0"/>
                <a:ea typeface="ＭＳ Ｐゴシック" pitchFamily="-106" charset="-128"/>
                <a:cs typeface="ＭＳ Ｐゴシック" pitchFamily="-106" charset="-128"/>
              </a:rPr>
              <a:t>However, too much abstraction in directive models puts a significant burden on programmers in terms of debugging and performance optimizations.</a:t>
            </a:r>
          </a:p>
          <a:p>
            <a:pPr marL="174708" indent="-174708">
              <a:buFontTx/>
              <a:buChar char="-"/>
            </a:pPr>
            <a:r>
              <a:rPr lang="en-US" dirty="0">
                <a:latin typeface="Times" pitchFamily="-106" charset="0"/>
                <a:ea typeface="ＭＳ Ｐゴシック" pitchFamily="-106" charset="-128"/>
                <a:cs typeface="ＭＳ Ｐゴシック" pitchFamily="-106" charset="-128"/>
              </a:rPr>
              <a:t>To improve </a:t>
            </a:r>
            <a:r>
              <a:rPr lang="en-US" dirty="0" err="1">
                <a:latin typeface="Times" pitchFamily="-106" charset="0"/>
                <a:ea typeface="ＭＳ Ｐゴシック" pitchFamily="-106" charset="-128"/>
                <a:cs typeface="ＭＳ Ｐゴシック" pitchFamily="-106" charset="-128"/>
              </a:rPr>
              <a:t>debuggability</a:t>
            </a:r>
            <a:r>
              <a:rPr lang="en-US" dirty="0">
                <a:latin typeface="Times" pitchFamily="-106" charset="0"/>
                <a:ea typeface="ＭＳ Ｐゴシック" pitchFamily="-106" charset="-128"/>
                <a:cs typeface="ＭＳ Ｐゴシック" pitchFamily="-106" charset="-128"/>
              </a:rPr>
              <a:t>/</a:t>
            </a:r>
            <a:r>
              <a:rPr lang="en-US" dirty="0" err="1">
                <a:latin typeface="Times" pitchFamily="-106" charset="0"/>
                <a:ea typeface="ＭＳ Ｐゴシック" pitchFamily="-106" charset="-128"/>
                <a:cs typeface="ＭＳ Ｐゴシック" pitchFamily="-106" charset="-128"/>
              </a:rPr>
              <a:t>tunability</a:t>
            </a:r>
            <a:r>
              <a:rPr lang="en-US" dirty="0">
                <a:latin typeface="Times" pitchFamily="-106" charset="0"/>
                <a:ea typeface="ＭＳ Ｐゴシック" pitchFamily="-106" charset="-128"/>
                <a:cs typeface="ＭＳ Ｐゴシック" pitchFamily="-106" charset="-128"/>
              </a:rPr>
              <a:t> for the directive-based GPU programming models, we must have a systematic approach that exposes more information to programmers while still maintaining high-level abstraction.</a:t>
            </a:r>
          </a:p>
          <a:p>
            <a:pPr marL="174708" indent="-174708">
              <a:buFontTx/>
              <a:buChar char="-"/>
            </a:pPr>
            <a:r>
              <a:rPr lang="en-US" dirty="0">
                <a:latin typeface="Times" pitchFamily="-106" charset="0"/>
                <a:ea typeface="ＭＳ Ｐゴシック" pitchFamily="-106" charset="-128"/>
                <a:cs typeface="ＭＳ Ｐゴシック" pitchFamily="-106" charset="-128"/>
              </a:rPr>
              <a:t>To facilitate research on other important features, such as resilience and scalability, more intuitive and extensible compiler framework will be need.</a:t>
            </a:r>
          </a:p>
          <a:p>
            <a:pPr marL="174708" indent="-174708">
              <a:buFontTx/>
              <a:buChar char="-"/>
            </a:pPr>
            <a:endParaRPr lang="en-US" sz="800" dirty="0">
              <a:latin typeface="Times" charset="0"/>
              <a:ea typeface="ＭＳ Ｐゴシック" charset="-128"/>
            </a:endParaRPr>
          </a:p>
          <a:p>
            <a:pPr>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Solution:</a:t>
            </a:r>
          </a:p>
          <a:p>
            <a:pPr marL="291179" lvl="1" indent="-291179" defTabSz="931774" fontAlgn="base">
              <a:lnSpc>
                <a:spcPct val="80000"/>
              </a:lnSpc>
              <a:spcBef>
                <a:spcPct val="30000"/>
              </a:spcBef>
              <a:spcAft>
                <a:spcPct val="0"/>
              </a:spcAft>
              <a:buFontTx/>
              <a:buChar char="-"/>
              <a:defRPr/>
            </a:pPr>
            <a:r>
              <a:rPr lang="en-US" sz="1400" dirty="0">
                <a:latin typeface="Arial" charset="0"/>
                <a:cs typeface="Arial" charset="0"/>
              </a:rPr>
              <a:t>Propose </a:t>
            </a:r>
            <a:r>
              <a:rPr lang="en-US" sz="1400" i="1" dirty="0">
                <a:latin typeface="Arial" charset="0"/>
                <a:cs typeface="Arial" charset="0"/>
              </a:rPr>
              <a:t>an open-sourced, High-level Intermediate Representation (HIR)-based, extensible compiler</a:t>
            </a:r>
            <a:r>
              <a:rPr lang="en-US" sz="1400" dirty="0">
                <a:latin typeface="Arial" charset="0"/>
                <a:cs typeface="Arial" charset="0"/>
              </a:rPr>
              <a:t>, called </a:t>
            </a:r>
            <a:r>
              <a:rPr lang="en-US" sz="1400" dirty="0" err="1">
                <a:latin typeface="Arial" charset="0"/>
                <a:cs typeface="Arial" charset="0"/>
              </a:rPr>
              <a:t>OpenARC</a:t>
            </a:r>
            <a:r>
              <a:rPr lang="en-US" sz="1400" dirty="0">
                <a:latin typeface="Arial" charset="0"/>
                <a:cs typeface="Arial" charset="0"/>
              </a:rPr>
              <a:t>, which provides a high-level research framework for various directive-based accelerator programming study.</a:t>
            </a:r>
          </a:p>
          <a:p>
            <a:pPr marL="291179" lvl="1" indent="-291179" defTabSz="931774" fontAlgn="base">
              <a:lnSpc>
                <a:spcPct val="80000"/>
              </a:lnSpc>
              <a:spcBef>
                <a:spcPct val="30000"/>
              </a:spcBef>
              <a:spcAft>
                <a:spcPct val="0"/>
              </a:spcAft>
              <a:buFontTx/>
              <a:buChar char="-"/>
              <a:defRPr/>
            </a:pPr>
            <a:r>
              <a:rPr lang="en-US" sz="1400" dirty="0" err="1">
                <a:latin typeface="Arial" charset="0"/>
                <a:cs typeface="Arial" charset="0"/>
              </a:rPr>
              <a:t>OpenARC</a:t>
            </a:r>
            <a:r>
              <a:rPr lang="en-US" sz="1400" dirty="0">
                <a:latin typeface="Arial" charset="0"/>
                <a:cs typeface="Arial" charset="0"/>
              </a:rPr>
              <a:t> is the first open-source compiler that support full features of </a:t>
            </a:r>
            <a:r>
              <a:rPr lang="en-US" sz="1400" dirty="0" err="1">
                <a:latin typeface="Arial" charset="0"/>
                <a:cs typeface="Arial" charset="0"/>
              </a:rPr>
              <a:t>OpenACC</a:t>
            </a:r>
            <a:r>
              <a:rPr lang="en-US" sz="1400" dirty="0">
                <a:latin typeface="Arial" charset="0"/>
                <a:cs typeface="Arial" charset="0"/>
              </a:rPr>
              <a:t> V1.0.</a:t>
            </a:r>
          </a:p>
          <a:p>
            <a:pPr marL="291179" lvl="1" indent="-291179" defTabSz="931774" fontAlgn="base">
              <a:lnSpc>
                <a:spcPct val="80000"/>
              </a:lnSpc>
              <a:spcBef>
                <a:spcPct val="30000"/>
              </a:spcBef>
              <a:spcAft>
                <a:spcPct val="0"/>
              </a:spcAft>
              <a:buFontTx/>
              <a:buChar char="-"/>
              <a:defRPr/>
            </a:pPr>
            <a:r>
              <a:rPr lang="en-US" sz="1400" dirty="0" err="1">
                <a:latin typeface="Arial" charset="0"/>
                <a:cs typeface="Arial" charset="0"/>
              </a:rPr>
              <a:t>OpenARC</a:t>
            </a:r>
            <a:r>
              <a:rPr lang="en-US" sz="1400" dirty="0">
                <a:latin typeface="Arial" charset="0"/>
                <a:cs typeface="Arial" charset="0"/>
              </a:rPr>
              <a:t> is equipped with various advanced analysis and transformation passes and built-in tuning tools, suitable for various research on the directive-based accelerator programming study.</a:t>
            </a:r>
          </a:p>
          <a:p>
            <a:pPr marL="291179" lvl="1" indent="-291179" defTabSz="931774" fontAlgn="base">
              <a:lnSpc>
                <a:spcPct val="80000"/>
              </a:lnSpc>
              <a:spcBef>
                <a:spcPct val="30000"/>
              </a:spcBef>
              <a:spcAft>
                <a:spcPct val="0"/>
              </a:spcAft>
              <a:buFontTx/>
              <a:buChar char="-"/>
              <a:defRPr/>
            </a:pPr>
            <a:endParaRPr lang="en-US" sz="1400" dirty="0">
              <a:latin typeface="Arial" charset="0"/>
              <a:cs typeface="Arial" charset="0"/>
            </a:endParaRPr>
          </a:p>
          <a:p>
            <a:pPr eaLnBrk="1" hangingPunct="1">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Recent results:</a:t>
            </a:r>
          </a:p>
          <a:p>
            <a:pPr marL="174708" indent="-174708">
              <a:lnSpc>
                <a:spcPct val="80000"/>
              </a:lnSpc>
              <a:buFontTx/>
              <a:buChar char="-"/>
            </a:pPr>
            <a:r>
              <a:rPr lang="en-US" sz="800" dirty="0">
                <a:latin typeface="Times" charset="0"/>
                <a:ea typeface="ＭＳ Ｐゴシック" charset="-128"/>
              </a:rPr>
              <a:t>Performance portability achieved across all benchmarks.</a:t>
            </a:r>
          </a:p>
          <a:p>
            <a:pPr marL="174708" indent="-174708">
              <a:lnSpc>
                <a:spcPct val="80000"/>
              </a:lnSpc>
              <a:buFontTx/>
              <a:buChar char="-"/>
            </a:pPr>
            <a:r>
              <a:rPr lang="en-US" sz="800" dirty="0">
                <a:latin typeface="Times" charset="0"/>
                <a:ea typeface="ＭＳ Ｐゴシック" charset="-128"/>
              </a:rPr>
              <a:t>The numbers are calculated by taking a geometric mean of the speedups achieved by every benchmarks tested. </a:t>
            </a:r>
          </a:p>
          <a:p>
            <a:pPr marL="174708" indent="-174708">
              <a:lnSpc>
                <a:spcPct val="80000"/>
              </a:lnSpc>
              <a:buFontTx/>
              <a:buChar char="-"/>
            </a:pPr>
            <a:r>
              <a:rPr lang="en-US" sz="800" dirty="0">
                <a:latin typeface="Times" charset="0"/>
                <a:ea typeface="ＭＳ Ｐゴシック" charset="-128"/>
              </a:rPr>
              <a:t>Each entry in the box represents the percentage of the best performance achieved on the corresponding architecture.</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The primary reasons for the performance gap were seen to be : (</a:t>
            </a:r>
            <a:r>
              <a:rPr lang="en-US" dirty="0" err="1">
                <a:latin typeface="Times" pitchFamily="-106" charset="0"/>
                <a:ea typeface="ＭＳ Ｐゴシック" pitchFamily="-106" charset="-128"/>
                <a:cs typeface="ＭＳ Ｐゴシック" pitchFamily="-106" charset="-128"/>
              </a:rPr>
              <a:t>i</a:t>
            </a:r>
            <a:r>
              <a:rPr lang="en-US" dirty="0">
                <a:latin typeface="Times" pitchFamily="-106" charset="0"/>
                <a:ea typeface="ＭＳ Ｐゴシック" pitchFamily="-106" charset="-128"/>
                <a:cs typeface="ＭＳ Ｐゴシック" pitchFamily="-106" charset="-128"/>
              </a:rPr>
              <a:t>) parallelism arrangement (ii) usage of device-specific memories (iii) other architecture-specific optimizations, e.g., using pitched </a:t>
            </a:r>
            <a:r>
              <a:rPr lang="en-US" dirty="0" err="1">
                <a:latin typeface="Times" pitchFamily="-106" charset="0"/>
                <a:ea typeface="ＭＳ Ｐゴシック" pitchFamily="-106" charset="-128"/>
                <a:cs typeface="ＭＳ Ｐゴシック" pitchFamily="-106" charset="-128"/>
              </a:rPr>
              <a:t>malloc</a:t>
            </a:r>
            <a:r>
              <a:rPr lang="en-US" dirty="0">
                <a:latin typeface="Times" pitchFamily="-106" charset="0"/>
                <a:ea typeface="ＭＳ Ｐゴシック" pitchFamily="-106" charset="-128"/>
                <a:cs typeface="ＭＳ Ｐゴシック" pitchFamily="-106" charset="-128"/>
              </a:rPr>
              <a:t> on CUDA. </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It is worthwhile to note that the performance portability is higher among the GPU architectures. </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The obtained performance portability is due to the architectural differences; architecture-independent optimizations, like data transfer optimizations, are common among architectures and have no role to play in the performance portability. </a:t>
            </a:r>
            <a:endParaRPr lang="en-US" sz="800" dirty="0"/>
          </a:p>
          <a:p>
            <a:pPr marL="174708" indent="-174708">
              <a:lnSpc>
                <a:spcPct val="80000"/>
              </a:lnSpc>
              <a:buFontTx/>
              <a:buChar char="-"/>
            </a:pPr>
            <a:endParaRPr lang="en-US" sz="800" dirty="0">
              <a:latin typeface="Times" charset="0"/>
              <a:ea typeface="ＭＳ Ｐゴシック" charset="-128"/>
            </a:endParaRPr>
          </a:p>
          <a:p>
            <a:pPr eaLnBrk="1" hangingPunct="1">
              <a:lnSpc>
                <a:spcPct val="80000"/>
              </a:lnSpc>
            </a:pPr>
            <a:r>
              <a:rPr lang="en-US" sz="800" b="1" dirty="0"/>
              <a:t>Impact:</a:t>
            </a:r>
          </a:p>
          <a:p>
            <a:pPr eaLnBrk="1" hangingPunct="1">
              <a:lnSpc>
                <a:spcPct val="80000"/>
              </a:lnSpc>
            </a:pPr>
            <a:endParaRPr lang="en-US" sz="800" dirty="0"/>
          </a:p>
          <a:p>
            <a:pPr marL="291179" indent="-291179">
              <a:lnSpc>
                <a:spcPct val="80000"/>
              </a:lnSpc>
              <a:buFontTx/>
              <a:buChar char="-"/>
            </a:pPr>
            <a:r>
              <a:rPr lang="en-US" sz="1400" dirty="0" err="1">
                <a:latin typeface="Arial" charset="0"/>
              </a:rPr>
              <a:t>HeteroIR</a:t>
            </a:r>
            <a:r>
              <a:rPr lang="en-US" sz="1400" dirty="0">
                <a:latin typeface="Arial" charset="0"/>
              </a:rPr>
              <a:t> abstracts out the common architecture functionalities, which makes it easy for </a:t>
            </a:r>
            <a:r>
              <a:rPr lang="en-US" sz="1400" dirty="0" err="1">
                <a:latin typeface="Arial" charset="0"/>
              </a:rPr>
              <a:t>OpenARC</a:t>
            </a:r>
            <a:r>
              <a:rPr lang="en-US" sz="1400" dirty="0">
                <a:latin typeface="Arial" charset="0"/>
              </a:rPr>
              <a:t> (and other compilers) to support diverse heterogeneous architectures.</a:t>
            </a:r>
          </a:p>
          <a:p>
            <a:pPr marL="291179" indent="-291179">
              <a:lnSpc>
                <a:spcPct val="80000"/>
              </a:lnSpc>
              <a:buFontTx/>
              <a:buChar char="-"/>
            </a:pPr>
            <a:r>
              <a:rPr lang="en-US" sz="1400" dirty="0" err="1">
                <a:latin typeface="Arial" charset="0"/>
              </a:rPr>
              <a:t>HeteroIR</a:t>
            </a:r>
            <a:r>
              <a:rPr lang="en-US" sz="1400" dirty="0">
                <a:latin typeface="Arial" charset="0"/>
              </a:rPr>
              <a:t>, combined with rich </a:t>
            </a:r>
            <a:r>
              <a:rPr lang="en-US" sz="1400" dirty="0" err="1">
                <a:latin typeface="Arial" charset="0"/>
              </a:rPr>
              <a:t>OpenARC</a:t>
            </a:r>
            <a:r>
              <a:rPr lang="en-US" sz="1400" dirty="0">
                <a:latin typeface="Arial" charset="0"/>
              </a:rPr>
              <a:t> directives and built-in tuning tools allows </a:t>
            </a:r>
            <a:r>
              <a:rPr lang="en-US" sz="1400" dirty="0" err="1">
                <a:latin typeface="Arial" charset="0"/>
              </a:rPr>
              <a:t>OpenARC</a:t>
            </a:r>
            <a:r>
              <a:rPr lang="en-US" sz="1400" dirty="0">
                <a:latin typeface="Arial" charset="0"/>
              </a:rPr>
              <a:t> to be used for various tuning study on diverse architectures</a:t>
            </a:r>
            <a:endParaRPr lang="en-US" sz="800" dirty="0"/>
          </a:p>
        </p:txBody>
      </p:sp>
      <p:sp>
        <p:nvSpPr>
          <p:cNvPr id="28676" name="Slide Number Placeholder 3"/>
          <p:cNvSpPr>
            <a:spLocks noGrp="1"/>
          </p:cNvSpPr>
          <p:nvPr>
            <p:ph type="sldNum" sz="quarter" idx="5"/>
          </p:nvPr>
        </p:nvSpPr>
        <p:spPr>
          <a:noFill/>
        </p:spPr>
        <p:txBody>
          <a:bodyPr/>
          <a:lstStyle/>
          <a:p>
            <a:fld id="{2F6F7C8F-E20F-49AC-9386-AAC82328D93E}" type="slidenum">
              <a:rPr lang="en-US">
                <a:latin typeface="Arial" charset="0"/>
              </a:rPr>
              <a:pPr/>
              <a:t>15</a:t>
            </a:fld>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xfrm>
            <a:off x="407988" y="696913"/>
            <a:ext cx="6194425" cy="3486150"/>
          </a:xfrm>
          <a:ln/>
        </p:spPr>
      </p:sp>
      <p:sp>
        <p:nvSpPr>
          <p:cNvPr id="3" name="Notes Placeholder 2"/>
          <p:cNvSpPr>
            <a:spLocks noGrp="1"/>
          </p:cNvSpPr>
          <p:nvPr>
            <p:ph type="body" idx="1"/>
          </p:nvPr>
        </p:nvSpPr>
        <p:spPr/>
        <p:txBody>
          <a:bodyPr>
            <a:normAutofit/>
          </a:bodyPr>
          <a:lstStyle/>
          <a:p>
            <a:pPr eaLnBrk="1" hangingPunct="1">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Problem</a:t>
            </a:r>
          </a:p>
          <a:p>
            <a:pPr marL="174708" indent="-174708">
              <a:buFontTx/>
              <a:buChar char="-"/>
            </a:pPr>
            <a:r>
              <a:rPr lang="en-US" dirty="0">
                <a:latin typeface="Times" pitchFamily="-106" charset="0"/>
                <a:ea typeface="ＭＳ Ｐゴシック" pitchFamily="-106" charset="-128"/>
                <a:cs typeface="ＭＳ Ｐゴシック" pitchFamily="-106" charset="-128"/>
              </a:rPr>
              <a:t>Directive-based GPU programming models are gaining momentum since they transparently relieve programmers from dealing with complex language syntax of low-level GPU programming, which often involves diverse architectural details.</a:t>
            </a:r>
          </a:p>
          <a:p>
            <a:pPr marL="174708" indent="-174708">
              <a:buFontTx/>
              <a:buChar char="-"/>
            </a:pPr>
            <a:r>
              <a:rPr lang="en-US" dirty="0">
                <a:latin typeface="Times" pitchFamily="-106" charset="0"/>
                <a:ea typeface="ＭＳ Ｐゴシック" pitchFamily="-106" charset="-128"/>
                <a:cs typeface="ＭＳ Ｐゴシック" pitchFamily="-106" charset="-128"/>
              </a:rPr>
              <a:t>However, too much abstraction in directive models puts a significant burden on programmers in terms of debugging and performance optimizations.</a:t>
            </a:r>
          </a:p>
          <a:p>
            <a:pPr marL="174708" indent="-174708">
              <a:buFontTx/>
              <a:buChar char="-"/>
            </a:pPr>
            <a:r>
              <a:rPr lang="en-US" dirty="0">
                <a:latin typeface="Times" pitchFamily="-106" charset="0"/>
                <a:ea typeface="ＭＳ Ｐゴシック" pitchFamily="-106" charset="-128"/>
                <a:cs typeface="ＭＳ Ｐゴシック" pitchFamily="-106" charset="-128"/>
              </a:rPr>
              <a:t>To improve </a:t>
            </a:r>
            <a:r>
              <a:rPr lang="en-US" dirty="0" err="1">
                <a:latin typeface="Times" pitchFamily="-106" charset="0"/>
                <a:ea typeface="ＭＳ Ｐゴシック" pitchFamily="-106" charset="-128"/>
                <a:cs typeface="ＭＳ Ｐゴシック" pitchFamily="-106" charset="-128"/>
              </a:rPr>
              <a:t>debuggability</a:t>
            </a:r>
            <a:r>
              <a:rPr lang="en-US" dirty="0">
                <a:latin typeface="Times" pitchFamily="-106" charset="0"/>
                <a:ea typeface="ＭＳ Ｐゴシック" pitchFamily="-106" charset="-128"/>
                <a:cs typeface="ＭＳ Ｐゴシック" pitchFamily="-106" charset="-128"/>
              </a:rPr>
              <a:t>/</a:t>
            </a:r>
            <a:r>
              <a:rPr lang="en-US" dirty="0" err="1">
                <a:latin typeface="Times" pitchFamily="-106" charset="0"/>
                <a:ea typeface="ＭＳ Ｐゴシック" pitchFamily="-106" charset="-128"/>
                <a:cs typeface="ＭＳ Ｐゴシック" pitchFamily="-106" charset="-128"/>
              </a:rPr>
              <a:t>tunability</a:t>
            </a:r>
            <a:r>
              <a:rPr lang="en-US" dirty="0">
                <a:latin typeface="Times" pitchFamily="-106" charset="0"/>
                <a:ea typeface="ＭＳ Ｐゴシック" pitchFamily="-106" charset="-128"/>
                <a:cs typeface="ＭＳ Ｐゴシック" pitchFamily="-106" charset="-128"/>
              </a:rPr>
              <a:t> for the directive-based GPU programming models, we must have a systematic approach that exposes more information to programmers while still maintaining high-level abstraction.</a:t>
            </a:r>
          </a:p>
          <a:p>
            <a:pPr marL="174708" indent="-174708">
              <a:buFontTx/>
              <a:buChar char="-"/>
            </a:pPr>
            <a:r>
              <a:rPr lang="en-US" dirty="0">
                <a:latin typeface="Times" pitchFamily="-106" charset="0"/>
                <a:ea typeface="ＭＳ Ｐゴシック" pitchFamily="-106" charset="-128"/>
                <a:cs typeface="ＭＳ Ｐゴシック" pitchFamily="-106" charset="-128"/>
              </a:rPr>
              <a:t>To facilitate research on other important features, such as resilience and scalability, more intuitive and extensible compiler framework will be need.</a:t>
            </a:r>
          </a:p>
          <a:p>
            <a:pPr marL="174708" indent="-174708">
              <a:buFontTx/>
              <a:buChar char="-"/>
            </a:pPr>
            <a:endParaRPr lang="en-US" sz="800" dirty="0">
              <a:latin typeface="Times" charset="0"/>
              <a:ea typeface="ＭＳ Ｐゴシック" charset="-128"/>
            </a:endParaRPr>
          </a:p>
          <a:p>
            <a:pPr>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Solution:</a:t>
            </a:r>
          </a:p>
          <a:p>
            <a:pPr marL="291179" lvl="1" indent="-291179" defTabSz="931774" fontAlgn="base">
              <a:lnSpc>
                <a:spcPct val="80000"/>
              </a:lnSpc>
              <a:spcBef>
                <a:spcPct val="30000"/>
              </a:spcBef>
              <a:spcAft>
                <a:spcPct val="0"/>
              </a:spcAft>
              <a:buFontTx/>
              <a:buChar char="-"/>
              <a:defRPr/>
            </a:pPr>
            <a:r>
              <a:rPr lang="en-US" sz="1400" dirty="0">
                <a:latin typeface="Arial" charset="0"/>
                <a:cs typeface="Arial" charset="0"/>
              </a:rPr>
              <a:t>Propose </a:t>
            </a:r>
            <a:r>
              <a:rPr lang="en-US" sz="1400" i="1" dirty="0">
                <a:latin typeface="Arial" charset="0"/>
                <a:cs typeface="Arial" charset="0"/>
              </a:rPr>
              <a:t>an open-sourced, High-level Intermediate Representation (HIR)-based, extensible compiler</a:t>
            </a:r>
            <a:r>
              <a:rPr lang="en-US" sz="1400" dirty="0">
                <a:latin typeface="Arial" charset="0"/>
                <a:cs typeface="Arial" charset="0"/>
              </a:rPr>
              <a:t>, called </a:t>
            </a:r>
            <a:r>
              <a:rPr lang="en-US" sz="1400" dirty="0" err="1">
                <a:latin typeface="Arial" charset="0"/>
                <a:cs typeface="Arial" charset="0"/>
              </a:rPr>
              <a:t>OpenARC</a:t>
            </a:r>
            <a:r>
              <a:rPr lang="en-US" sz="1400" dirty="0">
                <a:latin typeface="Arial" charset="0"/>
                <a:cs typeface="Arial" charset="0"/>
              </a:rPr>
              <a:t>, which provides a high-level research framework for various directive-based accelerator programming study.</a:t>
            </a:r>
          </a:p>
          <a:p>
            <a:pPr marL="291179" lvl="1" indent="-291179" defTabSz="931774" fontAlgn="base">
              <a:lnSpc>
                <a:spcPct val="80000"/>
              </a:lnSpc>
              <a:spcBef>
                <a:spcPct val="30000"/>
              </a:spcBef>
              <a:spcAft>
                <a:spcPct val="0"/>
              </a:spcAft>
              <a:buFontTx/>
              <a:buChar char="-"/>
              <a:defRPr/>
            </a:pPr>
            <a:r>
              <a:rPr lang="en-US" sz="1400" dirty="0" err="1">
                <a:latin typeface="Arial" charset="0"/>
                <a:cs typeface="Arial" charset="0"/>
              </a:rPr>
              <a:t>OpenARC</a:t>
            </a:r>
            <a:r>
              <a:rPr lang="en-US" sz="1400" dirty="0">
                <a:latin typeface="Arial" charset="0"/>
                <a:cs typeface="Arial" charset="0"/>
              </a:rPr>
              <a:t> is the first open-source compiler that support full features of </a:t>
            </a:r>
            <a:r>
              <a:rPr lang="en-US" sz="1400" dirty="0" err="1">
                <a:latin typeface="Arial" charset="0"/>
                <a:cs typeface="Arial" charset="0"/>
              </a:rPr>
              <a:t>OpenACC</a:t>
            </a:r>
            <a:r>
              <a:rPr lang="en-US" sz="1400" dirty="0">
                <a:latin typeface="Arial" charset="0"/>
                <a:cs typeface="Arial" charset="0"/>
              </a:rPr>
              <a:t> V1.0.</a:t>
            </a:r>
          </a:p>
          <a:p>
            <a:pPr marL="291179" lvl="1" indent="-291179" defTabSz="931774" fontAlgn="base">
              <a:lnSpc>
                <a:spcPct val="80000"/>
              </a:lnSpc>
              <a:spcBef>
                <a:spcPct val="30000"/>
              </a:spcBef>
              <a:spcAft>
                <a:spcPct val="0"/>
              </a:spcAft>
              <a:buFontTx/>
              <a:buChar char="-"/>
              <a:defRPr/>
            </a:pPr>
            <a:r>
              <a:rPr lang="en-US" sz="1400" dirty="0" err="1">
                <a:latin typeface="Arial" charset="0"/>
                <a:cs typeface="Arial" charset="0"/>
              </a:rPr>
              <a:t>OpenARC</a:t>
            </a:r>
            <a:r>
              <a:rPr lang="en-US" sz="1400" dirty="0">
                <a:latin typeface="Arial" charset="0"/>
                <a:cs typeface="Arial" charset="0"/>
              </a:rPr>
              <a:t> is equipped with various advanced analysis and transformation passes and built-in tuning tools, suitable for various research on the directive-based accelerator programming study.</a:t>
            </a:r>
          </a:p>
          <a:p>
            <a:pPr marL="291179" lvl="1" indent="-291179" defTabSz="931774" fontAlgn="base">
              <a:lnSpc>
                <a:spcPct val="80000"/>
              </a:lnSpc>
              <a:spcBef>
                <a:spcPct val="30000"/>
              </a:spcBef>
              <a:spcAft>
                <a:spcPct val="0"/>
              </a:spcAft>
              <a:buFontTx/>
              <a:buChar char="-"/>
              <a:defRPr/>
            </a:pPr>
            <a:endParaRPr lang="en-US" sz="1400" dirty="0">
              <a:latin typeface="Arial" charset="0"/>
              <a:cs typeface="Arial" charset="0"/>
            </a:endParaRPr>
          </a:p>
          <a:p>
            <a:pPr eaLnBrk="1" hangingPunct="1">
              <a:lnSpc>
                <a:spcPct val="80000"/>
              </a:lnSpc>
            </a:pPr>
            <a:endParaRPr lang="en-US" sz="800" dirty="0">
              <a:latin typeface="Times" charset="0"/>
              <a:ea typeface="ＭＳ Ｐゴシック" charset="-128"/>
            </a:endParaRPr>
          </a:p>
          <a:p>
            <a:pPr eaLnBrk="1" hangingPunct="1">
              <a:lnSpc>
                <a:spcPct val="80000"/>
              </a:lnSpc>
            </a:pPr>
            <a:r>
              <a:rPr lang="en-US" sz="800" b="1" dirty="0">
                <a:latin typeface="Times" charset="0"/>
                <a:ea typeface="ＭＳ Ｐゴシック" charset="-128"/>
              </a:rPr>
              <a:t>Recent results:</a:t>
            </a:r>
          </a:p>
          <a:p>
            <a:pPr marL="174708" indent="-174708">
              <a:lnSpc>
                <a:spcPct val="80000"/>
              </a:lnSpc>
              <a:buFontTx/>
              <a:buChar char="-"/>
            </a:pPr>
            <a:r>
              <a:rPr lang="en-US" sz="800" dirty="0">
                <a:latin typeface="Times" charset="0"/>
                <a:ea typeface="ＭＳ Ｐゴシック" charset="-128"/>
              </a:rPr>
              <a:t>Performance portability achieved across all benchmarks.</a:t>
            </a:r>
          </a:p>
          <a:p>
            <a:pPr marL="174708" indent="-174708">
              <a:lnSpc>
                <a:spcPct val="80000"/>
              </a:lnSpc>
              <a:buFontTx/>
              <a:buChar char="-"/>
            </a:pPr>
            <a:r>
              <a:rPr lang="en-US" sz="800" dirty="0">
                <a:latin typeface="Times" charset="0"/>
                <a:ea typeface="ＭＳ Ｐゴシック" charset="-128"/>
              </a:rPr>
              <a:t>The numbers are calculated by taking a geometric mean of the speedups achieved by every benchmarks tested. </a:t>
            </a:r>
          </a:p>
          <a:p>
            <a:pPr marL="174708" indent="-174708">
              <a:lnSpc>
                <a:spcPct val="80000"/>
              </a:lnSpc>
              <a:buFontTx/>
              <a:buChar char="-"/>
            </a:pPr>
            <a:r>
              <a:rPr lang="en-US" sz="800" dirty="0">
                <a:latin typeface="Times" charset="0"/>
                <a:ea typeface="ＭＳ Ｐゴシック" charset="-128"/>
              </a:rPr>
              <a:t>Each entry in the box represents the percentage of the best performance achieved on the corresponding architecture.</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The primary reasons for the performance gap were seen to be : (</a:t>
            </a:r>
            <a:r>
              <a:rPr lang="en-US" dirty="0" err="1">
                <a:latin typeface="Times" pitchFamily="-106" charset="0"/>
                <a:ea typeface="ＭＳ Ｐゴシック" pitchFamily="-106" charset="-128"/>
                <a:cs typeface="ＭＳ Ｐゴシック" pitchFamily="-106" charset="-128"/>
              </a:rPr>
              <a:t>i</a:t>
            </a:r>
            <a:r>
              <a:rPr lang="en-US" dirty="0">
                <a:latin typeface="Times" pitchFamily="-106" charset="0"/>
                <a:ea typeface="ＭＳ Ｐゴシック" pitchFamily="-106" charset="-128"/>
                <a:cs typeface="ＭＳ Ｐゴシック" pitchFamily="-106" charset="-128"/>
              </a:rPr>
              <a:t>) parallelism arrangement (ii) usage of device-specific memories (iii) other architecture-specific optimizations, e.g., using pitched </a:t>
            </a:r>
            <a:r>
              <a:rPr lang="en-US" dirty="0" err="1">
                <a:latin typeface="Times" pitchFamily="-106" charset="0"/>
                <a:ea typeface="ＭＳ Ｐゴシック" pitchFamily="-106" charset="-128"/>
                <a:cs typeface="ＭＳ Ｐゴシック" pitchFamily="-106" charset="-128"/>
              </a:rPr>
              <a:t>malloc</a:t>
            </a:r>
            <a:r>
              <a:rPr lang="en-US" dirty="0">
                <a:latin typeface="Times" pitchFamily="-106" charset="0"/>
                <a:ea typeface="ＭＳ Ｐゴシック" pitchFamily="-106" charset="-128"/>
                <a:cs typeface="ＭＳ Ｐゴシック" pitchFamily="-106" charset="-128"/>
              </a:rPr>
              <a:t> on CUDA. </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It is worthwhile to note that the performance portability is higher among the GPU architectures. </a:t>
            </a:r>
          </a:p>
          <a:p>
            <a:pPr marL="174708" indent="-174708" defTabSz="931774" fontAlgn="base">
              <a:lnSpc>
                <a:spcPct val="80000"/>
              </a:lnSpc>
              <a:spcBef>
                <a:spcPct val="30000"/>
              </a:spcBef>
              <a:spcAft>
                <a:spcPct val="0"/>
              </a:spcAft>
              <a:buFontTx/>
              <a:buChar char="-"/>
              <a:defRPr/>
            </a:pPr>
            <a:r>
              <a:rPr lang="en-US" dirty="0">
                <a:latin typeface="Times" pitchFamily="-106" charset="0"/>
                <a:ea typeface="ＭＳ Ｐゴシック" pitchFamily="-106" charset="-128"/>
                <a:cs typeface="ＭＳ Ｐゴシック" pitchFamily="-106" charset="-128"/>
              </a:rPr>
              <a:t>The obtained performance portability is due to the architectural differences; architecture-independent optimizations, like data transfer optimizations, are common among architectures and have no role to play in the performance portability. </a:t>
            </a:r>
            <a:endParaRPr lang="en-US" sz="800" dirty="0"/>
          </a:p>
          <a:p>
            <a:pPr marL="174708" indent="-174708">
              <a:lnSpc>
                <a:spcPct val="80000"/>
              </a:lnSpc>
              <a:buFontTx/>
              <a:buChar char="-"/>
            </a:pPr>
            <a:endParaRPr lang="en-US" sz="800" dirty="0">
              <a:latin typeface="Times" charset="0"/>
              <a:ea typeface="ＭＳ Ｐゴシック" charset="-128"/>
            </a:endParaRPr>
          </a:p>
          <a:p>
            <a:pPr eaLnBrk="1" hangingPunct="1">
              <a:lnSpc>
                <a:spcPct val="80000"/>
              </a:lnSpc>
            </a:pPr>
            <a:r>
              <a:rPr lang="en-US" sz="800" b="1" dirty="0"/>
              <a:t>Impact:</a:t>
            </a:r>
          </a:p>
          <a:p>
            <a:pPr eaLnBrk="1" hangingPunct="1">
              <a:lnSpc>
                <a:spcPct val="80000"/>
              </a:lnSpc>
            </a:pPr>
            <a:endParaRPr lang="en-US" sz="800" dirty="0"/>
          </a:p>
          <a:p>
            <a:pPr marL="291179" indent="-291179">
              <a:lnSpc>
                <a:spcPct val="80000"/>
              </a:lnSpc>
              <a:buFontTx/>
              <a:buChar char="-"/>
            </a:pPr>
            <a:r>
              <a:rPr lang="en-US" sz="1400" dirty="0" err="1">
                <a:latin typeface="Arial" charset="0"/>
              </a:rPr>
              <a:t>HeteroIR</a:t>
            </a:r>
            <a:r>
              <a:rPr lang="en-US" sz="1400" dirty="0">
                <a:latin typeface="Arial" charset="0"/>
              </a:rPr>
              <a:t> abstracts out the common architecture functionalities, which makes it easy for </a:t>
            </a:r>
            <a:r>
              <a:rPr lang="en-US" sz="1400" dirty="0" err="1">
                <a:latin typeface="Arial" charset="0"/>
              </a:rPr>
              <a:t>OpenARC</a:t>
            </a:r>
            <a:r>
              <a:rPr lang="en-US" sz="1400" dirty="0">
                <a:latin typeface="Arial" charset="0"/>
              </a:rPr>
              <a:t> (and other compilers) to support diverse heterogeneous architectures.</a:t>
            </a:r>
          </a:p>
          <a:p>
            <a:pPr marL="291179" indent="-291179">
              <a:lnSpc>
                <a:spcPct val="80000"/>
              </a:lnSpc>
              <a:buFontTx/>
              <a:buChar char="-"/>
            </a:pPr>
            <a:r>
              <a:rPr lang="en-US" sz="1400" dirty="0" err="1">
                <a:latin typeface="Arial" charset="0"/>
              </a:rPr>
              <a:t>HeteroIR</a:t>
            </a:r>
            <a:r>
              <a:rPr lang="en-US" sz="1400" dirty="0">
                <a:latin typeface="Arial" charset="0"/>
              </a:rPr>
              <a:t>, combined with rich </a:t>
            </a:r>
            <a:r>
              <a:rPr lang="en-US" sz="1400" dirty="0" err="1">
                <a:latin typeface="Arial" charset="0"/>
              </a:rPr>
              <a:t>OpenARC</a:t>
            </a:r>
            <a:r>
              <a:rPr lang="en-US" sz="1400" dirty="0">
                <a:latin typeface="Arial" charset="0"/>
              </a:rPr>
              <a:t> directives and built-in tuning tools allows </a:t>
            </a:r>
            <a:r>
              <a:rPr lang="en-US" sz="1400" dirty="0" err="1">
                <a:latin typeface="Arial" charset="0"/>
              </a:rPr>
              <a:t>OpenARC</a:t>
            </a:r>
            <a:r>
              <a:rPr lang="en-US" sz="1400" dirty="0">
                <a:latin typeface="Arial" charset="0"/>
              </a:rPr>
              <a:t> to be used for various tuning study on diverse architectures</a:t>
            </a:r>
            <a:endParaRPr lang="en-US" sz="800" dirty="0"/>
          </a:p>
        </p:txBody>
      </p:sp>
      <p:sp>
        <p:nvSpPr>
          <p:cNvPr id="28676" name="Slide Number Placeholder 3"/>
          <p:cNvSpPr>
            <a:spLocks noGrp="1"/>
          </p:cNvSpPr>
          <p:nvPr>
            <p:ph type="sldNum" sz="quarter" idx="5"/>
          </p:nvPr>
        </p:nvSpPr>
        <p:spPr>
          <a:noFill/>
        </p:spPr>
        <p:txBody>
          <a:bodyPr/>
          <a:lstStyle/>
          <a:p>
            <a:fld id="{2F6F7C8F-E20F-49AC-9386-AAC82328D93E}" type="slidenum">
              <a:rPr lang="en-US">
                <a:latin typeface="Arial" charset="0"/>
              </a:rPr>
              <a:pPr/>
              <a:t>16</a:t>
            </a:fld>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cstate="print">
            <a:extLst>
              <a:ext uri="{28A0092B-C50C-407E-A947-70E740481C1C}">
                <a14:useLocalDpi xmlns:a14="http://schemas.microsoft.com/office/drawing/2010/main" val="0"/>
              </a:ext>
            </a:extLst>
          </a:blip>
          <a:srcRect l="53723" t="46829" r="5491"/>
          <a:stretch/>
        </p:blipFill>
        <p:spPr>
          <a:xfrm rot="5400000" flipH="1">
            <a:off x="-48130" y="48129"/>
            <a:ext cx="4322618" cy="4226359"/>
          </a:xfrm>
          <a:prstGeom prst="rect">
            <a:avLst/>
          </a:prstGeom>
        </p:spPr>
      </p:pic>
      <p:sp>
        <p:nvSpPr>
          <p:cNvPr id="12" name="Rectangle 11"/>
          <p:cNvSpPr/>
          <p:nvPr userDrawn="1"/>
        </p:nvSpPr>
        <p:spPr bwMode="auto">
          <a:xfrm>
            <a:off x="8528461" y="0"/>
            <a:ext cx="3676822" cy="6858000"/>
          </a:xfrm>
          <a:prstGeom prst="rect">
            <a:avLst/>
          </a:prstGeom>
          <a:solidFill>
            <a:schemeClr val="tx2"/>
          </a:solidFill>
          <a:ln w="9525" cap="flat" cmpd="sng" algn="ctr">
            <a:noFill/>
            <a:prstDash val="solid"/>
            <a:round/>
            <a:headEnd type="none" w="med" len="med"/>
            <a:tailEnd type="none" w="med" len="med"/>
          </a:ln>
          <a:effectLst/>
        </p:spPr>
        <p:txBody>
          <a:bodyPr/>
          <a:lstStyle/>
          <a:p>
            <a:pPr eaLnBrk="0" hangingPunct="0">
              <a:defRPr/>
            </a:pPr>
            <a:endParaRPr lang="en-US">
              <a:latin typeface="Arial" pitchFamily="34" charset="0"/>
              <a:cs typeface="Arial" pitchFamily="34" charset="0"/>
            </a:endParaRP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58765" y="64"/>
            <a:ext cx="8839114" cy="6629335"/>
          </a:xfrm>
          <a:prstGeom prst="rect">
            <a:avLst/>
          </a:prstGeom>
        </p:spPr>
      </p:pic>
      <p:sp>
        <p:nvSpPr>
          <p:cNvPr id="10" name="TextBox 9"/>
          <p:cNvSpPr txBox="1"/>
          <p:nvPr userDrawn="1"/>
        </p:nvSpPr>
        <p:spPr>
          <a:xfrm>
            <a:off x="396635" y="6293793"/>
            <a:ext cx="2114681" cy="400110"/>
          </a:xfrm>
          <a:prstGeom prst="rect">
            <a:avLst/>
          </a:prstGeom>
          <a:noFill/>
        </p:spPr>
        <p:txBody>
          <a:bodyPr wrap="none" rtlCol="0">
            <a:spAutoFit/>
          </a:bodyPr>
          <a:lstStyle/>
          <a:p>
            <a:r>
              <a:rPr lang="en-US" sz="1000" b="0" dirty="0" smtClean="0">
                <a:solidFill>
                  <a:schemeClr val="tx2"/>
                </a:solidFill>
              </a:rPr>
              <a:t>ORNL is managed by UT-Battelle </a:t>
            </a:r>
            <a:br>
              <a:rPr lang="en-US" sz="1000" b="0" dirty="0" smtClean="0">
                <a:solidFill>
                  <a:schemeClr val="tx2"/>
                </a:solidFill>
              </a:rPr>
            </a:br>
            <a:r>
              <a:rPr lang="en-US" sz="1000" b="0" dirty="0" smtClean="0">
                <a:solidFill>
                  <a:schemeClr val="tx2"/>
                </a:solidFill>
              </a:rPr>
              <a:t>for the US Department of Energy</a:t>
            </a:r>
            <a:endParaRPr lang="en-US" sz="1000" b="0" dirty="0">
              <a:solidFill>
                <a:schemeClr val="tx2"/>
              </a:solidFill>
            </a:endParaRPr>
          </a:p>
        </p:txBody>
      </p:sp>
      <p:sp>
        <p:nvSpPr>
          <p:cNvPr id="2" name="Title 1"/>
          <p:cNvSpPr>
            <a:spLocks noGrp="1"/>
          </p:cNvSpPr>
          <p:nvPr>
            <p:ph type="ctrTitle"/>
          </p:nvPr>
        </p:nvSpPr>
        <p:spPr>
          <a:xfrm>
            <a:off x="347472" y="407395"/>
            <a:ext cx="6657177" cy="877163"/>
          </a:xfrm>
        </p:spPr>
        <p:txBody>
          <a:bodyPr/>
          <a:lstStyle>
            <a:lvl1pPr algn="l">
              <a:defRPr>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47471" y="1761403"/>
            <a:ext cx="4828377" cy="757130"/>
          </a:xfr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77210" y="660859"/>
            <a:ext cx="4626281" cy="4663439"/>
          </a:xfrm>
          <a:prstGeom prst="rect">
            <a:avLst/>
          </a:prstGeom>
        </p:spPr>
      </p:pic>
      <p:pic>
        <p:nvPicPr>
          <p:cNvPr id="22" name="Picture 2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396728" y="6272784"/>
            <a:ext cx="1329900" cy="320040"/>
          </a:xfrm>
          <a:prstGeom prst="rect">
            <a:avLst/>
          </a:prstGeom>
        </p:spPr>
      </p:pic>
    </p:spTree>
    <p:extLst>
      <p:ext uri="{BB962C8B-B14F-4D97-AF65-F5344CB8AC3E}">
        <p14:creationId xmlns:p14="http://schemas.microsoft.com/office/powerpoint/2010/main" val="39133722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2975" y="69010"/>
            <a:ext cx="11372473" cy="759125"/>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07857" y="897045"/>
            <a:ext cx="11369809" cy="5270841"/>
          </a:xfrm>
        </p:spPr>
        <p:txBody>
          <a:bodyPr/>
          <a:lstStyle>
            <a:lvl1pPr>
              <a:defRPr>
                <a:latin typeface="Corbel" panose="020B0503020204020204" pitchFamily="34" charset="0"/>
                <a:cs typeface="Arial" panose="020B0604020202020204" pitchFamily="34" charset="0"/>
              </a:defRPr>
            </a:lvl1pPr>
            <a:lvl2pPr>
              <a:defRPr>
                <a:latin typeface="Corbel" panose="020B0503020204020204" pitchFamily="34" charset="0"/>
                <a:cs typeface="Arial" panose="020B0604020202020204" pitchFamily="34" charset="0"/>
              </a:defRPr>
            </a:lvl2pPr>
            <a:lvl3pPr>
              <a:defRPr>
                <a:latin typeface="Corbel" panose="020B0503020204020204" pitchFamily="34" charset="0"/>
                <a:cs typeface="Arial" panose="020B0604020202020204" pitchFamily="34" charset="0"/>
              </a:defRPr>
            </a:lvl3pPr>
            <a:lvl4pPr>
              <a:defRPr>
                <a:latin typeface="Corbel" panose="020B0503020204020204" pitchFamily="34" charset="0"/>
                <a:cs typeface="Arial" panose="020B0604020202020204" pitchFamily="34" charset="0"/>
              </a:defRPr>
            </a:lvl4pPr>
            <a:lvl5pPr marL="1482725" indent="-222250">
              <a:buFont typeface="Arial" panose="020B0604020202020204" pitchFamily="34" charset="0"/>
              <a:buChar char="•"/>
              <a:defRPr>
                <a:latin typeface="Corbel" panose="020B0503020204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092206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3254" y="410602"/>
            <a:ext cx="11501908" cy="48474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7472" y="1444752"/>
            <a:ext cx="5588582" cy="821190"/>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7472" y="2270334"/>
            <a:ext cx="5588582" cy="3373229"/>
          </a:xfrm>
        </p:spPr>
        <p:txBody>
          <a:bodyPr/>
          <a:lstStyle>
            <a:lvl1pPr>
              <a:defRPr sz="2400"/>
            </a:lvl1pPr>
            <a:lvl2pPr>
              <a:defRPr sz="2000"/>
            </a:lvl2pPr>
            <a:lvl3pPr>
              <a:defRPr sz="1800"/>
            </a:lvl3pPr>
            <a:lvl4pPr>
              <a:defRPr sz="1600"/>
            </a:lvl4pPr>
            <a:lvl5pPr marL="1482725" indent="-222250">
              <a:buFont typeface="Arial" panose="020B0604020202020204" pitchFamily="34" charset="0"/>
              <a:buChar cha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1755" y="1444752"/>
            <a:ext cx="5531934" cy="821190"/>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5" y="2270334"/>
            <a:ext cx="5531934" cy="3373229"/>
          </a:xfrm>
        </p:spPr>
        <p:txBody>
          <a:bodyPr/>
          <a:lstStyle>
            <a:lvl1pPr>
              <a:defRPr sz="2400"/>
            </a:lvl1pPr>
            <a:lvl2pPr>
              <a:defRPr sz="2000"/>
            </a:lvl2pPr>
            <a:lvl3pPr>
              <a:defRPr sz="1800"/>
            </a:lvl3pPr>
            <a:lvl4pPr>
              <a:defRPr sz="1600"/>
            </a:lvl4pPr>
            <a:lvl5pPr marL="1482725" indent="-222250">
              <a:defRPr lang="en-US" sz="18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748649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l="58536"/>
          <a:stretch/>
        </p:blipFill>
        <p:spPr>
          <a:xfrm>
            <a:off x="8532811" y="64"/>
            <a:ext cx="3665067" cy="6629335"/>
          </a:xfrm>
          <a:prstGeom prst="rect">
            <a:avLst/>
          </a:prstGeom>
        </p:spPr>
      </p:pic>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3723" t="46829" r="5491"/>
          <a:stretch/>
        </p:blipFill>
        <p:spPr>
          <a:xfrm rot="5400000" flipH="1">
            <a:off x="-48130" y="48129"/>
            <a:ext cx="4322618" cy="4226359"/>
          </a:xfrm>
          <a:prstGeom prst="rect">
            <a:avLst/>
          </a:prstGeom>
        </p:spPr>
      </p:pic>
      <p:sp>
        <p:nvSpPr>
          <p:cNvPr id="2" name="Title 1"/>
          <p:cNvSpPr>
            <a:spLocks noGrp="1"/>
          </p:cNvSpPr>
          <p:nvPr>
            <p:ph type="title"/>
          </p:nvPr>
        </p:nvSpPr>
        <p:spPr>
          <a:xfrm>
            <a:off x="438587" y="2551837"/>
            <a:ext cx="7575544" cy="877163"/>
          </a:xfrm>
        </p:spPr>
        <p:txBody>
          <a:bodyPr/>
          <a:lstStyle/>
          <a:p>
            <a:r>
              <a:rPr lang="en-US" smtClean="0"/>
              <a:t>Click to edit Master title style</a:t>
            </a:r>
            <a:endParaRPr lang="en-US"/>
          </a:p>
        </p:txBody>
      </p:sp>
      <p:cxnSp>
        <p:nvCxnSpPr>
          <p:cNvPr id="7" name="Straight Arrow Connector 6"/>
          <p:cNvCxnSpPr/>
          <p:nvPr userDrawn="1"/>
        </p:nvCxnSpPr>
        <p:spPr>
          <a:xfrm>
            <a:off x="8532812" y="0"/>
            <a:ext cx="0" cy="6858000"/>
          </a:xfrm>
          <a:prstGeom prst="straightConnector1">
            <a:avLst/>
          </a:prstGeom>
          <a:ln w="3810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96728" y="6272784"/>
            <a:ext cx="1329900" cy="320040"/>
          </a:xfrm>
          <a:prstGeom prst="rect">
            <a:avLst/>
          </a:prstGeom>
        </p:spPr>
      </p:pic>
    </p:spTree>
    <p:extLst>
      <p:ext uri="{BB962C8B-B14F-4D97-AF65-F5344CB8AC3E}">
        <p14:creationId xmlns:p14="http://schemas.microsoft.com/office/powerpoint/2010/main" val="612109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divider with bullets">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l="58536"/>
          <a:stretch/>
        </p:blipFill>
        <p:spPr>
          <a:xfrm>
            <a:off x="8532811" y="64"/>
            <a:ext cx="3665067" cy="6629335"/>
          </a:xfrm>
          <a:prstGeom prst="rect">
            <a:avLst/>
          </a:prstGeom>
        </p:spPr>
      </p:pic>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l="53723" t="46829" r="5491"/>
          <a:stretch/>
        </p:blipFill>
        <p:spPr>
          <a:xfrm rot="5400000" flipH="1">
            <a:off x="-48130" y="48129"/>
            <a:ext cx="4322618" cy="4226359"/>
          </a:xfrm>
          <a:prstGeom prst="rect">
            <a:avLst/>
          </a:prstGeom>
        </p:spPr>
      </p:pic>
      <p:sp>
        <p:nvSpPr>
          <p:cNvPr id="2" name="Title 1"/>
          <p:cNvSpPr>
            <a:spLocks noGrp="1"/>
          </p:cNvSpPr>
          <p:nvPr>
            <p:ph type="title"/>
          </p:nvPr>
        </p:nvSpPr>
        <p:spPr>
          <a:xfrm>
            <a:off x="343505" y="411480"/>
            <a:ext cx="7957347" cy="877163"/>
          </a:xfrm>
        </p:spPr>
        <p:txBody>
          <a:bodyPr/>
          <a:lstStyle/>
          <a:p>
            <a:r>
              <a:rPr lang="en-US" smtClean="0"/>
              <a:t>Click to edit Master title style</a:t>
            </a:r>
            <a:endParaRPr lang="en-US" dirty="0"/>
          </a:p>
        </p:txBody>
      </p:sp>
      <p:cxnSp>
        <p:nvCxnSpPr>
          <p:cNvPr id="7" name="Straight Arrow Connector 6"/>
          <p:cNvCxnSpPr/>
          <p:nvPr userDrawn="1"/>
        </p:nvCxnSpPr>
        <p:spPr>
          <a:xfrm>
            <a:off x="8532812" y="0"/>
            <a:ext cx="0" cy="6858000"/>
          </a:xfrm>
          <a:prstGeom prst="straightConnector1">
            <a:avLst/>
          </a:prstGeom>
          <a:ln w="3810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10"/>
          </p:nvPr>
        </p:nvSpPr>
        <p:spPr>
          <a:xfrm>
            <a:off x="344487" y="1600200"/>
            <a:ext cx="7944489" cy="345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96728" y="6272784"/>
            <a:ext cx="1329900" cy="320040"/>
          </a:xfrm>
          <a:prstGeom prst="rect">
            <a:avLst/>
          </a:prstGeom>
        </p:spPr>
      </p:pic>
    </p:spTree>
    <p:extLst>
      <p:ext uri="{BB962C8B-B14F-4D97-AF65-F5344CB8AC3E}">
        <p14:creationId xmlns:p14="http://schemas.microsoft.com/office/powerpoint/2010/main" val="1340482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4878" y="161325"/>
            <a:ext cx="11501908" cy="649569"/>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1988677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1"/>
          <p:cNvGrpSpPr/>
          <p:nvPr userDrawn="1"/>
        </p:nvGrpSpPr>
        <p:grpSpPr>
          <a:xfrm>
            <a:off x="0" y="0"/>
            <a:ext cx="12184060" cy="6858000"/>
            <a:chOff x="0" y="0"/>
            <a:chExt cx="12184060" cy="7797800"/>
          </a:xfrm>
        </p:grpSpPr>
        <p:grpSp>
          <p:nvGrpSpPr>
            <p:cNvPr id="3" name="Group 2"/>
            <p:cNvGrpSpPr/>
            <p:nvPr userDrawn="1"/>
          </p:nvGrpSpPr>
          <p:grpSpPr>
            <a:xfrm>
              <a:off x="0" y="0"/>
              <a:ext cx="12184060" cy="2590800"/>
              <a:chOff x="0" y="0"/>
              <a:chExt cx="15230472" cy="6855686"/>
            </a:xfrm>
            <a:noFill/>
          </p:grpSpPr>
          <p:sp>
            <p:nvSpPr>
              <p:cNvPr id="16" name="Rectangle 15"/>
              <p:cNvSpPr/>
              <p:nvPr userDrawn="1"/>
            </p:nvSpPr>
            <p:spPr>
              <a:xfrm>
                <a:off x="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7" name="Rectangle 16"/>
              <p:cNvSpPr/>
              <p:nvPr userDrawn="1"/>
            </p:nvSpPr>
            <p:spPr>
              <a:xfrm>
                <a:off x="3046412"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8" name="Rectangle 17"/>
              <p:cNvSpPr/>
              <p:nvPr userDrawn="1"/>
            </p:nvSpPr>
            <p:spPr>
              <a:xfrm>
                <a:off x="6091236"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9" name="Rectangle 18"/>
              <p:cNvSpPr/>
              <p:nvPr userDrawn="1"/>
            </p:nvSpPr>
            <p:spPr>
              <a:xfrm>
                <a:off x="9137648"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20" name="Rectangle 19"/>
              <p:cNvSpPr/>
              <p:nvPr userDrawn="1"/>
            </p:nvSpPr>
            <p:spPr>
              <a:xfrm>
                <a:off x="1218406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grpSp>
        <p:grpSp>
          <p:nvGrpSpPr>
            <p:cNvPr id="4" name="Group 3"/>
            <p:cNvGrpSpPr/>
            <p:nvPr userDrawn="1"/>
          </p:nvGrpSpPr>
          <p:grpSpPr>
            <a:xfrm>
              <a:off x="0" y="2616200"/>
              <a:ext cx="12184060" cy="2590800"/>
              <a:chOff x="0" y="0"/>
              <a:chExt cx="15230472" cy="6855686"/>
            </a:xfrm>
            <a:noFill/>
          </p:grpSpPr>
          <p:sp>
            <p:nvSpPr>
              <p:cNvPr id="11" name="Rectangle 10"/>
              <p:cNvSpPr/>
              <p:nvPr userDrawn="1"/>
            </p:nvSpPr>
            <p:spPr>
              <a:xfrm>
                <a:off x="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2" name="Rectangle 11"/>
              <p:cNvSpPr/>
              <p:nvPr userDrawn="1"/>
            </p:nvSpPr>
            <p:spPr>
              <a:xfrm>
                <a:off x="3046412"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3" name="Rectangle 12"/>
              <p:cNvSpPr/>
              <p:nvPr userDrawn="1"/>
            </p:nvSpPr>
            <p:spPr>
              <a:xfrm>
                <a:off x="6091236"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4" name="Rectangle 13"/>
              <p:cNvSpPr/>
              <p:nvPr userDrawn="1"/>
            </p:nvSpPr>
            <p:spPr>
              <a:xfrm>
                <a:off x="9137648"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5" name="Rectangle 14"/>
              <p:cNvSpPr/>
              <p:nvPr userDrawn="1"/>
            </p:nvSpPr>
            <p:spPr>
              <a:xfrm>
                <a:off x="1218406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grpSp>
        <p:grpSp>
          <p:nvGrpSpPr>
            <p:cNvPr id="5" name="Group 4"/>
            <p:cNvGrpSpPr/>
            <p:nvPr userDrawn="1"/>
          </p:nvGrpSpPr>
          <p:grpSpPr>
            <a:xfrm>
              <a:off x="0" y="5207000"/>
              <a:ext cx="12184060" cy="2590800"/>
              <a:chOff x="0" y="0"/>
              <a:chExt cx="15230472" cy="6855686"/>
            </a:xfrm>
            <a:noFill/>
          </p:grpSpPr>
          <p:sp>
            <p:nvSpPr>
              <p:cNvPr id="6" name="Rectangle 5"/>
              <p:cNvSpPr/>
              <p:nvPr userDrawn="1"/>
            </p:nvSpPr>
            <p:spPr>
              <a:xfrm>
                <a:off x="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7" name="Rectangle 6"/>
              <p:cNvSpPr/>
              <p:nvPr userDrawn="1"/>
            </p:nvSpPr>
            <p:spPr>
              <a:xfrm>
                <a:off x="3046412"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8" name="Rectangle 7"/>
              <p:cNvSpPr/>
              <p:nvPr userDrawn="1"/>
            </p:nvSpPr>
            <p:spPr>
              <a:xfrm>
                <a:off x="6091236"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9" name="Rectangle 8"/>
              <p:cNvSpPr/>
              <p:nvPr userDrawn="1"/>
            </p:nvSpPr>
            <p:spPr>
              <a:xfrm>
                <a:off x="9137648"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sp>
            <p:nvSpPr>
              <p:cNvPr id="10" name="Rectangle 9"/>
              <p:cNvSpPr/>
              <p:nvPr userDrawn="1"/>
            </p:nvSpPr>
            <p:spPr>
              <a:xfrm>
                <a:off x="12184060" y="0"/>
                <a:ext cx="3046412" cy="6855686"/>
              </a:xfrm>
              <a:prstGeom prst="rect">
                <a:avLst/>
              </a:prstGeom>
              <a:grp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tx1"/>
                  </a:solidFill>
                </a:endParaRPr>
              </a:p>
            </p:txBody>
          </p:sp>
        </p:grpSp>
      </p:grpSp>
    </p:spTree>
    <p:extLst>
      <p:ext uri="{BB962C8B-B14F-4D97-AF65-F5344CB8AC3E}">
        <p14:creationId xmlns:p14="http://schemas.microsoft.com/office/powerpoint/2010/main" val="18133367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9" cstate="print">
            <a:extLst>
              <a:ext uri="{28A0092B-C50C-407E-A947-70E740481C1C}">
                <a14:useLocalDpi xmlns:a14="http://schemas.microsoft.com/office/drawing/2010/main" val="0"/>
              </a:ext>
            </a:extLst>
          </a:blip>
          <a:srcRect l="53723" t="46829" r="5491"/>
          <a:stretch/>
        </p:blipFill>
        <p:spPr>
          <a:xfrm rot="5400000" flipH="1">
            <a:off x="-48130" y="48129"/>
            <a:ext cx="4322618" cy="4226359"/>
          </a:xfrm>
          <a:prstGeom prst="rect">
            <a:avLst/>
          </a:prstGeom>
        </p:spPr>
      </p:pic>
      <p:pic>
        <p:nvPicPr>
          <p:cNvPr id="11" name="Picture 10"/>
          <p:cNvPicPr>
            <a:picLocks noChangeAspect="1"/>
          </p:cNvPicPr>
          <p:nvPr/>
        </p:nvPicPr>
        <p:blipFill rotWithShape="1">
          <a:blip r:embed="rId9" cstate="print">
            <a:extLst>
              <a:ext uri="{28A0092B-C50C-407E-A947-70E740481C1C}">
                <a14:useLocalDpi xmlns:a14="http://schemas.microsoft.com/office/drawing/2010/main" val="0"/>
              </a:ext>
            </a:extLst>
          </a:blip>
          <a:srcRect l="47067" t="13722"/>
          <a:stretch/>
        </p:blipFill>
        <p:spPr>
          <a:xfrm>
            <a:off x="7112228" y="652006"/>
            <a:ext cx="5076597" cy="6205993"/>
          </a:xfrm>
          <a:prstGeom prst="rect">
            <a:avLst/>
          </a:prstGeom>
        </p:spPr>
      </p:pic>
      <p:sp>
        <p:nvSpPr>
          <p:cNvPr id="1026" name="Title Placeholder 1"/>
          <p:cNvSpPr>
            <a:spLocks noGrp="1"/>
          </p:cNvSpPr>
          <p:nvPr>
            <p:ph type="title"/>
          </p:nvPr>
        </p:nvSpPr>
        <p:spPr bwMode="auto">
          <a:xfrm>
            <a:off x="356915" y="69012"/>
            <a:ext cx="11501908" cy="7073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357936" y="987722"/>
            <a:ext cx="11520637" cy="48782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Rectangle 6"/>
          <p:cNvSpPr>
            <a:spLocks noChangeArrowheads="1"/>
          </p:cNvSpPr>
          <p:nvPr/>
        </p:nvSpPr>
        <p:spPr bwMode="auto">
          <a:xfrm flipH="1">
            <a:off x="76587" y="6513051"/>
            <a:ext cx="280328" cy="152400"/>
          </a:xfrm>
          <a:prstGeom prst="rect">
            <a:avLst/>
          </a:prstGeom>
          <a:noFill/>
          <a:ln w="9525">
            <a:noFill/>
            <a:miter lim="800000"/>
            <a:headEnd/>
            <a:tailEnd/>
          </a:ln>
          <a:effectLst/>
        </p:spPr>
        <p:txBody>
          <a:bodyPr lIns="0" tIns="0" rIns="0" bIns="0"/>
          <a:lstStyle/>
          <a:p>
            <a:pPr algn="r" defTabSz="173038">
              <a:lnSpc>
                <a:spcPct val="90000"/>
              </a:lnSpc>
              <a:tabLst>
                <a:tab pos="230188" algn="l"/>
              </a:tabLst>
              <a:defRPr/>
            </a:pPr>
            <a:fld id="{040BB257-551A-4736-B50F-DCF1BA034C06}" type="slidenum">
              <a:rPr lang="en-US" sz="1000" smtClean="0">
                <a:solidFill>
                  <a:schemeClr val="bg1">
                    <a:lumMod val="75000"/>
                  </a:schemeClr>
                </a:solidFill>
                <a:latin typeface="Arial" pitchFamily="34" charset="0"/>
                <a:cs typeface="Arial" pitchFamily="34" charset="0"/>
              </a:rPr>
              <a:pPr algn="r" defTabSz="173038">
                <a:lnSpc>
                  <a:spcPct val="90000"/>
                </a:lnSpc>
                <a:tabLst>
                  <a:tab pos="230188" algn="l"/>
                </a:tabLst>
                <a:defRPr/>
              </a:pPr>
              <a:t>‹#›</a:t>
            </a:fld>
            <a:endParaRPr lang="en-US" sz="1000" dirty="0">
              <a:solidFill>
                <a:schemeClr val="bg1">
                  <a:lumMod val="75000"/>
                </a:schemeClr>
              </a:solidFill>
              <a:latin typeface="Arial" pitchFamily="34" charset="0"/>
              <a:cs typeface="Arial" pitchFamily="34" charset="0"/>
            </a:endParaRPr>
          </a:p>
        </p:txBody>
      </p:sp>
      <p:pic>
        <p:nvPicPr>
          <p:cNvPr id="3" name="Picture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396728" y="6272784"/>
            <a:ext cx="1329900" cy="320040"/>
          </a:xfrm>
          <a:prstGeom prst="rect">
            <a:avLst/>
          </a:prstGeom>
        </p:spPr>
      </p:pic>
    </p:spTree>
    <p:extLst>
      <p:ext uri="{BB962C8B-B14F-4D97-AF65-F5344CB8AC3E}">
        <p14:creationId xmlns:p14="http://schemas.microsoft.com/office/powerpoint/2010/main" val="2081848127"/>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9" r:id="rId3"/>
    <p:sldLayoutId id="2147483940" r:id="rId4"/>
    <p:sldLayoutId id="2147483943" r:id="rId5"/>
    <p:sldLayoutId id="2147483941" r:id="rId6"/>
    <p:sldLayoutId id="2147483942" r:id="rId7"/>
  </p:sldLayoutIdLst>
  <p:timing>
    <p:tnLst>
      <p:par>
        <p:cTn id="1" dur="indefinite" restart="never" nodeType="tmRoot"/>
      </p:par>
    </p:tnLst>
  </p:timing>
  <p:hf hdr="0" ftr="0" dt="0"/>
  <p:txStyles>
    <p:titleStyle>
      <a:lvl1pPr algn="ctr" rtl="0" eaLnBrk="1" fontAlgn="base" hangingPunct="1">
        <a:lnSpc>
          <a:spcPct val="85000"/>
        </a:lnSpc>
        <a:spcBef>
          <a:spcPct val="0"/>
        </a:spcBef>
        <a:spcAft>
          <a:spcPct val="0"/>
        </a:spcAft>
        <a:defRPr sz="4800" kern="1200">
          <a:solidFill>
            <a:schemeClr val="tx2"/>
          </a:solidFill>
          <a:latin typeface="Calibri Light" panose="020F030202020403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30188" indent="-230188" algn="l" rtl="0" eaLnBrk="1" fontAlgn="base" hangingPunct="1">
        <a:lnSpc>
          <a:spcPct val="90000"/>
        </a:lnSpc>
        <a:spcBef>
          <a:spcPts val="1400"/>
        </a:spcBef>
        <a:spcAft>
          <a:spcPct val="0"/>
        </a:spcAft>
        <a:buClr>
          <a:schemeClr val="tx2"/>
        </a:buClr>
        <a:buFont typeface="Arial" charset="0"/>
        <a:buChar char="•"/>
        <a:defRPr sz="3200" kern="1200">
          <a:solidFill>
            <a:schemeClr val="tx1"/>
          </a:solidFill>
          <a:latin typeface="Corbel" panose="020B0503020204020204" pitchFamily="34" charset="0"/>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800" kern="1200">
          <a:solidFill>
            <a:schemeClr val="tx1"/>
          </a:solidFill>
          <a:latin typeface="Corbel" panose="020B0503020204020204" pitchFamily="34" charset="0"/>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Corbel" panose="020B0503020204020204" pitchFamily="34" charset="0"/>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Corbel" panose="020B0503020204020204" pitchFamily="34" charset="0"/>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2000" kern="1200">
          <a:solidFill>
            <a:schemeClr val="tx1"/>
          </a:solidFill>
          <a:latin typeface="Corbel" panose="020B0503020204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etter@computer.org" TargetMode="External"/><Relationship Id="rId2" Type="http://schemas.openxmlformats.org/officeDocument/2006/relationships/hyperlink" Target="http://ft.ornl.gov/"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github.com/vetter/shoc/wiki" TargetMode="External"/><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code.google.com/p/digpufft/" TargetMode="External"/><Relationship Id="rId5" Type="http://schemas.openxmlformats.org/officeDocument/2006/relationships/hyperlink" Target="http://code.google.com/p/adsm/" TargetMode="External"/><Relationship Id="rId4" Type="http://schemas.openxmlformats.org/officeDocument/2006/relationships/hyperlink" Target="http://www.cs.uoregon.edu/Research/tau" TargetMode="External"/><Relationship Id="rId9" Type="http://schemas.openxmlformats.org/officeDocument/2006/relationships/image" Target="../media/image20.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github.com/vetter/shoc/wiki"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ft.ornl.gov/research/openar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hyperlink" Target="http://ft.ornl.gov/research/openar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hyperlink" Target="http://dl.acm.org/citation.cfm?id=221292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emf"/><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bit.ly/shocmarx" TargetMode="External"/><Relationship Id="rId3" Type="http://schemas.openxmlformats.org/officeDocument/2006/relationships/hyperlink" Target="https://ft.ornl.gov/trac/vancouver" TargetMode="External"/><Relationship Id="rId7" Type="http://schemas.openxmlformats.org/officeDocument/2006/relationships/hyperlink" Target="http://science.energy.gov/ascr/research/computer-science/" TargetMode="External"/><Relationship Id="rId2" Type="http://schemas.openxmlformats.org/officeDocument/2006/relationships/hyperlink" Target="http://ft.ornl.gov/" TargetMode="External"/><Relationship Id="rId1" Type="http://schemas.openxmlformats.org/officeDocument/2006/relationships/slideLayout" Target="../slideLayouts/slideLayout2.xml"/><Relationship Id="rId6" Type="http://schemas.openxmlformats.org/officeDocument/2006/relationships/hyperlink" Target="http://cesar.mcs.anl.gov/" TargetMode="External"/><Relationship Id="rId11" Type="http://schemas.openxmlformats.org/officeDocument/2006/relationships/image" Target="../media/image33.png"/><Relationship Id="rId5" Type="http://schemas.openxmlformats.org/officeDocument/2006/relationships/hyperlink" Target="http://codesign.lanl.gov/" TargetMode="External"/><Relationship Id="rId10" Type="http://schemas.openxmlformats.org/officeDocument/2006/relationships/image" Target="../media/image32.jpeg"/><Relationship Id="rId4" Type="http://schemas.openxmlformats.org/officeDocument/2006/relationships/hyperlink" Target="https://ft.ornl.gov/trac/blackcomb" TargetMode="External"/><Relationship Id="rId9" Type="http://schemas.openxmlformats.org/officeDocument/2006/relationships/hyperlink" Target="http://keeneland.gatech.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gif"/><Relationship Id="rId11" Type="http://schemas.openxmlformats.org/officeDocument/2006/relationships/image" Target="../media/image14.emf"/><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5.pn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11.png"/><Relationship Id="rId5" Type="http://schemas.openxmlformats.org/officeDocument/2006/relationships/image" Target="../media/image6.jpeg"/><Relationship Id="rId10" Type="http://schemas.openxmlformats.org/officeDocument/2006/relationships/image" Target="../media/image10.emf"/><Relationship Id="rId4" Type="http://schemas.openxmlformats.org/officeDocument/2006/relationships/image" Target="../media/image16.png"/><Relationship Id="rId9" Type="http://schemas.openxmlformats.org/officeDocument/2006/relationships/image" Target="../media/image9.gi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0.gif"/><Relationship Id="rId5" Type="http://schemas.openxmlformats.org/officeDocument/2006/relationships/image" Target="../media/image19.pn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0.gif"/><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7472" y="407395"/>
            <a:ext cx="7092419" cy="877163"/>
          </a:xfrm>
        </p:spPr>
        <p:txBody>
          <a:bodyPr>
            <a:normAutofit/>
          </a:bodyPr>
          <a:lstStyle/>
          <a:p>
            <a:r>
              <a:rPr lang="en-US" b="1" dirty="0" smtClean="0"/>
              <a:t>Vancouver</a:t>
            </a:r>
            <a:endParaRPr lang="en-US" dirty="0"/>
          </a:p>
        </p:txBody>
      </p:sp>
      <p:sp>
        <p:nvSpPr>
          <p:cNvPr id="3" name="Subtitle 2"/>
          <p:cNvSpPr>
            <a:spLocks noGrp="1"/>
          </p:cNvSpPr>
          <p:nvPr>
            <p:ph type="subTitle" idx="1"/>
          </p:nvPr>
        </p:nvSpPr>
        <p:spPr>
          <a:xfrm>
            <a:off x="347472" y="1761402"/>
            <a:ext cx="4404638" cy="2131725"/>
          </a:xfrm>
        </p:spPr>
        <p:txBody>
          <a:bodyPr>
            <a:normAutofit/>
          </a:bodyPr>
          <a:lstStyle/>
          <a:p>
            <a:r>
              <a:rPr lang="en-US" dirty="0" smtClean="0"/>
              <a:t>Jeffrey S. Vetter, ORNL, PI</a:t>
            </a:r>
          </a:p>
          <a:p>
            <a:r>
              <a:rPr lang="en-US" dirty="0" smtClean="0"/>
              <a:t>Allen Maloney, Oregon, Co-PI</a:t>
            </a:r>
          </a:p>
          <a:p>
            <a:r>
              <a:rPr lang="en-US" dirty="0" smtClean="0"/>
              <a:t>Wen Mei Hwu</a:t>
            </a:r>
            <a:r>
              <a:rPr lang="en-US" dirty="0"/>
              <a:t>, UIUC, </a:t>
            </a:r>
            <a:r>
              <a:rPr lang="en-US" dirty="0" smtClean="0"/>
              <a:t>Co-PI</a:t>
            </a:r>
            <a:endParaRPr lang="en-US" dirty="0" smtClean="0"/>
          </a:p>
          <a:p>
            <a:r>
              <a:rPr lang="en-US" dirty="0" smtClean="0"/>
              <a:t>Rich Vuduc</a:t>
            </a:r>
            <a:r>
              <a:rPr lang="en-US" dirty="0"/>
              <a:t>, GT, </a:t>
            </a:r>
            <a:r>
              <a:rPr lang="en-US" dirty="0" smtClean="0"/>
              <a:t>Co-PI</a:t>
            </a:r>
            <a:endParaRPr lang="en-US" dirty="0" smtClean="0"/>
          </a:p>
          <a:p>
            <a:endParaRPr lang="en-US" dirty="0"/>
          </a:p>
          <a:p>
            <a:endParaRPr lang="en-US" dirty="0"/>
          </a:p>
        </p:txBody>
      </p:sp>
      <p:sp>
        <p:nvSpPr>
          <p:cNvPr id="5" name="TextBox 4"/>
          <p:cNvSpPr txBox="1"/>
          <p:nvPr/>
        </p:nvSpPr>
        <p:spPr>
          <a:xfrm>
            <a:off x="3173061" y="6342983"/>
            <a:ext cx="4737362" cy="369332"/>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US" dirty="0" smtClean="0">
                <a:hlinkClick r:id="rId2"/>
              </a:rPr>
              <a:t>http://ft.ornl.gov</a:t>
            </a:r>
            <a:r>
              <a:rPr lang="en-US" dirty="0" smtClean="0"/>
              <a:t>	</a:t>
            </a:r>
            <a:r>
              <a:rPr lang="en-US" dirty="0" smtClean="0">
                <a:hlinkClick r:id="rId3"/>
              </a:rPr>
              <a:t>vetter@computer.org</a:t>
            </a:r>
            <a:r>
              <a:rPr lang="en-US" dirty="0" smtClean="0"/>
              <a:t> </a:t>
            </a:r>
            <a:endParaRPr lang="en-US" dirty="0"/>
          </a:p>
        </p:txBody>
      </p:sp>
      <p:sp>
        <p:nvSpPr>
          <p:cNvPr id="4" name="TextBox 3"/>
          <p:cNvSpPr txBox="1"/>
          <p:nvPr/>
        </p:nvSpPr>
        <p:spPr>
          <a:xfrm>
            <a:off x="5004841" y="3435928"/>
            <a:ext cx="2240743" cy="590931"/>
          </a:xfrm>
          <a:prstGeom prst="rect">
            <a:avLst/>
          </a:prstGeom>
          <a:noFill/>
        </p:spPr>
        <p:txBody>
          <a:bodyPr wrap="none" rtlCol="0">
            <a:spAutoFit/>
          </a:bodyPr>
          <a:lstStyle/>
          <a:p>
            <a:pPr algn="ctr">
              <a:lnSpc>
                <a:spcPct val="90000"/>
              </a:lnSpc>
            </a:pPr>
            <a:r>
              <a:rPr lang="en-US" i="1" dirty="0" err="1" smtClean="0"/>
              <a:t>Xstack</a:t>
            </a:r>
            <a:r>
              <a:rPr lang="en-US" i="1" dirty="0" smtClean="0"/>
              <a:t>-ECP Review</a:t>
            </a:r>
          </a:p>
          <a:p>
            <a:pPr algn="ctr">
              <a:lnSpc>
                <a:spcPct val="90000"/>
              </a:lnSpc>
            </a:pPr>
            <a:r>
              <a:rPr lang="en-US" i="1" dirty="0" smtClean="0"/>
              <a:t>8 </a:t>
            </a:r>
            <a:r>
              <a:rPr lang="en-US" i="1" dirty="0"/>
              <a:t>Dec 2015 </a:t>
            </a:r>
          </a:p>
        </p:txBody>
      </p:sp>
      <p:sp>
        <p:nvSpPr>
          <p:cNvPr id="6" name="TextBox 5"/>
          <p:cNvSpPr txBox="1"/>
          <p:nvPr/>
        </p:nvSpPr>
        <p:spPr>
          <a:xfrm>
            <a:off x="637309" y="4350326"/>
            <a:ext cx="2339102" cy="1172629"/>
          </a:xfrm>
          <a:prstGeom prst="rect">
            <a:avLst/>
          </a:prstGeom>
          <a:noFill/>
        </p:spPr>
        <p:txBody>
          <a:bodyPr wrap="none" rtlCol="0">
            <a:spAutoFit/>
          </a:bodyPr>
          <a:lstStyle/>
          <a:p>
            <a:r>
              <a:rPr lang="en-US" dirty="0"/>
              <a:t>Seyong Lee, ORNL</a:t>
            </a:r>
          </a:p>
          <a:p>
            <a:r>
              <a:rPr lang="en-US" dirty="0" err="1"/>
              <a:t>Jungwon</a:t>
            </a:r>
            <a:r>
              <a:rPr lang="en-US" dirty="0"/>
              <a:t> Kim, ORNL</a:t>
            </a:r>
          </a:p>
          <a:p>
            <a:r>
              <a:rPr lang="en-US" dirty="0"/>
              <a:t>Joel Denny, ORNL</a:t>
            </a:r>
          </a:p>
          <a:p>
            <a:pPr>
              <a:lnSpc>
                <a:spcPct val="90000"/>
              </a:lnSpc>
            </a:pPr>
            <a:r>
              <a:rPr lang="en-US" dirty="0" smtClean="0"/>
              <a:t>Need other names…</a:t>
            </a:r>
            <a:endParaRPr lang="en-US" dirty="0" smtClean="0"/>
          </a:p>
        </p:txBody>
      </p:sp>
      <p:sp>
        <p:nvSpPr>
          <p:cNvPr id="7" name="TextBox 6"/>
          <p:cNvSpPr txBox="1"/>
          <p:nvPr/>
        </p:nvSpPr>
        <p:spPr>
          <a:xfrm>
            <a:off x="4964156" y="161693"/>
            <a:ext cx="2322111" cy="341632"/>
          </a:xfrm>
          <a:prstGeom prst="rect">
            <a:avLst/>
          </a:prstGeom>
          <a:noFill/>
        </p:spPr>
        <p:txBody>
          <a:bodyPr wrap="none" rtlCol="0">
            <a:spAutoFit/>
          </a:bodyPr>
          <a:lstStyle/>
          <a:p>
            <a:pPr algn="ctr">
              <a:lnSpc>
                <a:spcPct val="90000"/>
              </a:lnSpc>
            </a:pPr>
            <a:r>
              <a:rPr lang="en-US" dirty="0" smtClean="0">
                <a:solidFill>
                  <a:srgbClr val="FF0000"/>
                </a:solidFill>
              </a:rPr>
              <a:t>DRAFT 2 Dec 2015 </a:t>
            </a:r>
            <a:endParaRPr lang="en-US" dirty="0" smtClean="0">
              <a:solidFill>
                <a:srgbClr val="FF0000"/>
              </a:solidFill>
            </a:endParaRPr>
          </a:p>
        </p:txBody>
      </p:sp>
    </p:spTree>
    <p:extLst>
      <p:ext uri="{BB962C8B-B14F-4D97-AF65-F5344CB8AC3E}">
        <p14:creationId xmlns:p14="http://schemas.microsoft.com/office/powerpoint/2010/main" val="3655632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TextBox 36"/>
          <p:cNvSpPr txBox="1">
            <a:spLocks noChangeArrowheads="1"/>
          </p:cNvSpPr>
          <p:nvPr/>
        </p:nvSpPr>
        <p:spPr bwMode="auto">
          <a:xfrm>
            <a:off x="6309182" y="885152"/>
            <a:ext cx="5930942" cy="369332"/>
          </a:xfrm>
          <a:prstGeom prst="rect">
            <a:avLst/>
          </a:prstGeom>
          <a:noFill/>
          <a:ln w="9525">
            <a:noFill/>
            <a:miter lim="800000"/>
            <a:headEnd/>
            <a:tailEnd/>
          </a:ln>
        </p:spPr>
        <p:txBody>
          <a:bodyPr wrap="square">
            <a:spAutoFit/>
          </a:bodyPr>
          <a:lstStyle/>
          <a:p>
            <a:r>
              <a:rPr lang="en-US" i="1" dirty="0" smtClean="0">
                <a:solidFill>
                  <a:srgbClr val="DA5500"/>
                </a:solidFill>
              </a:rPr>
              <a:t>Software Releases</a:t>
            </a:r>
            <a:endParaRPr lang="en-US" i="1" dirty="0">
              <a:solidFill>
                <a:srgbClr val="DA5500"/>
              </a:solidFill>
            </a:endParaRPr>
          </a:p>
        </p:txBody>
      </p:sp>
      <p:sp>
        <p:nvSpPr>
          <p:cNvPr id="26" name="TextBox 14"/>
          <p:cNvSpPr txBox="1">
            <a:spLocks noChangeArrowheads="1"/>
          </p:cNvSpPr>
          <p:nvPr/>
        </p:nvSpPr>
        <p:spPr bwMode="auto">
          <a:xfrm>
            <a:off x="145732" y="885152"/>
            <a:ext cx="1107996" cy="369332"/>
          </a:xfrm>
          <a:prstGeom prst="rect">
            <a:avLst/>
          </a:prstGeom>
          <a:noFill/>
          <a:ln w="9525">
            <a:noFill/>
            <a:miter lim="800000"/>
            <a:headEnd/>
            <a:tailEnd/>
          </a:ln>
        </p:spPr>
        <p:txBody>
          <a:bodyPr wrap="none">
            <a:spAutoFit/>
          </a:bodyPr>
          <a:lstStyle/>
          <a:p>
            <a:pPr eaLnBrk="0" hangingPunct="0"/>
            <a:r>
              <a:rPr lang="en-US" dirty="0" smtClean="0">
                <a:solidFill>
                  <a:srgbClr val="DA5500"/>
                </a:solidFill>
              </a:rPr>
              <a:t>Progress</a:t>
            </a:r>
            <a:endParaRPr lang="en-US" dirty="0">
              <a:solidFill>
                <a:srgbClr val="DA5500"/>
              </a:solidFill>
            </a:endParaRPr>
          </a:p>
        </p:txBody>
      </p:sp>
      <p:sp>
        <p:nvSpPr>
          <p:cNvPr id="27" name="Content Placeholder 5"/>
          <p:cNvSpPr txBox="1">
            <a:spLocks/>
          </p:cNvSpPr>
          <p:nvPr/>
        </p:nvSpPr>
        <p:spPr bwMode="auto">
          <a:xfrm>
            <a:off x="145733" y="1249586"/>
            <a:ext cx="5917941" cy="50048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Completed auto-tuning algorithms for irregular computations including n-body </a:t>
            </a:r>
            <a:r>
              <a:rPr lang="en-US" sz="1600" b="0" dirty="0" err="1" smtClean="0">
                <a:solidFill>
                  <a:srgbClr val="000000"/>
                </a:solidFill>
                <a:latin typeface="Arial Narrow"/>
                <a:cs typeface="Arial Narrow"/>
              </a:rPr>
              <a:t>treecodes</a:t>
            </a:r>
            <a:r>
              <a:rPr lang="en-US" sz="1600" b="0" dirty="0" smtClean="0">
                <a:solidFill>
                  <a:srgbClr val="000000"/>
                </a:solidFill>
                <a:latin typeface="Arial Narrow"/>
                <a:cs typeface="Arial Narrow"/>
              </a:rPr>
              <a:t>, sparse matrix computations, and FFTs</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Continuing to improve GPU support in TAU performance measurement system</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Major release of the SHOC benchmarks and the development of a new distributed sorting test</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Initial performance analysis of directive-based GPU programming models completed</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a:solidFill>
                  <a:srgbClr val="000000"/>
                </a:solidFill>
                <a:latin typeface="Arial Narrow"/>
                <a:cs typeface="Arial Narrow"/>
              </a:rPr>
              <a:t>Completed a major study of algorithms optimization strategies for heterogeneous parallel computing systems</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a:solidFill>
                  <a:srgbClr val="000000"/>
                </a:solidFill>
                <a:latin typeface="Arial Narrow"/>
                <a:cs typeface="Arial Narrow"/>
              </a:rPr>
              <a:t>Major release of the PARBOIL benchmarks to the SPEC HPG as candidates for the new GPU benchmark suite</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a:solidFill>
                  <a:srgbClr val="000000"/>
                </a:solidFill>
                <a:latin typeface="Arial Narrow"/>
                <a:cs typeface="Arial Narrow"/>
              </a:rPr>
              <a:t>Releases of Tau, SHOC</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a:solidFill>
                  <a:srgbClr val="000000"/>
                </a:solidFill>
                <a:latin typeface="Arial Narrow"/>
                <a:cs typeface="Arial Narrow"/>
              </a:rPr>
              <a:t>Analysis of integrated GPU architectures to understand data orchestration challenges</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Tools to debug and verify GPU code</a:t>
            </a:r>
          </a:p>
          <a:p>
            <a:pPr marL="228600" lvl="0" indent="-228600" eaLnBrk="0" hangingPunct="0">
              <a:lnSpc>
                <a:spcPct val="90000"/>
              </a:lnSpc>
              <a:spcBef>
                <a:spcPts val="600"/>
              </a:spcBef>
              <a:buClr>
                <a:schemeClr val="accent4">
                  <a:lumMod val="75000"/>
                </a:schemeClr>
              </a:buClr>
              <a:buSzPct val="100000"/>
              <a:buFont typeface="Wingdings" pitchFamily="2" charset="2"/>
              <a:buChar char="§"/>
              <a:defRPr/>
            </a:pPr>
            <a:r>
              <a:rPr lang="en-US" sz="1600" b="0" dirty="0" smtClean="0">
                <a:solidFill>
                  <a:srgbClr val="000000"/>
                </a:solidFill>
                <a:latin typeface="Arial Narrow"/>
                <a:cs typeface="Arial Narrow"/>
              </a:rPr>
              <a:t>Tools to understand resilience in heterogeneous computing</a:t>
            </a:r>
          </a:p>
        </p:txBody>
      </p:sp>
      <p:sp>
        <p:nvSpPr>
          <p:cNvPr id="19" name="Content Placeholder 5"/>
          <p:cNvSpPr txBox="1">
            <a:spLocks/>
          </p:cNvSpPr>
          <p:nvPr/>
        </p:nvSpPr>
        <p:spPr bwMode="auto">
          <a:xfrm>
            <a:off x="6309182" y="1276111"/>
            <a:ext cx="5582105" cy="50894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p>
            <a:pPr marL="342900" lvl="0" indent="-342900">
              <a:buFont typeface="Arial" pitchFamily="34" charset="0"/>
              <a:buChar char="•"/>
            </a:pPr>
            <a:r>
              <a:rPr lang="en-US" b="0" dirty="0"/>
              <a:t>The </a:t>
            </a:r>
            <a:r>
              <a:rPr lang="en-US" dirty="0"/>
              <a:t>Scalable Heterogeneous Computing </a:t>
            </a:r>
            <a:r>
              <a:rPr lang="en-US" b="0" dirty="0"/>
              <a:t>(SHOC) Benchmark </a:t>
            </a:r>
            <a:r>
              <a:rPr lang="en-US" b="0" dirty="0" smtClean="0"/>
              <a:t>Suite</a:t>
            </a:r>
            <a:endParaRPr lang="en-US" b="0" dirty="0"/>
          </a:p>
          <a:p>
            <a:pPr marL="800100" lvl="1" indent="-342900">
              <a:buFont typeface="Arial" pitchFamily="34" charset="0"/>
              <a:buChar char="•"/>
            </a:pPr>
            <a:r>
              <a:rPr lang="en-US" b="0" dirty="0"/>
              <a:t>SHOC is a collection of benchmark programs testing the performance and stability of systems using computing devices with non-traditional architectures for general purpose computing, and the software used to program them. SHOC is written in CUDA and OpenCL, and distributed with MPI</a:t>
            </a:r>
            <a:r>
              <a:rPr lang="en-US" b="0" dirty="0" smtClean="0"/>
              <a:t>. OpenACC </a:t>
            </a:r>
            <a:r>
              <a:rPr lang="en-US" b="0" dirty="0"/>
              <a:t>and Intel Phi coming this </a:t>
            </a:r>
            <a:r>
              <a:rPr lang="en-US" b="0" dirty="0" smtClean="0"/>
              <a:t>fall.</a:t>
            </a:r>
            <a:endParaRPr lang="en-US" b="0" dirty="0"/>
          </a:p>
          <a:p>
            <a:pPr marL="800100" lvl="1" indent="-342900">
              <a:buFont typeface="Arial" pitchFamily="34" charset="0"/>
              <a:buChar char="•"/>
            </a:pPr>
            <a:r>
              <a:rPr lang="en-US" b="0" dirty="0" smtClean="0"/>
              <a:t>Available: </a:t>
            </a:r>
            <a:r>
              <a:rPr lang="en-US" b="0" u="sng" dirty="0" smtClean="0">
                <a:hlinkClick r:id="rId3"/>
              </a:rPr>
              <a:t>https://github.com/vetter/shoc/wiki</a:t>
            </a:r>
            <a:r>
              <a:rPr lang="en-US" b="0" dirty="0" smtClean="0"/>
              <a:t> </a:t>
            </a:r>
          </a:p>
          <a:p>
            <a:pPr marL="800100" lvl="1" indent="-342900">
              <a:buFont typeface="Arial" pitchFamily="34" charset="0"/>
              <a:buChar char="•"/>
            </a:pPr>
            <a:endParaRPr lang="en-US" b="0" dirty="0" smtClean="0"/>
          </a:p>
          <a:p>
            <a:pPr marL="342900" lvl="0" indent="-342900">
              <a:buFont typeface="Arial" pitchFamily="34" charset="0"/>
              <a:buChar char="•"/>
            </a:pPr>
            <a:r>
              <a:rPr lang="en-US" dirty="0" smtClean="0"/>
              <a:t>Tuning </a:t>
            </a:r>
            <a:r>
              <a:rPr lang="en-US" dirty="0"/>
              <a:t>and Analysis Utilities </a:t>
            </a:r>
            <a:r>
              <a:rPr lang="en-US" b="0" dirty="0"/>
              <a:t>(TAU) with </a:t>
            </a:r>
            <a:r>
              <a:rPr lang="en-US" b="0" dirty="0" smtClean="0"/>
              <a:t>GPU and Xeon Phi Support</a:t>
            </a:r>
            <a:endParaRPr lang="en-US" b="0" dirty="0"/>
          </a:p>
          <a:p>
            <a:pPr marL="800100" lvl="1" indent="-342900">
              <a:buFont typeface="Arial" pitchFamily="34" charset="0"/>
              <a:buChar char="•"/>
            </a:pPr>
            <a:r>
              <a:rPr lang="en-US" b="0" dirty="0"/>
              <a:t>TAU Performance System is a portable profiling and tracing toolkit for performance analysis of parallel programs written in Fortran, C, C++, Java, Python. TAU is capable of gathering performance information through instrumentation of functions, methods, basic blocks, and statements.</a:t>
            </a:r>
          </a:p>
          <a:p>
            <a:pPr marL="800100" lvl="1" indent="-342900">
              <a:buFont typeface="Arial" pitchFamily="34" charset="0"/>
              <a:buChar char="•"/>
            </a:pPr>
            <a:r>
              <a:rPr lang="en-US" b="0" dirty="0"/>
              <a:t>Available: </a:t>
            </a:r>
            <a:r>
              <a:rPr lang="en-US" b="0" u="sng" dirty="0">
                <a:hlinkClick r:id="rId4"/>
              </a:rPr>
              <a:t>http://</a:t>
            </a:r>
            <a:r>
              <a:rPr lang="en-US" b="0" u="sng" dirty="0" smtClean="0">
                <a:hlinkClick r:id="rId4"/>
              </a:rPr>
              <a:t>www.cs.uoregon.edu/Research/tau</a:t>
            </a:r>
            <a:endParaRPr lang="en-US" b="0" u="sng" dirty="0" smtClean="0"/>
          </a:p>
          <a:p>
            <a:pPr marL="800100" lvl="1" indent="-342900">
              <a:buFont typeface="Arial" pitchFamily="34" charset="0"/>
              <a:buChar char="•"/>
            </a:pPr>
            <a:endParaRPr lang="en-US" b="0" dirty="0"/>
          </a:p>
          <a:p>
            <a:pPr marL="342900" lvl="0" indent="-342900">
              <a:buFont typeface="Arial" pitchFamily="34" charset="0"/>
              <a:buChar char="•"/>
            </a:pPr>
            <a:r>
              <a:rPr lang="en-US" dirty="0"/>
              <a:t>GMAC </a:t>
            </a:r>
            <a:r>
              <a:rPr lang="en-US" dirty="0" smtClean="0"/>
              <a:t>Library</a:t>
            </a:r>
            <a:endParaRPr lang="en-US" b="0" dirty="0"/>
          </a:p>
          <a:p>
            <a:pPr marL="800100" lvl="1" indent="-342900">
              <a:buFont typeface="Arial" pitchFamily="34" charset="0"/>
              <a:buChar char="•"/>
            </a:pPr>
            <a:r>
              <a:rPr lang="en-US" b="0" dirty="0"/>
              <a:t>GMAC is a user-level library that implements an Asymmetric Distributed Shared Memory model to be used by CUDA programs. An ADSM model allows CPU code to access data hosted in accelerator (GPU) memory.</a:t>
            </a:r>
          </a:p>
          <a:p>
            <a:pPr marL="800100" lvl="1" indent="-342900">
              <a:buFont typeface="Arial" pitchFamily="34" charset="0"/>
              <a:buChar char="•"/>
            </a:pPr>
            <a:r>
              <a:rPr lang="en-US" b="0" dirty="0"/>
              <a:t>Available: </a:t>
            </a:r>
            <a:r>
              <a:rPr lang="en-US" b="0" u="sng" dirty="0">
                <a:hlinkClick r:id="rId5"/>
              </a:rPr>
              <a:t>http://code.google.com/p/adsm</a:t>
            </a:r>
            <a:r>
              <a:rPr lang="en-US" b="0" u="sng" dirty="0" smtClean="0">
                <a:hlinkClick r:id="rId5"/>
              </a:rPr>
              <a:t>/</a:t>
            </a:r>
            <a:endParaRPr lang="en-US" b="0" u="sng" dirty="0" smtClean="0"/>
          </a:p>
          <a:p>
            <a:pPr marL="800100" lvl="1" indent="-342900">
              <a:buFont typeface="Arial" pitchFamily="34" charset="0"/>
              <a:buChar char="•"/>
            </a:pPr>
            <a:endParaRPr lang="en-US" b="0" dirty="0"/>
          </a:p>
          <a:p>
            <a:pPr marL="342900" lvl="0" indent="-342900">
              <a:buFont typeface="Arial" pitchFamily="34" charset="0"/>
              <a:buChar char="•"/>
            </a:pPr>
            <a:r>
              <a:rPr lang="en-US" dirty="0"/>
              <a:t>Distributed GPU FFT </a:t>
            </a:r>
            <a:r>
              <a:rPr lang="en-US" b="0" dirty="0"/>
              <a:t>(DIGPUFFT)</a:t>
            </a:r>
          </a:p>
          <a:p>
            <a:pPr marL="800100" lvl="1" indent="-342900">
              <a:buFont typeface="Arial" pitchFamily="34" charset="0"/>
              <a:buChar char="•"/>
            </a:pPr>
            <a:r>
              <a:rPr lang="en-US" b="0" dirty="0"/>
              <a:t>DIGPUFFT is an extension to the Parallel Three-Dimensional Fast Fourier Transforms library which adds CUFFT support for GPU-accelerated computations.</a:t>
            </a:r>
          </a:p>
          <a:p>
            <a:pPr marL="800100" lvl="1" indent="-342900">
              <a:buFont typeface="Arial" pitchFamily="34" charset="0"/>
              <a:buChar char="•"/>
            </a:pPr>
            <a:r>
              <a:rPr lang="en-US" b="0" dirty="0"/>
              <a:t>Available at </a:t>
            </a:r>
            <a:r>
              <a:rPr lang="en-US" b="0" u="sng" dirty="0">
                <a:hlinkClick r:id="rId6"/>
              </a:rPr>
              <a:t>http://code.google.com/p/digpufft/</a:t>
            </a:r>
            <a:endParaRPr lang="en-US" b="0" dirty="0"/>
          </a:p>
        </p:txBody>
      </p:sp>
      <p:sp>
        <p:nvSpPr>
          <p:cNvPr id="11" name="Title 1"/>
          <p:cNvSpPr txBox="1">
            <a:spLocks/>
          </p:cNvSpPr>
          <p:nvPr/>
        </p:nvSpPr>
        <p:spPr bwMode="auto">
          <a:xfrm>
            <a:off x="160825" y="153989"/>
            <a:ext cx="8024440" cy="6155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eaLnBrk="0" hangingPunct="0">
              <a:lnSpc>
                <a:spcPct val="85000"/>
              </a:lnSpc>
              <a:defRPr/>
            </a:pPr>
            <a:r>
              <a:rPr lang="en-US" sz="2000" dirty="0" smtClean="0">
                <a:solidFill>
                  <a:srgbClr val="00432E"/>
                </a:solidFill>
                <a:latin typeface="Arial"/>
                <a:cs typeface="Arial"/>
              </a:rPr>
              <a:t>Vancouver: A Software Stack for Productive Heterogeneous Exascale Computing </a:t>
            </a:r>
            <a:endParaRPr kumimoji="0" lang="en-US" sz="2000" b="1" i="0" u="none" strike="noStrike" kern="1200" cap="none" spc="0" normalizeH="0" baseline="0" noProof="0" dirty="0" smtClean="0">
              <a:ln>
                <a:noFill/>
              </a:ln>
              <a:solidFill>
                <a:srgbClr val="00432E"/>
              </a:solidFill>
              <a:effectLst/>
              <a:uLnTx/>
              <a:uFillTx/>
              <a:latin typeface="Arial"/>
              <a:ea typeface="+mj-ea"/>
              <a:cs typeface="Arial"/>
            </a:endParaRPr>
          </a:p>
        </p:txBody>
      </p:sp>
      <p:sp>
        <p:nvSpPr>
          <p:cNvPr id="16" name="Snip Single Corner Rectangle 15"/>
          <p:cNvSpPr/>
          <p:nvPr/>
        </p:nvSpPr>
        <p:spPr bwMode="auto">
          <a:xfrm rot="10800000">
            <a:off x="9047178" y="1"/>
            <a:ext cx="3143487" cy="766688"/>
          </a:xfrm>
          <a:prstGeom prst="snip1Rect">
            <a:avLst/>
          </a:prstGeom>
          <a:solidFill>
            <a:schemeClr val="accent1">
              <a:lumMod val="75000"/>
            </a:schemeClr>
          </a:solidFill>
          <a:ln w="9525" cap="flat" cmpd="sng" algn="ctr">
            <a:noFill/>
            <a:prstDash val="solid"/>
            <a:round/>
            <a:headEnd type="none" w="med" len="med"/>
            <a:tailEnd type="none" w="med" len="med"/>
          </a:ln>
          <a:effectLst/>
        </p:spPr>
        <p:txBody>
          <a:bodyPr/>
          <a:lstStyle/>
          <a:p>
            <a:pPr eaLnBrk="0" hangingPunct="0">
              <a:defRPr/>
            </a:pPr>
            <a:endParaRPr lang="en-US" b="0" dirty="0">
              <a:latin typeface="Arial" pitchFamily="34" charset="0"/>
              <a:cs typeface="+mn-cs"/>
            </a:endParaRPr>
          </a:p>
        </p:txBody>
      </p:sp>
      <p:sp>
        <p:nvSpPr>
          <p:cNvPr id="17" name="TextBox 25"/>
          <p:cNvSpPr txBox="1">
            <a:spLocks noChangeArrowheads="1"/>
          </p:cNvSpPr>
          <p:nvPr/>
        </p:nvSpPr>
        <p:spPr bwMode="auto">
          <a:xfrm>
            <a:off x="9047517" y="58368"/>
            <a:ext cx="3141308" cy="646331"/>
          </a:xfrm>
          <a:prstGeom prst="rect">
            <a:avLst/>
          </a:prstGeom>
          <a:noFill/>
          <a:ln w="9525">
            <a:noFill/>
            <a:miter lim="800000"/>
            <a:headEnd/>
            <a:tailEnd/>
          </a:ln>
        </p:spPr>
        <p:txBody>
          <a:bodyPr wrap="square">
            <a:spAutoFit/>
          </a:bodyPr>
          <a:lstStyle/>
          <a:p>
            <a:pPr algn="ctr" eaLnBrk="0" hangingPunct="0"/>
            <a:r>
              <a:rPr lang="en-US" sz="900" b="0" dirty="0" smtClean="0">
                <a:solidFill>
                  <a:schemeClr val="bg1"/>
                </a:solidFill>
              </a:rPr>
              <a:t>Jeffrey Vetter, ORNL</a:t>
            </a:r>
          </a:p>
          <a:p>
            <a:pPr algn="ctr" eaLnBrk="0" hangingPunct="0"/>
            <a:r>
              <a:rPr lang="en-US" sz="900" b="0" dirty="0" smtClean="0">
                <a:solidFill>
                  <a:schemeClr val="bg1"/>
                </a:solidFill>
              </a:rPr>
              <a:t>Wen-Mei Hwu, UIUC</a:t>
            </a:r>
          </a:p>
          <a:p>
            <a:pPr algn="ctr" eaLnBrk="0" hangingPunct="0"/>
            <a:r>
              <a:rPr lang="en-US" sz="900" b="0" dirty="0" smtClean="0">
                <a:solidFill>
                  <a:schemeClr val="bg1"/>
                </a:solidFill>
              </a:rPr>
              <a:t>Allen Malony, University of Oregon</a:t>
            </a:r>
          </a:p>
          <a:p>
            <a:pPr algn="ctr" eaLnBrk="0" hangingPunct="0"/>
            <a:r>
              <a:rPr lang="en-US" sz="900" b="0" dirty="0" smtClean="0">
                <a:solidFill>
                  <a:schemeClr val="bg1"/>
                </a:solidFill>
              </a:rPr>
              <a:t>Rich Vuduc, Georgia Tech</a:t>
            </a:r>
          </a:p>
        </p:txBody>
      </p:sp>
      <p:pic>
        <p:nvPicPr>
          <p:cNvPr id="15" name="Picture 2"/>
          <p:cNvPicPr>
            <a:picLocks noChangeAspect="1" noChangeArrowheads="1"/>
          </p:cNvPicPr>
          <p:nvPr/>
        </p:nvPicPr>
        <p:blipFill>
          <a:blip r:embed="rId7" cstate="print">
            <a:clrChange>
              <a:clrFrom>
                <a:srgbClr val="FFFFFF"/>
              </a:clrFrom>
              <a:clrTo>
                <a:srgbClr val="FFFFFF">
                  <a:alpha val="0"/>
                </a:srgbClr>
              </a:clrTo>
            </a:clrChange>
          </a:blip>
          <a:srcRect l="448" t="1789"/>
          <a:stretch>
            <a:fillRect/>
          </a:stretch>
        </p:blipFill>
        <p:spPr bwMode="auto">
          <a:xfrm>
            <a:off x="1827770" y="6254411"/>
            <a:ext cx="2706290" cy="503529"/>
          </a:xfrm>
          <a:prstGeom prst="rect">
            <a:avLst/>
          </a:prstGeom>
          <a:noFill/>
          <a:ln w="9525">
            <a:noFill/>
            <a:miter lim="800000"/>
            <a:headEnd/>
            <a:tailEnd/>
          </a:ln>
          <a:effectLst/>
        </p:spPr>
      </p:pic>
      <p:pic>
        <p:nvPicPr>
          <p:cNvPr id="18" name="Picture 4" descr="C:\Users\js9\Desktop\Uof_Oregon_logo.pn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593287" y="6365539"/>
            <a:ext cx="2687300" cy="358320"/>
          </a:xfrm>
          <a:prstGeom prst="rect">
            <a:avLst/>
          </a:prstGeom>
          <a:noFill/>
        </p:spPr>
      </p:pic>
      <p:pic>
        <p:nvPicPr>
          <p:cNvPr id="20" name="Picture 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950364" y="6400233"/>
            <a:ext cx="2226620" cy="277081"/>
          </a:xfrm>
          <a:prstGeom prst="rect">
            <a:avLst/>
          </a:prstGeom>
          <a:noFill/>
          <a:ln w="9525">
            <a:noFill/>
            <a:miter lim="800000"/>
            <a:headEnd/>
            <a:tailEnd/>
          </a:ln>
          <a:effectLst/>
        </p:spPr>
      </p:pic>
    </p:spTree>
    <p:extLst>
      <p:ext uri="{BB962C8B-B14F-4D97-AF65-F5344CB8AC3E}">
        <p14:creationId xmlns:p14="http://schemas.microsoft.com/office/powerpoint/2010/main" val="30063468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Highlights</a:t>
            </a:r>
            <a:endParaRPr lang="en-US" dirty="0"/>
          </a:p>
        </p:txBody>
      </p:sp>
    </p:spTree>
    <p:extLst>
      <p:ext uri="{BB962C8B-B14F-4D97-AF65-F5344CB8AC3E}">
        <p14:creationId xmlns:p14="http://schemas.microsoft.com/office/powerpoint/2010/main" val="369276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mtClean="0"/>
              <a:t>TAU Sampling Enables Insights in GPU Performance</a:t>
            </a:r>
            <a:endParaRPr lang="en-US" dirty="0"/>
          </a:p>
        </p:txBody>
      </p:sp>
      <p:sp>
        <p:nvSpPr>
          <p:cNvPr id="7" name="Content Placeholder 6"/>
          <p:cNvSpPr>
            <a:spLocks noGrp="1"/>
          </p:cNvSpPr>
          <p:nvPr>
            <p:ph idx="1"/>
          </p:nvPr>
        </p:nvSpPr>
        <p:spPr>
          <a:xfrm>
            <a:off x="407858" y="897045"/>
            <a:ext cx="6885572" cy="5270841"/>
          </a:xfrm>
        </p:spPr>
        <p:txBody>
          <a:bodyPr>
            <a:normAutofit fontScale="62500" lnSpcReduction="20000"/>
          </a:bodyPr>
          <a:lstStyle/>
          <a:p>
            <a:r>
              <a:rPr lang="en-US" dirty="0" smtClean="0"/>
              <a:t>Problem</a:t>
            </a:r>
          </a:p>
          <a:p>
            <a:pPr lvl="1"/>
            <a:r>
              <a:rPr lang="en-US" dirty="0" smtClean="0"/>
              <a:t>Hard to correlate performance spikes with source code</a:t>
            </a:r>
          </a:p>
          <a:p>
            <a:pPr lvl="1"/>
            <a:r>
              <a:rPr lang="en-US" dirty="0" smtClean="0"/>
              <a:t>Event queue method: inject event at beginning and end of execution (no idea what happens in between)</a:t>
            </a:r>
          </a:p>
          <a:p>
            <a:r>
              <a:rPr lang="en-US" dirty="0" smtClean="0"/>
              <a:t>Solution</a:t>
            </a:r>
          </a:p>
          <a:p>
            <a:pPr lvl="1"/>
            <a:r>
              <a:rPr lang="en-US" dirty="0" smtClean="0"/>
              <a:t>Sample GPU program counter during runtime</a:t>
            </a:r>
          </a:p>
          <a:p>
            <a:pPr lvl="1"/>
            <a:r>
              <a:rPr lang="en-US" dirty="0" smtClean="0"/>
              <a:t>Map PC samples with disassembled instructions</a:t>
            </a:r>
          </a:p>
          <a:p>
            <a:pPr lvl="1"/>
            <a:r>
              <a:rPr lang="en-US" dirty="0" smtClean="0"/>
              <a:t>Calculate metrics intensity at kernel level</a:t>
            </a:r>
          </a:p>
          <a:p>
            <a:pPr lvl="2"/>
            <a:r>
              <a:rPr lang="en-US" dirty="0" smtClean="0"/>
              <a:t>Paper: Identifying Optimization Opportunities within Kernel Execution in GPU Codes (</a:t>
            </a:r>
            <a:r>
              <a:rPr lang="en-US" dirty="0" err="1" smtClean="0"/>
              <a:t>HeteroPar</a:t>
            </a:r>
            <a:r>
              <a:rPr lang="en-US" dirty="0" smtClean="0"/>
              <a:t> 2015)</a:t>
            </a:r>
          </a:p>
          <a:p>
            <a:r>
              <a:rPr lang="en-US" dirty="0" smtClean="0"/>
              <a:t>Recent results</a:t>
            </a:r>
          </a:p>
          <a:p>
            <a:pPr lvl="1"/>
            <a:r>
              <a:rPr lang="en-US" dirty="0" smtClean="0"/>
              <a:t>Three GPUs: M2090 (Fermi), K80 (Tesla), M6000 (Maxwell)</a:t>
            </a:r>
          </a:p>
          <a:p>
            <a:pPr lvl="1"/>
            <a:r>
              <a:rPr lang="en-US" dirty="0" smtClean="0"/>
              <a:t>LAMMPS:  PK kernel mostly compute operations</a:t>
            </a:r>
          </a:p>
          <a:p>
            <a:pPr lvl="1"/>
            <a:r>
              <a:rPr lang="en-US" dirty="0" smtClean="0"/>
              <a:t>LULESH: CKE, CMG, CE2 more compute-intensive, also branch- and move-intensive</a:t>
            </a:r>
          </a:p>
          <a:p>
            <a:r>
              <a:rPr lang="en-US" dirty="0" smtClean="0"/>
              <a:t>Impact</a:t>
            </a:r>
          </a:p>
          <a:p>
            <a:pPr lvl="1"/>
            <a:r>
              <a:rPr lang="en-US" dirty="0" smtClean="0"/>
              <a:t>Understand kernel behavior in real time</a:t>
            </a:r>
          </a:p>
          <a:p>
            <a:pPr lvl="1"/>
            <a:r>
              <a:rPr lang="en-US" dirty="0" smtClean="0"/>
              <a:t>Identifying where in code to spend tuning efforts</a:t>
            </a:r>
          </a:p>
          <a:p>
            <a:pPr lvl="1"/>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6160" y="862013"/>
            <a:ext cx="4849518" cy="25186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6160" y="3429000"/>
            <a:ext cx="4849518" cy="2518674"/>
          </a:xfrm>
          <a:prstGeom prst="rect">
            <a:avLst/>
          </a:prstGeom>
        </p:spPr>
      </p:pic>
    </p:spTree>
    <p:extLst>
      <p:ext uri="{BB962C8B-B14F-4D97-AF65-F5344CB8AC3E}">
        <p14:creationId xmlns:p14="http://schemas.microsoft.com/office/powerpoint/2010/main" val="2261892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dirty="0" smtClean="0"/>
              <a:t>Modeling Control Flow Behavior in GPU Architectures</a:t>
            </a:r>
            <a:endParaRPr lang="en-US" sz="4000" dirty="0"/>
          </a:p>
        </p:txBody>
      </p:sp>
      <p:sp>
        <p:nvSpPr>
          <p:cNvPr id="9" name="Content Placeholder 8"/>
          <p:cNvSpPr>
            <a:spLocks noGrp="1"/>
          </p:cNvSpPr>
          <p:nvPr>
            <p:ph idx="1"/>
          </p:nvPr>
        </p:nvSpPr>
        <p:spPr/>
        <p:txBody>
          <a:bodyPr/>
          <a:lstStyle/>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514" y="812006"/>
            <a:ext cx="4668262" cy="2616994"/>
          </a:xfrm>
          <a:prstGeom prst="rect">
            <a:avLst/>
          </a:prstGeom>
        </p:spPr>
      </p:pic>
      <p:sp>
        <p:nvSpPr>
          <p:cNvPr id="14" name="Content Placeholder 2"/>
          <p:cNvSpPr txBox="1">
            <a:spLocks/>
          </p:cNvSpPr>
          <p:nvPr/>
        </p:nvSpPr>
        <p:spPr bwMode="auto">
          <a:xfrm>
            <a:off x="507868" y="3452814"/>
            <a:ext cx="11376237" cy="2795587"/>
          </a:xfrm>
          <a:prstGeom prst="rect">
            <a:avLst/>
          </a:prstGeom>
          <a:noFill/>
          <a:ln w="9525">
            <a:noFill/>
            <a:miter lim="800000"/>
            <a:headEnd/>
            <a:tailEnd/>
          </a:ln>
        </p:spPr>
        <p:txBody>
          <a:bodyPr wrap="square">
            <a:normAutofit fontScale="85000" lnSpcReduction="20000"/>
          </a:bodyPr>
          <a:lstStyle/>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Problem</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GPU architectures </a:t>
            </a:r>
            <a:r>
              <a:rPr lang="en-US" sz="1400" dirty="0" smtClean="0">
                <a:solidFill>
                  <a:prstClr val="black"/>
                </a:solidFill>
                <a:latin typeface="Arial" charset="0"/>
                <a:ea typeface="ＭＳ Ｐゴシック" charset="-128"/>
                <a:cs typeface="Arial" charset="0"/>
              </a:rPr>
              <a:t>execute </a:t>
            </a:r>
            <a:r>
              <a:rPr lang="en-US" sz="1400" dirty="0">
                <a:solidFill>
                  <a:prstClr val="black"/>
                </a:solidFill>
                <a:latin typeface="Arial" charset="0"/>
                <a:ea typeface="ＭＳ Ｐゴシック" charset="-128"/>
                <a:cs typeface="Arial" charset="0"/>
              </a:rPr>
              <a:t>SIMD in lock step (mask threads that do not satisfy branch conditions)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Lanes allow branching threads to execute and non-branching threads to wait and </a:t>
            </a:r>
            <a:r>
              <a:rPr lang="en-US" sz="1400" dirty="0" smtClean="0">
                <a:solidFill>
                  <a:prstClr val="black"/>
                </a:solidFill>
                <a:latin typeface="Arial" charset="0"/>
                <a:ea typeface="ＭＳ Ｐゴシック" charset="-128"/>
                <a:cs typeface="Arial" charset="0"/>
              </a:rPr>
              <a:t>synchronize </a:t>
            </a:r>
            <a:r>
              <a:rPr lang="en-US" sz="1400" dirty="0">
                <a:solidFill>
                  <a:prstClr val="black"/>
                </a:solidFill>
                <a:latin typeface="Arial" charset="0"/>
                <a:ea typeface="ＭＳ Ｐゴシック" charset="-128"/>
                <a:cs typeface="Arial" charset="0"/>
              </a:rPr>
              <a:t>(performance drawbacks)</a:t>
            </a:r>
          </a:p>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Solution</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Control flow graphs (CFG) used to represent divergent branches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Derive execution frequencies, determine </a:t>
            </a:r>
            <a:r>
              <a:rPr lang="en-US" sz="1400" dirty="0" smtClean="0">
                <a:solidFill>
                  <a:prstClr val="black"/>
                </a:solidFill>
                <a:latin typeface="Arial" charset="0"/>
                <a:ea typeface="ＭＳ Ｐゴシック" charset="-128"/>
                <a:cs typeface="Arial" charset="0"/>
              </a:rPr>
              <a:t>how </a:t>
            </a:r>
            <a:r>
              <a:rPr lang="en-US" sz="1400" dirty="0">
                <a:solidFill>
                  <a:prstClr val="black"/>
                </a:solidFill>
                <a:latin typeface="Arial" charset="0"/>
                <a:ea typeface="ＭＳ Ｐゴシック" charset="-128"/>
                <a:cs typeface="Arial" charset="0"/>
              </a:rPr>
              <a:t>application of input size N will perform without compiling or running application</a:t>
            </a:r>
          </a:p>
          <a:p>
            <a:pPr marL="285750" indent="-285750" eaLnBrk="0" fontAlgn="base" hangingPunct="0">
              <a:spcBef>
                <a:spcPct val="20000"/>
              </a:spcBef>
              <a:spcAft>
                <a:spcPct val="0"/>
              </a:spcAft>
              <a:buFont typeface="Arial" panose="020B0604020202020204" pitchFamily="34" charset="0"/>
              <a:buChar char="•"/>
            </a:pPr>
            <a:r>
              <a:rPr lang="en-US" dirty="0">
                <a:solidFill>
                  <a:prstClr val="black"/>
                </a:solidFill>
                <a:latin typeface="Arial" charset="0"/>
                <a:ea typeface="ＭＳ Ｐゴシック" charset="-128"/>
                <a:cs typeface="Arial" charset="0"/>
              </a:rPr>
              <a:t>Recent results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Three GPUs: M2090 (Fermi), K80 (Tesla), M6000 (Maxwell)</a:t>
            </a:r>
          </a:p>
          <a:p>
            <a:pPr marL="1200150" lvl="2"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Each GPU creates its own CFG</a:t>
            </a:r>
          </a:p>
          <a:p>
            <a:pPr marL="1200150" lvl="2"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Higher trip counts seen for Gaussian on Fermi</a:t>
            </a:r>
          </a:p>
          <a:p>
            <a:pPr marL="742950" lvl="1" indent="-285750" eaLnBrk="0" fontAlgn="base" hangingPunct="0">
              <a:spcBef>
                <a:spcPct val="20000"/>
              </a:spcBef>
              <a:spcAft>
                <a:spcPct val="0"/>
              </a:spcAft>
              <a:buFontTx/>
              <a:buChar char="–"/>
            </a:pPr>
            <a:r>
              <a:rPr lang="en-US" sz="1400" dirty="0" err="1">
                <a:solidFill>
                  <a:prstClr val="black"/>
                </a:solidFill>
                <a:latin typeface="Arial" charset="0"/>
                <a:ea typeface="ＭＳ Ｐゴシック" charset="-128"/>
                <a:cs typeface="Arial" charset="0"/>
              </a:rPr>
              <a:t>Autotuned</a:t>
            </a:r>
            <a:r>
              <a:rPr lang="en-US" sz="1400" dirty="0">
                <a:solidFill>
                  <a:prstClr val="black"/>
                </a:solidFill>
                <a:latin typeface="Arial" charset="0"/>
                <a:ea typeface="ＭＳ Ｐゴシック" charset="-128"/>
                <a:cs typeface="Arial" charset="0"/>
              </a:rPr>
              <a:t> four kernel computations </a:t>
            </a:r>
            <a:r>
              <a:rPr lang="en-US" sz="1400" dirty="0" smtClean="0">
                <a:solidFill>
                  <a:prstClr val="black"/>
                </a:solidFill>
                <a:latin typeface="Arial" charset="0"/>
                <a:ea typeface="ＭＳ Ｐゴシック" charset="-128"/>
                <a:cs typeface="Arial" charset="0"/>
              </a:rPr>
              <a:t>using </a:t>
            </a:r>
            <a:r>
              <a:rPr lang="en-US" sz="1400" dirty="0">
                <a:solidFill>
                  <a:prstClr val="black"/>
                </a:solidFill>
                <a:latin typeface="Arial" charset="0"/>
                <a:ea typeface="ＭＳ Ｐゴシック" charset="-128"/>
                <a:cs typeface="Arial" charset="0"/>
              </a:rPr>
              <a:t>Orio </a:t>
            </a:r>
            <a:r>
              <a:rPr lang="en-US" sz="1400" dirty="0" smtClean="0">
                <a:solidFill>
                  <a:prstClr val="black"/>
                </a:solidFill>
                <a:latin typeface="Arial" charset="0"/>
                <a:ea typeface="ＭＳ Ｐゴシック" charset="-128"/>
                <a:cs typeface="Arial" charset="0"/>
              </a:rPr>
              <a:t>on </a:t>
            </a:r>
            <a:r>
              <a:rPr lang="en-US" sz="1400" dirty="0">
                <a:solidFill>
                  <a:prstClr val="black"/>
                </a:solidFill>
                <a:latin typeface="Arial" charset="0"/>
                <a:ea typeface="ＭＳ Ｐゴシック" charset="-128"/>
                <a:cs typeface="Arial" charset="0"/>
              </a:rPr>
              <a:t>three </a:t>
            </a:r>
            <a:r>
              <a:rPr lang="en-US" sz="1400" dirty="0" smtClean="0">
                <a:solidFill>
                  <a:prstClr val="black"/>
                </a:solidFill>
                <a:latin typeface="Arial" charset="0"/>
                <a:ea typeface="ＭＳ Ｐゴシック" charset="-128"/>
                <a:cs typeface="Arial" charset="0"/>
              </a:rPr>
              <a:t>GPU architectures</a:t>
            </a:r>
            <a:endParaRPr lang="en-US" sz="1400" dirty="0">
              <a:solidFill>
                <a:prstClr val="black"/>
              </a:solidFill>
              <a:latin typeface="Arial" charset="0"/>
              <a:ea typeface="ＭＳ Ｐゴシック" charset="-128"/>
              <a:cs typeface="Arial" charset="0"/>
            </a:endParaRPr>
          </a:p>
          <a:p>
            <a:pPr marL="342900" indent="-342900" defTabSz="457200" eaLnBrk="0" fontAlgn="base" hangingPunct="0">
              <a:lnSpc>
                <a:spcPct val="80000"/>
              </a:lnSpc>
              <a:spcBef>
                <a:spcPct val="20000"/>
              </a:spcBef>
              <a:spcAft>
                <a:spcPct val="0"/>
              </a:spcAft>
              <a:buFontTx/>
              <a:buChar char="•"/>
            </a:pPr>
            <a:r>
              <a:rPr lang="en-US" dirty="0">
                <a:solidFill>
                  <a:prstClr val="black"/>
                </a:solidFill>
                <a:latin typeface="Arial" charset="0"/>
                <a:ea typeface="ＭＳ Ｐゴシック" charset="-128"/>
              </a:rPr>
              <a:t>Impact</a:t>
            </a:r>
          </a:p>
          <a:p>
            <a:pPr marL="742950" lvl="1" indent="-285750" eaLnBrk="0" fontAlgn="base" hangingPunct="0">
              <a:spcBef>
                <a:spcPct val="20000"/>
              </a:spcBef>
              <a:spcAft>
                <a:spcPct val="0"/>
              </a:spcAft>
              <a:buFontTx/>
              <a:buChar char="–"/>
            </a:pPr>
            <a:r>
              <a:rPr lang="en-US" sz="1400" dirty="0" smtClean="0">
                <a:solidFill>
                  <a:prstClr val="black"/>
                </a:solidFill>
                <a:latin typeface="Arial" charset="0"/>
                <a:ea typeface="ＭＳ Ｐゴシック" charset="-128"/>
                <a:cs typeface="Arial" charset="0"/>
              </a:rPr>
              <a:t>Predict </a:t>
            </a:r>
            <a:r>
              <a:rPr lang="en-US" sz="1400" dirty="0">
                <a:solidFill>
                  <a:prstClr val="black"/>
                </a:solidFill>
                <a:latin typeface="Arial" charset="0"/>
                <a:ea typeface="ＭＳ Ｐゴシック" charset="-128"/>
                <a:cs typeface="Arial" charset="0"/>
              </a:rPr>
              <a:t>optimal performance parameters for applications on a given architecture  (e.g. thread counts, block sizes), based on PC Sampling data and basic block counts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9118" y="939403"/>
            <a:ext cx="2559536" cy="23622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441" y="1524001"/>
            <a:ext cx="3351927" cy="1458943"/>
          </a:xfrm>
          <a:prstGeom prst="rect">
            <a:avLst/>
          </a:prstGeom>
        </p:spPr>
      </p:pic>
    </p:spTree>
    <p:extLst>
      <p:ext uri="{BB962C8B-B14F-4D97-AF65-F5344CB8AC3E}">
        <p14:creationId xmlns:p14="http://schemas.microsoft.com/office/powerpoint/2010/main" val="2596196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6" t="2325" b="3632"/>
          <a:stretch/>
        </p:blipFill>
        <p:spPr bwMode="auto">
          <a:xfrm>
            <a:off x="425340" y="3176588"/>
            <a:ext cx="5440532" cy="351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338" name="Straight Connector 8"/>
          <p:cNvCxnSpPr>
            <a:cxnSpLocks noChangeShapeType="1"/>
          </p:cNvCxnSpPr>
          <p:nvPr/>
        </p:nvCxnSpPr>
        <p:spPr bwMode="auto">
          <a:xfrm>
            <a:off x="304721" y="3138895"/>
            <a:ext cx="11680957" cy="3175"/>
          </a:xfrm>
          <a:prstGeom prst="line">
            <a:avLst/>
          </a:prstGeom>
          <a:noFill/>
          <a:ln w="38100" algn="ctr">
            <a:solidFill>
              <a:srgbClr val="F9B074"/>
            </a:solidFill>
            <a:round/>
            <a:headEnd/>
            <a:tailEnd/>
          </a:ln>
        </p:spPr>
      </p:cxnSp>
      <p:cxnSp>
        <p:nvCxnSpPr>
          <p:cNvPr id="14339" name="Straight Connector 20"/>
          <p:cNvCxnSpPr>
            <a:cxnSpLocks noChangeShapeType="1"/>
          </p:cNvCxnSpPr>
          <p:nvPr/>
        </p:nvCxnSpPr>
        <p:spPr bwMode="auto">
          <a:xfrm>
            <a:off x="6092127" y="2459386"/>
            <a:ext cx="2286" cy="1699865"/>
          </a:xfrm>
          <a:prstGeom prst="line">
            <a:avLst/>
          </a:prstGeom>
          <a:noFill/>
          <a:ln w="38100" algn="ctr">
            <a:solidFill>
              <a:srgbClr val="F9B074"/>
            </a:solidFill>
            <a:round/>
            <a:headEnd/>
            <a:tailEnd/>
          </a:ln>
        </p:spPr>
      </p:cxnSp>
      <p:sp>
        <p:nvSpPr>
          <p:cNvPr id="14340" name="TextBox 13"/>
          <p:cNvSpPr txBox="1">
            <a:spLocks noChangeArrowheads="1"/>
          </p:cNvSpPr>
          <p:nvPr/>
        </p:nvSpPr>
        <p:spPr bwMode="auto">
          <a:xfrm>
            <a:off x="6331417" y="762000"/>
            <a:ext cx="1992853"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Accomplishments</a:t>
            </a:r>
            <a:endParaRPr lang="en-US" i="1" dirty="0">
              <a:solidFill>
                <a:srgbClr val="DA5500"/>
              </a:solidFill>
            </a:endParaRPr>
          </a:p>
        </p:txBody>
      </p:sp>
      <p:sp>
        <p:nvSpPr>
          <p:cNvPr id="14341" name="TextBox 14"/>
          <p:cNvSpPr txBox="1">
            <a:spLocks noChangeArrowheads="1"/>
          </p:cNvSpPr>
          <p:nvPr/>
        </p:nvSpPr>
        <p:spPr bwMode="auto">
          <a:xfrm>
            <a:off x="145735" y="762000"/>
            <a:ext cx="1326004"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Objectives </a:t>
            </a:r>
            <a:endParaRPr lang="en-US" i="1" dirty="0">
              <a:solidFill>
                <a:srgbClr val="DA5500"/>
              </a:solidFill>
            </a:endParaRPr>
          </a:p>
        </p:txBody>
      </p:sp>
      <p:sp>
        <p:nvSpPr>
          <p:cNvPr id="2" name="Title 1"/>
          <p:cNvSpPr>
            <a:spLocks noGrp="1"/>
          </p:cNvSpPr>
          <p:nvPr>
            <p:ph type="title"/>
          </p:nvPr>
        </p:nvSpPr>
        <p:spPr/>
        <p:txBody>
          <a:bodyPr>
            <a:normAutofit fontScale="90000"/>
          </a:bodyPr>
          <a:lstStyle/>
          <a:p>
            <a:endParaRPr lang="en-US" dirty="0"/>
          </a:p>
        </p:txBody>
      </p:sp>
      <p:sp>
        <p:nvSpPr>
          <p:cNvPr id="14342" name="Content Placeholder 5"/>
          <p:cNvSpPr>
            <a:spLocks noGrp="1"/>
          </p:cNvSpPr>
          <p:nvPr>
            <p:ph sz="half" idx="4294967295"/>
          </p:nvPr>
        </p:nvSpPr>
        <p:spPr>
          <a:xfrm>
            <a:off x="206834" y="1076325"/>
            <a:ext cx="5865813" cy="1974850"/>
          </a:xfrm>
        </p:spPr>
        <p:txBody>
          <a:bodyPr/>
          <a:lstStyle/>
          <a:p>
            <a:pPr marL="233363" indent="-233363">
              <a:spcBef>
                <a:spcPts val="300"/>
              </a:spcBef>
              <a:buClr>
                <a:srgbClr val="DA5500"/>
              </a:buClr>
              <a:buSzPct val="120000"/>
              <a:buFont typeface="Wingdings" pitchFamily="2" charset="2"/>
              <a:buChar char="§"/>
            </a:pPr>
            <a:r>
              <a:rPr lang="en-US" sz="1400" b="0" i="1" dirty="0" smtClean="0">
                <a:solidFill>
                  <a:srgbClr val="000000"/>
                </a:solidFill>
              </a:rPr>
              <a:t>Design and implement a set of performance and stability tests for HPC systems with </a:t>
            </a:r>
            <a:r>
              <a:rPr lang="en-US" sz="1400" i="1" dirty="0" smtClean="0">
                <a:solidFill>
                  <a:srgbClr val="000000"/>
                </a:solidFill>
              </a:rPr>
              <a:t>heterogeneous</a:t>
            </a:r>
            <a:r>
              <a:rPr lang="en-US" sz="1400" b="0" i="1" dirty="0" smtClean="0">
                <a:solidFill>
                  <a:srgbClr val="000000"/>
                </a:solidFill>
              </a:rPr>
              <a:t> architectures</a:t>
            </a:r>
          </a:p>
          <a:p>
            <a:pPr marL="233363" indent="-233363">
              <a:spcBef>
                <a:spcPts val="300"/>
              </a:spcBef>
              <a:buClr>
                <a:srgbClr val="DA5500"/>
              </a:buClr>
              <a:buSzPct val="120000"/>
              <a:buFont typeface="Wingdings" pitchFamily="2" charset="2"/>
              <a:buChar char="§"/>
            </a:pPr>
            <a:r>
              <a:rPr lang="en-US" sz="1400" b="0" i="1" dirty="0" smtClean="0">
                <a:solidFill>
                  <a:srgbClr val="000000"/>
                </a:solidFill>
              </a:rPr>
              <a:t>Implement each test in </a:t>
            </a:r>
            <a:r>
              <a:rPr lang="en-US" sz="1400" b="0" i="1" dirty="0" err="1" smtClean="0">
                <a:solidFill>
                  <a:srgbClr val="000000"/>
                </a:solidFill>
              </a:rPr>
              <a:t>OpenCL</a:t>
            </a:r>
            <a:r>
              <a:rPr lang="en-US" sz="1400" b="0" i="1" dirty="0" smtClean="0">
                <a:solidFill>
                  <a:srgbClr val="000000"/>
                </a:solidFill>
              </a:rPr>
              <a:t>, CUDA, </a:t>
            </a:r>
            <a:r>
              <a:rPr lang="en-US" sz="1400" b="0" i="1" dirty="0" err="1" smtClean="0">
                <a:solidFill>
                  <a:srgbClr val="000000"/>
                </a:solidFill>
              </a:rPr>
              <a:t>OpenACC</a:t>
            </a:r>
            <a:r>
              <a:rPr lang="en-US" sz="1400" b="0" i="1" dirty="0" smtClean="0">
                <a:solidFill>
                  <a:srgbClr val="000000"/>
                </a:solidFill>
              </a:rPr>
              <a:t>, </a:t>
            </a:r>
            <a:r>
              <a:rPr lang="en-US" sz="1400" b="0" i="1" dirty="0" err="1" smtClean="0">
                <a:solidFill>
                  <a:srgbClr val="000000"/>
                </a:solidFill>
              </a:rPr>
              <a:t>OpenMP</a:t>
            </a:r>
            <a:r>
              <a:rPr lang="en-US" sz="1400" b="0" i="1" dirty="0">
                <a:solidFill>
                  <a:srgbClr val="000000"/>
                </a:solidFill>
              </a:rPr>
              <a:t>,</a:t>
            </a:r>
            <a:r>
              <a:rPr lang="en-US" sz="1400" b="0" i="1" dirty="0" smtClean="0">
                <a:solidFill>
                  <a:srgbClr val="000000"/>
                </a:solidFill>
              </a:rPr>
              <a:t> and with MPI, to:</a:t>
            </a:r>
          </a:p>
          <a:p>
            <a:pPr marL="392113" lvl="1" indent="-233363">
              <a:spcBef>
                <a:spcPts val="300"/>
              </a:spcBef>
              <a:buClr>
                <a:srgbClr val="DA5500"/>
              </a:buClr>
              <a:buSzPct val="120000"/>
              <a:buFont typeface="Wingdings" pitchFamily="2" charset="2"/>
              <a:buChar char="§"/>
            </a:pPr>
            <a:r>
              <a:rPr lang="en-US" sz="1200" b="0" i="1" dirty="0" smtClean="0">
                <a:solidFill>
                  <a:srgbClr val="000000"/>
                </a:solidFill>
              </a:rPr>
              <a:t>Evaluate the differences in these emerging programming models</a:t>
            </a:r>
          </a:p>
          <a:p>
            <a:pPr marL="392113" lvl="1" indent="-233363">
              <a:spcBef>
                <a:spcPts val="300"/>
              </a:spcBef>
              <a:buClr>
                <a:srgbClr val="DA5500"/>
              </a:buClr>
              <a:buSzPct val="120000"/>
              <a:buFont typeface="Wingdings" pitchFamily="2" charset="2"/>
              <a:buChar char="§"/>
            </a:pPr>
            <a:r>
              <a:rPr lang="en-US" sz="1200" b="0" i="1" dirty="0" smtClean="0">
                <a:solidFill>
                  <a:srgbClr val="000000"/>
                </a:solidFill>
              </a:rPr>
              <a:t>Across diverse set of architectures (NVIDIA, AMD, ARM, Xeon Phi)</a:t>
            </a:r>
          </a:p>
          <a:p>
            <a:pPr marL="233363" lvl="0" indent="-233363">
              <a:spcBef>
                <a:spcPts val="300"/>
              </a:spcBef>
              <a:buClr>
                <a:srgbClr val="DA5500"/>
              </a:buClr>
              <a:buSzPct val="120000"/>
              <a:buFont typeface="Wingdings" pitchFamily="2" charset="2"/>
              <a:buChar char="§"/>
              <a:tabLst>
                <a:tab pos="233363" algn="l"/>
              </a:tabLst>
              <a:defRPr/>
            </a:pPr>
            <a:r>
              <a:rPr lang="en-US" sz="1400" b="0" i="1" dirty="0">
                <a:solidFill>
                  <a:srgbClr val="000000"/>
                </a:solidFill>
              </a:rPr>
              <a:t>Increase understanding of how important applications will map to emerging </a:t>
            </a:r>
            <a:r>
              <a:rPr lang="en-US" sz="1400" b="0" i="1" dirty="0" smtClean="0">
                <a:solidFill>
                  <a:srgbClr val="000000"/>
                </a:solidFill>
              </a:rPr>
              <a:t>architectures</a:t>
            </a:r>
            <a:endParaRPr lang="en-US" sz="1200" b="0" i="1" dirty="0" smtClean="0">
              <a:solidFill>
                <a:srgbClr val="000000"/>
              </a:solidFill>
            </a:endParaRPr>
          </a:p>
          <a:p>
            <a:pPr marL="233363" indent="-233363">
              <a:spcBef>
                <a:spcPts val="300"/>
              </a:spcBef>
              <a:buClr>
                <a:srgbClr val="DA5500"/>
              </a:buClr>
              <a:buSzPct val="120000"/>
              <a:buFont typeface="Wingdings" pitchFamily="2" charset="2"/>
              <a:buChar char="§"/>
            </a:pPr>
            <a:r>
              <a:rPr lang="en-US" sz="1400" b="0" i="1" dirty="0" smtClean="0">
                <a:solidFill>
                  <a:srgbClr val="000000"/>
                </a:solidFill>
              </a:rPr>
              <a:t>Open Source for easy use, porting, contributions</a:t>
            </a:r>
          </a:p>
        </p:txBody>
      </p:sp>
      <p:sp>
        <p:nvSpPr>
          <p:cNvPr id="14343" name="Content Placeholder 5"/>
          <p:cNvSpPr>
            <a:spLocks noGrp="1"/>
          </p:cNvSpPr>
          <p:nvPr>
            <p:ph sz="half" idx="4294967295"/>
          </p:nvPr>
        </p:nvSpPr>
        <p:spPr>
          <a:xfrm>
            <a:off x="6604000" y="1131888"/>
            <a:ext cx="5584825" cy="2006600"/>
          </a:xfrm>
        </p:spPr>
        <p:txBody>
          <a:bodyPr>
            <a:normAutofit fontScale="92500" lnSpcReduction="10000"/>
          </a:bodyPr>
          <a:lstStyle/>
          <a:p>
            <a:pPr marL="233363" indent="-233363">
              <a:buClr>
                <a:srgbClr val="DA5500"/>
              </a:buClr>
              <a:buSzPct val="120000"/>
              <a:buFont typeface="Wingdings" pitchFamily="2" charset="2"/>
              <a:buChar char="§"/>
            </a:pPr>
            <a:r>
              <a:rPr lang="en-US" sz="1600" b="0" i="1" dirty="0" smtClean="0">
                <a:solidFill>
                  <a:srgbClr val="000000"/>
                </a:solidFill>
                <a:cs typeface="Arial" charset="0"/>
              </a:rPr>
              <a:t>Consistent open source software releases </a:t>
            </a:r>
          </a:p>
          <a:p>
            <a:pPr marL="233363" indent="-233363">
              <a:spcBef>
                <a:spcPts val="600"/>
              </a:spcBef>
              <a:buClr>
                <a:srgbClr val="DA5500"/>
              </a:buClr>
              <a:buSzPct val="120000"/>
              <a:buFont typeface="Wingdings" pitchFamily="2" charset="2"/>
              <a:buChar char="§"/>
            </a:pPr>
            <a:r>
              <a:rPr lang="en-US" sz="1600" b="0" i="1" dirty="0" smtClean="0">
                <a:solidFill>
                  <a:srgbClr val="000000"/>
                </a:solidFill>
                <a:cs typeface="Arial" charset="0"/>
              </a:rPr>
              <a:t>Overview published at 3rd Workshop General-Purpose Computation on Graphics Processing Units (GPGPU ‘10)</a:t>
            </a:r>
          </a:p>
          <a:p>
            <a:pPr marL="233363" indent="-233363">
              <a:spcBef>
                <a:spcPts val="600"/>
              </a:spcBef>
              <a:buClr>
                <a:srgbClr val="DA5500"/>
              </a:buClr>
              <a:buSzPct val="120000"/>
              <a:buFont typeface="Wingdings" pitchFamily="2" charset="2"/>
              <a:buChar char="§"/>
            </a:pPr>
            <a:r>
              <a:rPr lang="en-US" sz="1600" b="0" i="1" dirty="0" smtClean="0">
                <a:solidFill>
                  <a:srgbClr val="000000"/>
                </a:solidFill>
                <a:cs typeface="Arial" charset="0"/>
              </a:rPr>
              <a:t>Updated 2.0 version adds </a:t>
            </a:r>
            <a:r>
              <a:rPr lang="en-US" sz="1600" b="0" i="1" dirty="0" err="1" smtClean="0">
                <a:solidFill>
                  <a:srgbClr val="000000"/>
                </a:solidFill>
                <a:cs typeface="Arial" charset="0"/>
              </a:rPr>
              <a:t>OpenACC</a:t>
            </a:r>
            <a:r>
              <a:rPr lang="en-US" sz="1600" b="0" i="1" dirty="0" smtClean="0">
                <a:solidFill>
                  <a:srgbClr val="000000"/>
                </a:solidFill>
                <a:cs typeface="Arial" charset="0"/>
              </a:rPr>
              <a:t> and Intel Xeon Phi support via </a:t>
            </a:r>
            <a:r>
              <a:rPr lang="en-US" sz="1600" b="0" i="1" dirty="0" err="1" smtClean="0">
                <a:solidFill>
                  <a:srgbClr val="000000"/>
                </a:solidFill>
                <a:cs typeface="Arial" charset="0"/>
              </a:rPr>
              <a:t>OpenMP</a:t>
            </a:r>
            <a:r>
              <a:rPr lang="en-US" sz="1600" b="0" i="1" dirty="0" smtClean="0">
                <a:solidFill>
                  <a:srgbClr val="000000"/>
                </a:solidFill>
                <a:cs typeface="Arial" charset="0"/>
              </a:rPr>
              <a:t> and </a:t>
            </a:r>
            <a:r>
              <a:rPr lang="en-US" sz="1600" b="0" i="1" dirty="0" err="1" smtClean="0">
                <a:solidFill>
                  <a:srgbClr val="000000"/>
                </a:solidFill>
                <a:cs typeface="Arial" charset="0"/>
              </a:rPr>
              <a:t>offlload</a:t>
            </a:r>
            <a:r>
              <a:rPr lang="en-US" sz="1600" b="0" i="1" dirty="0" smtClean="0">
                <a:solidFill>
                  <a:srgbClr val="000000"/>
                </a:solidFill>
                <a:cs typeface="Arial" charset="0"/>
              </a:rPr>
              <a:t> directives</a:t>
            </a:r>
            <a:endParaRPr lang="en-US" sz="1600" b="0" i="1" dirty="0">
              <a:solidFill>
                <a:srgbClr val="000000"/>
              </a:solidFill>
              <a:cs typeface="Arial" charset="0"/>
            </a:endParaRPr>
          </a:p>
          <a:p>
            <a:pPr marL="233363" indent="-233363">
              <a:spcBef>
                <a:spcPts val="600"/>
              </a:spcBef>
              <a:buClr>
                <a:srgbClr val="DA5500"/>
              </a:buClr>
              <a:buSzPct val="120000"/>
              <a:buFont typeface="Wingdings" pitchFamily="2" charset="2"/>
              <a:buChar char="§"/>
            </a:pPr>
            <a:r>
              <a:rPr lang="en-US" sz="1600" b="0" i="1" dirty="0" smtClean="0">
                <a:solidFill>
                  <a:srgbClr val="000000"/>
                </a:solidFill>
                <a:cs typeface="Arial" charset="0"/>
              </a:rPr>
              <a:t>New architecture and programming model analysis to </a:t>
            </a:r>
            <a:r>
              <a:rPr lang="en-US" sz="1600" b="0" i="1" dirty="0">
                <a:solidFill>
                  <a:srgbClr val="000000"/>
                </a:solidFill>
                <a:cs typeface="Arial" charset="0"/>
              </a:rPr>
              <a:t>be published at 6th International Workshop on </a:t>
            </a:r>
            <a:r>
              <a:rPr lang="en-US" sz="1600" b="0" i="1" dirty="0" smtClean="0">
                <a:solidFill>
                  <a:srgbClr val="000000"/>
                </a:solidFill>
                <a:cs typeface="Arial" charset="0"/>
              </a:rPr>
              <a:t>Performance </a:t>
            </a:r>
            <a:r>
              <a:rPr lang="en-US" sz="1600" b="0" i="1" dirty="0">
                <a:solidFill>
                  <a:srgbClr val="000000"/>
                </a:solidFill>
                <a:cs typeface="Arial" charset="0"/>
              </a:rPr>
              <a:t>Modeling, Benchmarking and Simulation of High Performance Computer Systems </a:t>
            </a:r>
            <a:r>
              <a:rPr lang="en-US" sz="1600" b="0" i="1" dirty="0" smtClean="0">
                <a:solidFill>
                  <a:srgbClr val="000000"/>
                </a:solidFill>
                <a:cs typeface="Arial" charset="0"/>
              </a:rPr>
              <a:t>(</a:t>
            </a:r>
            <a:r>
              <a:rPr lang="en-US" sz="1600" b="0" i="1" dirty="0">
                <a:solidFill>
                  <a:srgbClr val="000000"/>
                </a:solidFill>
                <a:cs typeface="Arial" charset="0"/>
              </a:rPr>
              <a:t>PMBS15</a:t>
            </a:r>
            <a:r>
              <a:rPr lang="en-US" sz="1600" b="0" i="1" dirty="0" smtClean="0">
                <a:solidFill>
                  <a:srgbClr val="000000"/>
                </a:solidFill>
                <a:cs typeface="Arial" charset="0"/>
              </a:rPr>
              <a:t>) at SC15</a:t>
            </a:r>
            <a:endParaRPr lang="en-US" sz="1600" b="0" i="1" dirty="0">
              <a:solidFill>
                <a:srgbClr val="000000"/>
              </a:solidFill>
              <a:cs typeface="Arial" charset="0"/>
            </a:endParaRPr>
          </a:p>
        </p:txBody>
      </p:sp>
      <p:sp>
        <p:nvSpPr>
          <p:cNvPr id="22" name="Snip Single Corner Rectangle 21"/>
          <p:cNvSpPr/>
          <p:nvPr/>
        </p:nvSpPr>
        <p:spPr bwMode="auto">
          <a:xfrm rot="10800000">
            <a:off x="9047182" y="0"/>
            <a:ext cx="3143487" cy="533400"/>
          </a:xfrm>
          <a:prstGeom prst="snip1Rect">
            <a:avLst/>
          </a:prstGeom>
          <a:solidFill>
            <a:schemeClr val="accent1">
              <a:lumMod val="75000"/>
            </a:schemeClr>
          </a:solidFill>
          <a:ln w="9525" cap="flat" cmpd="sng" algn="ctr">
            <a:noFill/>
            <a:prstDash val="solid"/>
            <a:round/>
            <a:headEnd type="none" w="med" len="med"/>
            <a:tailEnd type="none" w="med" len="med"/>
          </a:ln>
          <a:effectLst/>
        </p:spPr>
        <p:txBody>
          <a:bodyPr/>
          <a:lstStyle/>
          <a:p>
            <a:pPr eaLnBrk="0" hangingPunct="0">
              <a:defRPr/>
            </a:pPr>
            <a:endParaRPr lang="en-US" b="0" dirty="0">
              <a:latin typeface="Arial" pitchFamily="34" charset="0"/>
              <a:cs typeface="+mn-cs"/>
            </a:endParaRPr>
          </a:p>
        </p:txBody>
      </p:sp>
      <p:sp>
        <p:nvSpPr>
          <p:cNvPr id="14351" name="Rectangle 9"/>
          <p:cNvSpPr>
            <a:spLocks noChangeArrowheads="1"/>
          </p:cNvSpPr>
          <p:nvPr/>
        </p:nvSpPr>
        <p:spPr bwMode="auto">
          <a:xfrm>
            <a:off x="2640912" y="6437314"/>
            <a:ext cx="8125883" cy="344487"/>
          </a:xfrm>
          <a:prstGeom prst="rect">
            <a:avLst/>
          </a:prstGeom>
          <a:noFill/>
          <a:ln w="15875">
            <a:noFill/>
            <a:miter lim="800000"/>
            <a:headEnd/>
            <a:tailEnd/>
          </a:ln>
        </p:spPr>
        <p:txBody>
          <a:bodyPr/>
          <a:lstStyle/>
          <a:p>
            <a:pPr marL="173038" indent="-173038" eaLnBrk="0" hangingPunct="0">
              <a:lnSpc>
                <a:spcPct val="90000"/>
              </a:lnSpc>
              <a:spcBef>
                <a:spcPct val="60000"/>
              </a:spcBef>
              <a:buClr>
                <a:srgbClr val="FFFF99"/>
              </a:buClr>
              <a:buFont typeface="Symbol" pitchFamily="18" charset="2"/>
              <a:buNone/>
            </a:pPr>
            <a:endParaRPr lang="en-US" sz="1200">
              <a:solidFill>
                <a:srgbClr val="DA5500"/>
              </a:solidFill>
            </a:endParaRPr>
          </a:p>
        </p:txBody>
      </p:sp>
      <p:sp>
        <p:nvSpPr>
          <p:cNvPr id="23" name="TextBox 25"/>
          <p:cNvSpPr txBox="1">
            <a:spLocks noChangeArrowheads="1"/>
          </p:cNvSpPr>
          <p:nvPr/>
        </p:nvSpPr>
        <p:spPr bwMode="auto">
          <a:xfrm>
            <a:off x="9047517" y="88202"/>
            <a:ext cx="3141308" cy="369332"/>
          </a:xfrm>
          <a:prstGeom prst="rect">
            <a:avLst/>
          </a:prstGeom>
          <a:noFill/>
          <a:ln w="9525">
            <a:noFill/>
            <a:miter lim="800000"/>
            <a:headEnd/>
            <a:tailEnd/>
          </a:ln>
        </p:spPr>
        <p:txBody>
          <a:bodyPr wrap="square">
            <a:spAutoFit/>
          </a:bodyPr>
          <a:lstStyle/>
          <a:p>
            <a:pPr algn="ctr" eaLnBrk="0" hangingPunct="0"/>
            <a:r>
              <a:rPr lang="en-US" sz="900" b="0" dirty="0" smtClean="0">
                <a:solidFill>
                  <a:schemeClr val="bg1"/>
                </a:solidFill>
              </a:rPr>
              <a:t>PI: Jeffrey S. Vetter, ORNL</a:t>
            </a:r>
          </a:p>
          <a:p>
            <a:pPr algn="ctr" eaLnBrk="0" hangingPunct="0"/>
            <a:r>
              <a:rPr lang="en-US" sz="900" b="0" dirty="0" smtClean="0">
                <a:solidFill>
                  <a:schemeClr val="bg1"/>
                </a:solidFill>
              </a:rPr>
              <a:t>Future Technologies Group</a:t>
            </a:r>
          </a:p>
        </p:txBody>
      </p:sp>
      <p:sp>
        <p:nvSpPr>
          <p:cNvPr id="17" name="Content Placeholder 5"/>
          <p:cNvSpPr txBox="1">
            <a:spLocks/>
          </p:cNvSpPr>
          <p:nvPr/>
        </p:nvSpPr>
        <p:spPr bwMode="auto">
          <a:xfrm>
            <a:off x="6402078" y="3673590"/>
            <a:ext cx="5583600" cy="15573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233363" indent="-233363">
              <a:spcBef>
                <a:spcPts val="0"/>
              </a:spcBef>
              <a:buClr>
                <a:srgbClr val="DA5500"/>
              </a:buClr>
              <a:buSzPct val="120000"/>
              <a:buFont typeface="Wingdings" pitchFamily="2" charset="2"/>
              <a:buChar char="§"/>
              <a:tabLst>
                <a:tab pos="233363" algn="l"/>
              </a:tabLst>
            </a:pPr>
            <a:r>
              <a:rPr lang="en-US" sz="1400" b="0" i="1" dirty="0">
                <a:solidFill>
                  <a:srgbClr val="000000"/>
                </a:solidFill>
                <a:latin typeface="Arial Narrow" panose="020B0606020202030204" pitchFamily="34" charset="0"/>
              </a:rPr>
              <a:t>Over 10000 downloads internationally since </a:t>
            </a:r>
            <a:r>
              <a:rPr lang="en-US" sz="1400" b="0" i="1" dirty="0" smtClean="0">
                <a:solidFill>
                  <a:srgbClr val="000000"/>
                </a:solidFill>
                <a:latin typeface="Arial Narrow" panose="020B0606020202030204" pitchFamily="34" charset="0"/>
              </a:rPr>
              <a:t>2010</a:t>
            </a:r>
          </a:p>
          <a:p>
            <a:pPr marL="233363" indent="-233363">
              <a:spcBef>
                <a:spcPts val="0"/>
              </a:spcBef>
              <a:buClr>
                <a:srgbClr val="DA5500"/>
              </a:buClr>
              <a:buSzPct val="120000"/>
              <a:buFont typeface="Wingdings" pitchFamily="2" charset="2"/>
              <a:buChar char="§"/>
              <a:tabLst>
                <a:tab pos="233363" algn="l"/>
              </a:tabLst>
            </a:pPr>
            <a:r>
              <a:rPr lang="en-US" sz="1400" b="0" i="1" dirty="0" smtClean="0">
                <a:solidFill>
                  <a:srgbClr val="000000"/>
                </a:solidFill>
                <a:latin typeface="Arial Narrow" panose="020B0606020202030204" pitchFamily="34" charset="0"/>
              </a:rPr>
              <a:t>Approximately </a:t>
            </a:r>
            <a:r>
              <a:rPr lang="en-US" sz="1400" b="0" i="1" dirty="0" smtClean="0">
                <a:solidFill>
                  <a:srgbClr val="000000"/>
                </a:solidFill>
                <a:latin typeface="Arial Narrow" panose="020B0606020202030204" pitchFamily="34" charset="0"/>
              </a:rPr>
              <a:t>265 citations</a:t>
            </a:r>
            <a:endParaRPr lang="en-US" sz="1400" b="0" i="1" dirty="0">
              <a:solidFill>
                <a:srgbClr val="000000"/>
              </a:solidFill>
              <a:latin typeface="Arial Narrow" panose="020B0606020202030204" pitchFamily="34" charset="0"/>
            </a:endParaRPr>
          </a:p>
          <a:p>
            <a:pPr marL="233363" indent="-233363">
              <a:spcBef>
                <a:spcPts val="0"/>
              </a:spcBef>
              <a:buClr>
                <a:srgbClr val="DA5500"/>
              </a:buClr>
              <a:buSzPct val="120000"/>
              <a:buFont typeface="Wingdings" pitchFamily="2" charset="2"/>
              <a:buChar char="§"/>
              <a:tabLst>
                <a:tab pos="233363" algn="l"/>
              </a:tabLst>
            </a:pPr>
            <a:r>
              <a:rPr lang="en-US" sz="1400" b="0" i="1" dirty="0">
                <a:solidFill>
                  <a:srgbClr val="000000"/>
                </a:solidFill>
                <a:latin typeface="Arial Narrow" panose="020B0606020202030204" pitchFamily="34" charset="0"/>
              </a:rPr>
              <a:t>Used by vendors, researchers, and for procurements </a:t>
            </a:r>
            <a:endParaRPr lang="en-US" sz="1400" b="0" i="1" dirty="0" smtClean="0">
              <a:solidFill>
                <a:srgbClr val="000000"/>
              </a:solidFill>
              <a:latin typeface="Arial Narrow" panose="020B0606020202030204" pitchFamily="34" charset="0"/>
            </a:endParaRPr>
          </a:p>
          <a:p>
            <a:pPr marL="233363" indent="-233363">
              <a:spcBef>
                <a:spcPts val="0"/>
              </a:spcBef>
              <a:buClr>
                <a:srgbClr val="DA5500"/>
              </a:buClr>
              <a:buSzPct val="120000"/>
              <a:buFont typeface="Wingdings" pitchFamily="2" charset="2"/>
              <a:buChar char="§"/>
              <a:tabLst>
                <a:tab pos="233363" algn="l"/>
              </a:tabLst>
            </a:pPr>
            <a:r>
              <a:rPr lang="en-US" sz="1400" b="0" i="1" dirty="0">
                <a:solidFill>
                  <a:srgbClr val="000000"/>
                </a:solidFill>
                <a:latin typeface="Arial Narrow" panose="020B0606020202030204" pitchFamily="34" charset="0"/>
              </a:rPr>
              <a:t>Provide a standardized test suite for architecture evaluations, procurements, and acceptance </a:t>
            </a:r>
            <a:r>
              <a:rPr lang="en-US" sz="1400" b="0" i="1" dirty="0" smtClean="0">
                <a:solidFill>
                  <a:srgbClr val="000000"/>
                </a:solidFill>
                <a:latin typeface="Arial Narrow" panose="020B0606020202030204" pitchFamily="34" charset="0"/>
              </a:rPr>
              <a:t>tests</a:t>
            </a:r>
          </a:p>
          <a:p>
            <a:pPr marL="233363" lvl="0" indent="-233363" eaLnBrk="0" hangingPunct="0">
              <a:lnSpc>
                <a:spcPct val="90000"/>
              </a:lnSpc>
              <a:spcBef>
                <a:spcPts val="0"/>
              </a:spcBef>
              <a:buClr>
                <a:srgbClr val="DA5500"/>
              </a:buClr>
              <a:buSzPct val="120000"/>
              <a:buFont typeface="Wingdings" pitchFamily="2" charset="2"/>
              <a:buChar char="§"/>
              <a:tabLst>
                <a:tab pos="233363" algn="l"/>
              </a:tabLst>
              <a:defRPr/>
            </a:pPr>
            <a:r>
              <a:rPr lang="en-US" sz="1400" b="0" i="1" dirty="0" smtClean="0">
                <a:solidFill>
                  <a:srgbClr val="000000"/>
                </a:solidFill>
                <a:latin typeface="Arial Narrow" panose="020B0606020202030204" pitchFamily="34" charset="0"/>
              </a:rPr>
              <a:t>Researchers and engineers </a:t>
            </a:r>
            <a:r>
              <a:rPr lang="en-US" sz="1400" b="0" i="1" dirty="0">
                <a:solidFill>
                  <a:srgbClr val="000000"/>
                </a:solidFill>
                <a:latin typeface="Arial Narrow" pitchFamily="34" charset="0"/>
              </a:rPr>
              <a:t>from </a:t>
            </a:r>
            <a:r>
              <a:rPr lang="en-US" sz="1400" b="0" i="1" dirty="0" smtClean="0">
                <a:solidFill>
                  <a:srgbClr val="000000"/>
                </a:solidFill>
                <a:latin typeface="Arial Narrow" pitchFamily="34" charset="0"/>
              </a:rPr>
              <a:t>several computing </a:t>
            </a:r>
            <a:r>
              <a:rPr lang="en-US" sz="1400" b="0" i="1" dirty="0">
                <a:solidFill>
                  <a:srgbClr val="000000"/>
                </a:solidFill>
                <a:latin typeface="Arial Narrow" pitchFamily="34" charset="0"/>
              </a:rPr>
              <a:t>device vendors are engaged and providing </a:t>
            </a:r>
            <a:r>
              <a:rPr lang="en-US" sz="1400" b="0" i="1" dirty="0" smtClean="0">
                <a:solidFill>
                  <a:srgbClr val="000000"/>
                </a:solidFill>
                <a:latin typeface="Arial Narrow" pitchFamily="34" charset="0"/>
              </a:rPr>
              <a:t>contributions</a:t>
            </a:r>
          </a:p>
        </p:txBody>
      </p:sp>
      <p:sp>
        <p:nvSpPr>
          <p:cNvPr id="18" name="TextBox 13"/>
          <p:cNvSpPr txBox="1">
            <a:spLocks noChangeArrowheads="1"/>
          </p:cNvSpPr>
          <p:nvPr/>
        </p:nvSpPr>
        <p:spPr bwMode="auto">
          <a:xfrm>
            <a:off x="6331418" y="3309317"/>
            <a:ext cx="2557110"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Impact and Champions</a:t>
            </a:r>
            <a:endParaRPr lang="en-US" i="1" dirty="0">
              <a:solidFill>
                <a:srgbClr val="DA5500"/>
              </a:solidFill>
            </a:endParaRPr>
          </a:p>
        </p:txBody>
      </p:sp>
      <p:sp>
        <p:nvSpPr>
          <p:cNvPr id="26" name="Title 1"/>
          <p:cNvSpPr txBox="1">
            <a:spLocks/>
          </p:cNvSpPr>
          <p:nvPr/>
        </p:nvSpPr>
        <p:spPr bwMode="auto">
          <a:xfrm>
            <a:off x="160825" y="153988"/>
            <a:ext cx="8867370" cy="3539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eaLnBrk="0" hangingPunct="0">
              <a:lnSpc>
                <a:spcPct val="85000"/>
              </a:lnSpc>
              <a:defRPr/>
            </a:pPr>
            <a:r>
              <a:rPr lang="en-US" sz="2000" dirty="0" smtClean="0">
                <a:solidFill>
                  <a:srgbClr val="00432E"/>
                </a:solidFill>
              </a:rPr>
              <a:t>The Scalable </a:t>
            </a:r>
            <a:r>
              <a:rPr lang="en-US" sz="2000" dirty="0" err="1" smtClean="0">
                <a:solidFill>
                  <a:srgbClr val="00432E"/>
                </a:solidFill>
              </a:rPr>
              <a:t>HeterOgeneous</a:t>
            </a:r>
            <a:r>
              <a:rPr lang="en-US" sz="2000" dirty="0" smtClean="0">
                <a:solidFill>
                  <a:srgbClr val="00432E"/>
                </a:solidFill>
              </a:rPr>
              <a:t> Computing (SHOC) Benchmark Suite</a:t>
            </a:r>
            <a:endParaRPr kumimoji="0" lang="en-US" sz="2000" b="0" i="0" u="none" strike="noStrike" kern="1200" cap="none" spc="0" normalizeH="0" baseline="0" noProof="0" dirty="0" smtClean="0">
              <a:ln>
                <a:noFill/>
              </a:ln>
              <a:solidFill>
                <a:srgbClr val="00432E"/>
              </a:solidFill>
              <a:effectLst/>
              <a:uLnTx/>
              <a:uFillTx/>
              <a:latin typeface="Arial Black" pitchFamily="34" charset="0"/>
              <a:ea typeface="+mj-ea"/>
              <a:cs typeface="+mj-cs"/>
            </a:endParaRPr>
          </a:p>
        </p:txBody>
      </p:sp>
      <p:sp>
        <p:nvSpPr>
          <p:cNvPr id="3" name="TextBox 2"/>
          <p:cNvSpPr txBox="1"/>
          <p:nvPr/>
        </p:nvSpPr>
        <p:spPr>
          <a:xfrm>
            <a:off x="7980783" y="528764"/>
            <a:ext cx="3158237" cy="276999"/>
          </a:xfrm>
          <a:prstGeom prst="rect">
            <a:avLst/>
          </a:prstGeom>
          <a:noFill/>
        </p:spPr>
        <p:txBody>
          <a:bodyPr wrap="none" rtlCol="0">
            <a:spAutoFit/>
          </a:bodyPr>
          <a:lstStyle/>
          <a:p>
            <a:r>
              <a:rPr lang="en-US" sz="1200" b="0" dirty="0" smtClean="0">
                <a:latin typeface="Consolas" pitchFamily="49" charset="0"/>
                <a:cs typeface="Consolas" pitchFamily="49" charset="0"/>
                <a:hlinkClick r:id="rId4"/>
              </a:rPr>
              <a:t>https://github.com/vetter/shoc/wiki</a:t>
            </a:r>
            <a:endParaRPr lang="en-US" sz="1200" b="0" dirty="0">
              <a:latin typeface="Consolas" pitchFamily="49" charset="0"/>
              <a:cs typeface="Consolas" pitchFamily="49" charset="0"/>
            </a:endParaRPr>
          </a:p>
        </p:txBody>
      </p:sp>
      <p:sp>
        <p:nvSpPr>
          <p:cNvPr id="20" name="TextBox 19"/>
          <p:cNvSpPr txBox="1"/>
          <p:nvPr/>
        </p:nvSpPr>
        <p:spPr>
          <a:xfrm>
            <a:off x="6331418" y="6091279"/>
            <a:ext cx="5751115" cy="5078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base">
              <a:spcBef>
                <a:spcPct val="0"/>
              </a:spcBef>
              <a:spcAft>
                <a:spcPct val="0"/>
              </a:spcAft>
            </a:pPr>
            <a:r>
              <a:rPr lang="en-US" sz="900" b="0" dirty="0" smtClean="0">
                <a:solidFill>
                  <a:prstClr val="black"/>
                </a:solidFill>
              </a:rPr>
              <a:t>A. Danalis, G. Marin, C. McCurdy, J. Meredith, P.C. Roth, K. Spafford, V. Tipparaju, and J.S. Vetter, “The Scalable </a:t>
            </a:r>
            <a:r>
              <a:rPr lang="en-US" sz="900" b="0" dirty="0" err="1" smtClean="0">
                <a:solidFill>
                  <a:prstClr val="black"/>
                </a:solidFill>
              </a:rPr>
              <a:t>HeterOgeneous</a:t>
            </a:r>
            <a:r>
              <a:rPr lang="en-US" sz="900" b="0" dirty="0" smtClean="0">
                <a:solidFill>
                  <a:prstClr val="black"/>
                </a:solidFill>
              </a:rPr>
              <a:t> Computing (SHOC) Benchmark Suite,” in Third Workshop on General-Purpose Computation on Graphics Processors (GPGPU 2010)`. Pittsburgh, 2010.</a:t>
            </a:r>
          </a:p>
        </p:txBody>
      </p:sp>
      <p:sp>
        <p:nvSpPr>
          <p:cNvPr id="19" name="TextBox 18"/>
          <p:cNvSpPr txBox="1"/>
          <p:nvPr/>
        </p:nvSpPr>
        <p:spPr>
          <a:xfrm>
            <a:off x="6331418" y="5337083"/>
            <a:ext cx="5751115" cy="5078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900" b="0" dirty="0" smtClean="0">
                <a:solidFill>
                  <a:prstClr val="black"/>
                </a:solidFill>
              </a:rPr>
              <a:t>M.G. Lopez</a:t>
            </a:r>
            <a:r>
              <a:rPr lang="en-US" sz="900" b="0" dirty="0">
                <a:solidFill>
                  <a:prstClr val="black"/>
                </a:solidFill>
              </a:rPr>
              <a:t>, </a:t>
            </a:r>
            <a:r>
              <a:rPr lang="en-US" sz="900" b="0" dirty="0" smtClean="0">
                <a:solidFill>
                  <a:prstClr val="black"/>
                </a:solidFill>
              </a:rPr>
              <a:t>J. Young</a:t>
            </a:r>
            <a:r>
              <a:rPr lang="en-US" sz="900" b="0" dirty="0">
                <a:solidFill>
                  <a:prstClr val="black"/>
                </a:solidFill>
              </a:rPr>
              <a:t>, </a:t>
            </a:r>
            <a:r>
              <a:rPr lang="en-US" sz="900" b="0" dirty="0" smtClean="0">
                <a:solidFill>
                  <a:prstClr val="black"/>
                </a:solidFill>
              </a:rPr>
              <a:t>J.S</a:t>
            </a:r>
            <a:r>
              <a:rPr lang="en-US" sz="900" b="0" dirty="0">
                <a:solidFill>
                  <a:prstClr val="black"/>
                </a:solidFill>
              </a:rPr>
              <a:t>. Meredith, </a:t>
            </a:r>
            <a:r>
              <a:rPr lang="en-US" sz="900" b="0" dirty="0" smtClean="0">
                <a:solidFill>
                  <a:prstClr val="black"/>
                </a:solidFill>
              </a:rPr>
              <a:t>P.C</a:t>
            </a:r>
            <a:r>
              <a:rPr lang="en-US" sz="900" b="0" dirty="0">
                <a:solidFill>
                  <a:prstClr val="black"/>
                </a:solidFill>
              </a:rPr>
              <a:t>. Roth, </a:t>
            </a:r>
            <a:r>
              <a:rPr lang="en-US" sz="900" b="0" dirty="0" err="1" smtClean="0">
                <a:solidFill>
                  <a:prstClr val="black"/>
                </a:solidFill>
              </a:rPr>
              <a:t>M.Horton</a:t>
            </a:r>
            <a:r>
              <a:rPr lang="en-US" sz="900" b="0" dirty="0" smtClean="0">
                <a:solidFill>
                  <a:prstClr val="black"/>
                </a:solidFill>
              </a:rPr>
              <a:t> </a:t>
            </a:r>
            <a:r>
              <a:rPr lang="en-US" sz="900" b="0" dirty="0">
                <a:solidFill>
                  <a:prstClr val="black"/>
                </a:solidFill>
              </a:rPr>
              <a:t>and </a:t>
            </a:r>
            <a:r>
              <a:rPr lang="en-US" sz="900" b="0" dirty="0" smtClean="0">
                <a:solidFill>
                  <a:prstClr val="black"/>
                </a:solidFill>
              </a:rPr>
              <a:t>J.S</a:t>
            </a:r>
            <a:r>
              <a:rPr lang="en-US" sz="900" b="0" dirty="0">
                <a:solidFill>
                  <a:prstClr val="black"/>
                </a:solidFill>
              </a:rPr>
              <a:t>. </a:t>
            </a:r>
            <a:r>
              <a:rPr lang="en-US" sz="900" b="0" dirty="0" smtClean="0">
                <a:solidFill>
                  <a:prstClr val="black"/>
                </a:solidFill>
              </a:rPr>
              <a:t>Vetter, “Examining </a:t>
            </a:r>
            <a:r>
              <a:rPr lang="en-US" sz="900" b="0" dirty="0">
                <a:solidFill>
                  <a:prstClr val="black"/>
                </a:solidFill>
              </a:rPr>
              <a:t>Recent Many-core Architectures and Programming Models Using </a:t>
            </a:r>
            <a:r>
              <a:rPr lang="en-US" sz="900" b="0" dirty="0" smtClean="0">
                <a:solidFill>
                  <a:prstClr val="black"/>
                </a:solidFill>
              </a:rPr>
              <a:t>SHOC”, </a:t>
            </a:r>
            <a:r>
              <a:rPr lang="en-US" sz="900" b="0" dirty="0">
                <a:solidFill>
                  <a:prstClr val="black"/>
                </a:solidFill>
              </a:rPr>
              <a:t>in 6th International Workshop on Performance Modeling, Benchmarking and Simulation of High Performance Computer Systems (PMBS15</a:t>
            </a:r>
            <a:r>
              <a:rPr lang="en-US" sz="900" b="0" dirty="0" smtClean="0">
                <a:solidFill>
                  <a:prstClr val="black"/>
                </a:solidFill>
              </a:rPr>
              <a:t>), Austin, 2015.</a:t>
            </a:r>
            <a:endParaRPr lang="en-US" sz="900" b="0" dirty="0">
              <a:solidFill>
                <a:prstClr val="black"/>
              </a:solidFill>
            </a:endParaRPr>
          </a:p>
        </p:txBody>
      </p:sp>
    </p:spTree>
    <p:extLst>
      <p:ext uri="{BB962C8B-B14F-4D97-AF65-F5344CB8AC3E}">
        <p14:creationId xmlns:p14="http://schemas.microsoft.com/office/powerpoint/2010/main" val="41302482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noAutofit/>
          </a:bodyPr>
          <a:lstStyle/>
          <a:p>
            <a:r>
              <a:rPr lang="en-US" sz="3600" dirty="0" smtClean="0"/>
              <a:t>Understanding Performance Portability of </a:t>
            </a:r>
            <a:br>
              <a:rPr lang="en-US" sz="3600" dirty="0" smtClean="0"/>
            </a:br>
            <a:r>
              <a:rPr lang="en-US" sz="3600" dirty="0" smtClean="0"/>
              <a:t>High-level Programming Models for Heterogeneous Systems </a:t>
            </a:r>
            <a:endParaRPr lang="en-US" sz="3600" dirty="0" smtClean="0"/>
          </a:p>
        </p:txBody>
      </p:sp>
      <p:sp>
        <p:nvSpPr>
          <p:cNvPr id="27650" name="Content Placeholder 2"/>
          <p:cNvSpPr>
            <a:spLocks noGrp="1"/>
          </p:cNvSpPr>
          <p:nvPr>
            <p:ph idx="1"/>
          </p:nvPr>
        </p:nvSpPr>
        <p:spPr>
          <a:xfrm>
            <a:off x="407857" y="897045"/>
            <a:ext cx="7353657" cy="5743241"/>
          </a:xfrm>
        </p:spPr>
        <p:txBody>
          <a:bodyPr>
            <a:normAutofit fontScale="55000" lnSpcReduction="20000"/>
          </a:bodyPr>
          <a:lstStyle/>
          <a:p>
            <a:r>
              <a:rPr lang="en-US" dirty="0" smtClean="0"/>
              <a:t> </a:t>
            </a:r>
            <a:r>
              <a:rPr lang="en-US" dirty="0" smtClean="0"/>
              <a:t>Problem</a:t>
            </a:r>
          </a:p>
          <a:p>
            <a:pPr lvl="1"/>
            <a:r>
              <a:rPr lang="en-US" dirty="0" smtClean="0"/>
              <a:t>Directive-based accelerator programming models provide abstraction over architectural details and low-level programming complexities. However, too much abstraction puts significant burdens on performance tuning, debugging and scaling.</a:t>
            </a:r>
          </a:p>
          <a:p>
            <a:r>
              <a:rPr lang="en-US" dirty="0" smtClean="0"/>
              <a:t>Solution</a:t>
            </a:r>
          </a:p>
          <a:p>
            <a:pPr lvl="1"/>
            <a:r>
              <a:rPr lang="en-US" dirty="0" smtClean="0"/>
              <a:t>Propose an open-sourced, High-level Intermediate Representation (HIR)-based, extensible compiler, called </a:t>
            </a:r>
            <a:r>
              <a:rPr lang="en-US" dirty="0" err="1" smtClean="0"/>
              <a:t>OpenARC</a:t>
            </a:r>
            <a:r>
              <a:rPr lang="en-US" dirty="0" smtClean="0"/>
              <a:t>, which provides a high-level research framework for various directive-based accelerator programming studies.</a:t>
            </a:r>
          </a:p>
          <a:p>
            <a:pPr lvl="1"/>
            <a:r>
              <a:rPr lang="en-US" dirty="0" smtClean="0"/>
              <a:t>Available at </a:t>
            </a:r>
            <a:r>
              <a:rPr lang="en-US" dirty="0" smtClean="0">
                <a:hlinkClick r:id="rId3"/>
              </a:rPr>
              <a:t>http://ft.ornl.gov/research/openarc</a:t>
            </a:r>
            <a:endParaRPr lang="en-US" dirty="0" smtClean="0"/>
          </a:p>
          <a:p>
            <a:r>
              <a:rPr lang="en-US" dirty="0" smtClean="0"/>
              <a:t>Recent Results</a:t>
            </a:r>
          </a:p>
          <a:p>
            <a:pPr lvl="1"/>
            <a:r>
              <a:rPr lang="en-US" dirty="0" smtClean="0"/>
              <a:t>Proposed a high-level, architecture-independent intermediate language (</a:t>
            </a:r>
            <a:r>
              <a:rPr lang="en-US" dirty="0" err="1" smtClean="0"/>
              <a:t>HeteroIR</a:t>
            </a:r>
            <a:r>
              <a:rPr lang="en-US" dirty="0" smtClean="0"/>
              <a:t>) to map high-level programming models (e.g., </a:t>
            </a:r>
            <a:r>
              <a:rPr lang="en-US" dirty="0" err="1" smtClean="0"/>
              <a:t>OpenACC</a:t>
            </a:r>
            <a:r>
              <a:rPr lang="en-US" dirty="0" smtClean="0"/>
              <a:t>) to diverse heterogeneous devices while maintaining portability. </a:t>
            </a:r>
          </a:p>
          <a:p>
            <a:pPr lvl="1"/>
            <a:r>
              <a:rPr lang="en-US" dirty="0" smtClean="0"/>
              <a:t>Using </a:t>
            </a:r>
            <a:r>
              <a:rPr lang="en-US" dirty="0" err="1" smtClean="0"/>
              <a:t>HeteroIR</a:t>
            </a:r>
            <a:r>
              <a:rPr lang="en-US" dirty="0" smtClean="0"/>
              <a:t>, </a:t>
            </a:r>
            <a:r>
              <a:rPr lang="en-US" dirty="0" err="1" smtClean="0"/>
              <a:t>OpenARC</a:t>
            </a:r>
            <a:r>
              <a:rPr lang="en-US" dirty="0" smtClean="0"/>
              <a:t> ported 12 </a:t>
            </a:r>
            <a:r>
              <a:rPr lang="en-US" dirty="0" err="1" smtClean="0"/>
              <a:t>OpenACC</a:t>
            </a:r>
            <a:r>
              <a:rPr lang="en-US" dirty="0" smtClean="0"/>
              <a:t> applications to diverse architectures (NVIDIA CUDA, AMD GCN, and Intel MIC), and measured the performance portability achieved across all applications</a:t>
            </a:r>
          </a:p>
          <a:p>
            <a:r>
              <a:rPr lang="en-US" dirty="0" smtClean="0"/>
              <a:t>Impact</a:t>
            </a:r>
          </a:p>
          <a:p>
            <a:pPr lvl="1"/>
            <a:r>
              <a:rPr lang="en-US" dirty="0" err="1" smtClean="0"/>
              <a:t>HeteroIR</a:t>
            </a:r>
            <a:r>
              <a:rPr lang="en-US" dirty="0" smtClean="0"/>
              <a:t> abstracts out the common architecture functionalities, which makes it easy for </a:t>
            </a:r>
            <a:r>
              <a:rPr lang="en-US" dirty="0" err="1" smtClean="0"/>
              <a:t>OpenARC</a:t>
            </a:r>
            <a:r>
              <a:rPr lang="en-US" dirty="0" smtClean="0"/>
              <a:t> (and other compilers) to support diverse heterogeneous architectures.</a:t>
            </a:r>
          </a:p>
          <a:p>
            <a:pPr lvl="1"/>
            <a:r>
              <a:rPr lang="en-US" dirty="0" err="1" smtClean="0"/>
              <a:t>HeteroIR</a:t>
            </a:r>
            <a:r>
              <a:rPr lang="en-US" dirty="0" smtClean="0"/>
              <a:t>, combined with rich </a:t>
            </a:r>
            <a:r>
              <a:rPr lang="en-US" dirty="0" err="1" smtClean="0"/>
              <a:t>OpenARC</a:t>
            </a:r>
            <a:r>
              <a:rPr lang="en-US" dirty="0" smtClean="0"/>
              <a:t> directives and built-in tuning tools, allows </a:t>
            </a:r>
            <a:r>
              <a:rPr lang="en-US" dirty="0" err="1" smtClean="0"/>
              <a:t>OpenARC</a:t>
            </a:r>
            <a:r>
              <a:rPr lang="en-US" dirty="0" smtClean="0"/>
              <a:t> to be used for various tuning studies on diverse architectures.</a:t>
            </a:r>
            <a:endParaRPr lang="en-US" dirty="0"/>
          </a:p>
        </p:txBody>
      </p:sp>
      <p:sp>
        <p:nvSpPr>
          <p:cNvPr id="27652" name="Slide Number Placeholder 3"/>
          <p:cNvSpPr>
            <a:spLocks noGrp="1"/>
          </p:cNvSpPr>
          <p:nvPr>
            <p:ph type="sldNum" sz="quarter" idx="4294967295"/>
          </p:nvPr>
        </p:nvSpPr>
        <p:spPr bwMode="auto">
          <a:xfrm>
            <a:off x="11680825" y="6629400"/>
            <a:ext cx="508000" cy="228600"/>
          </a:xfrm>
          <a:prstGeom prst="rect">
            <a:avLst/>
          </a:prstGeom>
          <a:noFill/>
          <a:ln>
            <a:miter lim="800000"/>
            <a:headEnd/>
            <a:tailEnd/>
          </a:ln>
        </p:spPr>
        <p:txBody>
          <a:bodyPr/>
          <a:lstStyle/>
          <a:p>
            <a:fld id="{629F7316-7D21-4AEF-AC50-8A39AEC4D8FA}" type="slidenum">
              <a:rPr lang="en-US"/>
              <a:pPr/>
              <a:t>15</a:t>
            </a:fld>
            <a:endParaRPr lang="en-US"/>
          </a:p>
        </p:txBody>
      </p:sp>
      <p:sp>
        <p:nvSpPr>
          <p:cNvPr id="5" name="Footer Placeholder 4"/>
          <p:cNvSpPr>
            <a:spLocks noGrp="1"/>
          </p:cNvSpPr>
          <p:nvPr>
            <p:ph type="ftr" sz="quarter" idx="4294967295"/>
          </p:nvPr>
        </p:nvSpPr>
        <p:spPr>
          <a:xfrm>
            <a:off x="2563812" y="6192723"/>
            <a:ext cx="7110412" cy="503237"/>
          </a:xfrm>
          <a:prstGeom prst="rect">
            <a:avLst/>
          </a:prstGeom>
        </p:spPr>
        <p:txBody>
          <a:bodyPr/>
          <a:lstStyle/>
          <a:p>
            <a:pPr algn="l">
              <a:defRPr/>
            </a:pPr>
            <a:r>
              <a:rPr lang="en-US" sz="1100" dirty="0" smtClean="0"/>
              <a:t>Amit Sabne, Putt Sakdhnagool, Seyong Lee, and Jeffrey S. Vetter. Understanding Portability of a High-level Programming Model on Contemporary Heterogeneous Architectures, IEEE Micro Volume 35, Issue 4 (DOI: 10.1109/MM.2015.73), 2015.</a:t>
            </a:r>
            <a:endParaRPr lang="en-US" sz="1100" dirty="0"/>
          </a:p>
        </p:txBody>
      </p:sp>
      <p:sp>
        <p:nvSpPr>
          <p:cNvPr id="10" name="Content Placeholder 2"/>
          <p:cNvSpPr txBox="1">
            <a:spLocks/>
          </p:cNvSpPr>
          <p:nvPr/>
        </p:nvSpPr>
        <p:spPr>
          <a:xfrm>
            <a:off x="304720" y="5181600"/>
            <a:ext cx="11376237" cy="1143000"/>
          </a:xfrm>
          <a:prstGeom prst="rect">
            <a:avLst/>
          </a:prstGeom>
        </p:spPr>
        <p:txBody>
          <a:bodyPr>
            <a:noAutofit/>
          </a:bodyPr>
          <a:lstStyle/>
          <a:p>
            <a:pPr marL="742950" lvl="1" indent="-285750" defTabSz="457200" eaLnBrk="1" hangingPunct="1">
              <a:lnSpc>
                <a:spcPct val="80000"/>
              </a:lnSpc>
              <a:spcBef>
                <a:spcPct val="20000"/>
              </a:spcBef>
            </a:pPr>
            <a:endParaRPr lang="en-US" dirty="0">
              <a:latin typeface="Calibri" charset="0"/>
            </a:endParaRPr>
          </a:p>
        </p:txBody>
      </p:sp>
      <p:pic>
        <p:nvPicPr>
          <p:cNvPr id="4" name="Picture 3" descr="portabilit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7134" y="2659162"/>
            <a:ext cx="3952429" cy="1901952"/>
          </a:xfrm>
          <a:prstGeom prst="rect">
            <a:avLst/>
          </a:prstGeom>
        </p:spPr>
      </p:pic>
      <p:sp>
        <p:nvSpPr>
          <p:cNvPr id="12" name="Content Placeholder 2"/>
          <p:cNvSpPr txBox="1">
            <a:spLocks/>
          </p:cNvSpPr>
          <p:nvPr/>
        </p:nvSpPr>
        <p:spPr>
          <a:xfrm>
            <a:off x="304721" y="3048000"/>
            <a:ext cx="7719589" cy="2209800"/>
          </a:xfrm>
          <a:prstGeom prst="rect">
            <a:avLst/>
          </a:prstGeom>
        </p:spPr>
        <p:txBody>
          <a:bodyPr>
            <a:noAutofit/>
          </a:bodyPr>
          <a:lstStyle/>
          <a:p>
            <a:pPr marL="342900" indent="-342900">
              <a:spcBef>
                <a:spcPct val="20000"/>
              </a:spcBef>
              <a:buFontTx/>
              <a:buChar char="•"/>
            </a:pPr>
            <a:r>
              <a:rPr lang="en-US" sz="1400" dirty="0" smtClean="0">
                <a:latin typeface="Arial" charset="0"/>
                <a:cs typeface="Arial" charset="0"/>
              </a:rPr>
              <a:t>.</a:t>
            </a:r>
            <a:endParaRPr lang="en-US" sz="1400" dirty="0">
              <a:latin typeface="Arial" charset="0"/>
              <a:cs typeface="Arial" charset="0"/>
            </a:endParaRPr>
          </a:p>
        </p:txBody>
      </p:sp>
    </p:spTree>
    <p:extLst>
      <p:ext uri="{BB962C8B-B14F-4D97-AF65-F5344CB8AC3E}">
        <p14:creationId xmlns:p14="http://schemas.microsoft.com/office/powerpoint/2010/main" val="3567480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noAutofit/>
          </a:bodyPr>
          <a:lstStyle/>
          <a:p>
            <a:r>
              <a:rPr lang="en-US" sz="3600" dirty="0" smtClean="0"/>
              <a:t>COMPASS: A Framework for Automated Performance Modeling and Prediction</a:t>
            </a:r>
            <a:endParaRPr lang="en-US" sz="3600" dirty="0" smtClean="0"/>
          </a:p>
        </p:txBody>
      </p:sp>
      <p:sp>
        <p:nvSpPr>
          <p:cNvPr id="27650" name="Content Placeholder 2"/>
          <p:cNvSpPr>
            <a:spLocks noGrp="1"/>
          </p:cNvSpPr>
          <p:nvPr>
            <p:ph idx="1"/>
          </p:nvPr>
        </p:nvSpPr>
        <p:spPr>
          <a:xfrm>
            <a:off x="407858" y="897044"/>
            <a:ext cx="11331706" cy="3892669"/>
          </a:xfrm>
        </p:spPr>
        <p:txBody>
          <a:bodyPr>
            <a:normAutofit fontScale="55000" lnSpcReduction="20000"/>
          </a:bodyPr>
          <a:lstStyle/>
          <a:p>
            <a:r>
              <a:rPr lang="en-US" dirty="0" smtClean="0"/>
              <a:t>Problem</a:t>
            </a:r>
          </a:p>
          <a:p>
            <a:pPr lvl="1"/>
            <a:r>
              <a:rPr lang="en-US" dirty="0" smtClean="0"/>
              <a:t>Flexible, accurate performance predictions offer numerous benefits such as gaining insight into and optimizing applications and architectures. However, the development and evaluation of such performance predictions has been a major research challenge, due to the architectural complexities.</a:t>
            </a:r>
          </a:p>
          <a:p>
            <a:r>
              <a:rPr lang="en-US" dirty="0" smtClean="0"/>
              <a:t>Solution</a:t>
            </a:r>
          </a:p>
          <a:p>
            <a:pPr lvl="1"/>
            <a:r>
              <a:rPr lang="en-US" dirty="0" smtClean="0"/>
              <a:t>Designed and implemented an automated performance model generation and prediction system called COMPASS.</a:t>
            </a:r>
          </a:p>
          <a:p>
            <a:pPr lvl="1"/>
            <a:r>
              <a:rPr lang="en-US" dirty="0" smtClean="0"/>
              <a:t>COMPASS generates a structured Aspen performance model from the target application’s source code using automated static analysis, and evaluates this model using various performance prediction techniques.</a:t>
            </a:r>
          </a:p>
          <a:p>
            <a:r>
              <a:rPr lang="en-US" dirty="0" smtClean="0"/>
              <a:t> </a:t>
            </a:r>
            <a:r>
              <a:rPr lang="en-US" dirty="0" smtClean="0"/>
              <a:t>Recent Results</a:t>
            </a:r>
          </a:p>
          <a:p>
            <a:pPr lvl="1"/>
            <a:r>
              <a:rPr lang="en-US" dirty="0" smtClean="0"/>
              <a:t>The proposed system automatically generated performance models for various types of applications (Kernel benchmarks, </a:t>
            </a:r>
            <a:r>
              <a:rPr lang="en-US" dirty="0" err="1" smtClean="0"/>
              <a:t>Rodinia</a:t>
            </a:r>
            <a:r>
              <a:rPr lang="en-US" dirty="0" smtClean="0"/>
              <a:t> benchmarks, and a DOE proxy application (LULESH)), and the models were used for various performance predictions, such as resource usage and runtime predictions. </a:t>
            </a:r>
          </a:p>
          <a:p>
            <a:r>
              <a:rPr lang="en-US" dirty="0" smtClean="0"/>
              <a:t>Impact</a:t>
            </a:r>
          </a:p>
          <a:p>
            <a:pPr lvl="1"/>
            <a:r>
              <a:rPr lang="en-US" dirty="0" smtClean="0"/>
              <a:t>The tight yet orthogonal integration of the performance model with the programming system can be used for various purposes, from answering basic questions such as predicting resource usages for current and future architectures, to complex performance questions, such as predicting runtimes under different application and system configurations.</a:t>
            </a:r>
          </a:p>
        </p:txBody>
      </p:sp>
      <p:sp>
        <p:nvSpPr>
          <p:cNvPr id="27652" name="Slide Number Placeholder 3"/>
          <p:cNvSpPr>
            <a:spLocks noGrp="1"/>
          </p:cNvSpPr>
          <p:nvPr>
            <p:ph type="sldNum" sz="quarter" idx="4294967295"/>
          </p:nvPr>
        </p:nvSpPr>
        <p:spPr bwMode="auto">
          <a:xfrm>
            <a:off x="11680825" y="6629400"/>
            <a:ext cx="508000" cy="228600"/>
          </a:xfrm>
          <a:prstGeom prst="rect">
            <a:avLst/>
          </a:prstGeom>
          <a:noFill/>
          <a:ln>
            <a:miter lim="800000"/>
            <a:headEnd/>
            <a:tailEnd/>
          </a:ln>
        </p:spPr>
        <p:txBody>
          <a:bodyPr/>
          <a:lstStyle/>
          <a:p>
            <a:fld id="{629F7316-7D21-4AEF-AC50-8A39AEC4D8FA}" type="slidenum">
              <a:rPr lang="en-US"/>
              <a:pPr/>
              <a:t>16</a:t>
            </a:fld>
            <a:endParaRPr lang="en-US"/>
          </a:p>
        </p:txBody>
      </p:sp>
      <p:sp>
        <p:nvSpPr>
          <p:cNvPr id="5" name="Footer Placeholder 4"/>
          <p:cNvSpPr>
            <a:spLocks noGrp="1"/>
          </p:cNvSpPr>
          <p:nvPr>
            <p:ph type="ftr" sz="quarter" idx="4294967295"/>
          </p:nvPr>
        </p:nvSpPr>
        <p:spPr>
          <a:xfrm>
            <a:off x="6094413" y="5791575"/>
            <a:ext cx="5146901" cy="365125"/>
          </a:xfrm>
          <a:prstGeom prst="rect">
            <a:avLst/>
          </a:prstGeom>
        </p:spPr>
        <p:txBody>
          <a:bodyPr/>
          <a:lstStyle/>
          <a:p>
            <a:pPr algn="l">
              <a:defRPr/>
            </a:pPr>
            <a:r>
              <a:rPr lang="en-US" sz="1100" dirty="0" smtClean="0"/>
              <a:t>Seyong Lee, Jeremy S. Meredith, and Jeffrey S. Vetter. COMPASS: A Framework for Automated Performance Modeling and Prediction, ACM International Conference on Supercomputing (ICS), 2015 (DOI: 10.1145/2751205.2751220). </a:t>
            </a:r>
            <a:r>
              <a:rPr lang="en-US" sz="1100" dirty="0">
                <a:latin typeface="Arial" panose="020B0604020202020204" pitchFamily="34" charset="0"/>
                <a:hlinkClick r:id="rId3"/>
              </a:rPr>
              <a:t>http://ft.ornl.gov/research/openarc</a:t>
            </a:r>
            <a:endParaRPr lang="en-US" sz="1100" dirty="0"/>
          </a:p>
        </p:txBody>
      </p:sp>
      <p:sp>
        <p:nvSpPr>
          <p:cNvPr id="10" name="Content Placeholder 2"/>
          <p:cNvSpPr txBox="1">
            <a:spLocks/>
          </p:cNvSpPr>
          <p:nvPr/>
        </p:nvSpPr>
        <p:spPr>
          <a:xfrm>
            <a:off x="507868" y="5220075"/>
            <a:ext cx="11173090" cy="1143000"/>
          </a:xfrm>
          <a:prstGeom prst="rect">
            <a:avLst/>
          </a:prstGeom>
        </p:spPr>
        <p:txBody>
          <a:bodyPr>
            <a:noAutofit/>
          </a:bodyPr>
          <a:lstStyle/>
          <a:p>
            <a:pPr marL="742950" lvl="1" indent="-285750" defTabSz="457200" eaLnBrk="1" hangingPunct="1">
              <a:lnSpc>
                <a:spcPct val="80000"/>
              </a:lnSpc>
              <a:spcBef>
                <a:spcPct val="20000"/>
              </a:spcBef>
              <a:buFont typeface="Arial" charset="0"/>
              <a:buChar char="–"/>
            </a:pPr>
            <a:endParaRPr lang="en-US" sz="1600" dirty="0">
              <a:latin typeface="Arial" charset="0"/>
            </a:endParaRPr>
          </a:p>
          <a:p>
            <a:pPr marL="742950" lvl="1" indent="-285750" defTabSz="457200" eaLnBrk="1" hangingPunct="1">
              <a:lnSpc>
                <a:spcPct val="80000"/>
              </a:lnSpc>
              <a:spcBef>
                <a:spcPct val="20000"/>
              </a:spcBef>
            </a:pPr>
            <a:endParaRPr lang="en-US" dirty="0">
              <a:latin typeface="Calibri" charset="0"/>
            </a:endParaRPr>
          </a:p>
        </p:txBody>
      </p:sp>
      <p:sp>
        <p:nvSpPr>
          <p:cNvPr id="12" name="Content Placeholder 2"/>
          <p:cNvSpPr txBox="1">
            <a:spLocks/>
          </p:cNvSpPr>
          <p:nvPr/>
        </p:nvSpPr>
        <p:spPr>
          <a:xfrm>
            <a:off x="507868" y="3429000"/>
            <a:ext cx="6297560" cy="2209800"/>
          </a:xfrm>
          <a:prstGeom prst="rect">
            <a:avLst/>
          </a:prstGeom>
        </p:spPr>
        <p:txBody>
          <a:bodyPr>
            <a:noAutofit/>
          </a:bodyPr>
          <a:lstStyle/>
          <a:p>
            <a:pPr marL="742950" lvl="1" indent="-285750">
              <a:spcBef>
                <a:spcPct val="20000"/>
              </a:spcBef>
              <a:buFontTx/>
              <a:buChar char="–"/>
            </a:pPr>
            <a:endParaRPr lang="en-US" sz="1400" dirty="0" smtClean="0">
              <a:latin typeface="Arial" charset="0"/>
              <a:cs typeface="Arial" charset="0"/>
            </a:endParaRPr>
          </a:p>
        </p:txBody>
      </p:sp>
      <p:pic>
        <p:nvPicPr>
          <p:cNvPr id="3" name="Picture 2" descr="lulesh-nocrossover-crop.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613" y="4686304"/>
            <a:ext cx="5455981" cy="2182961"/>
          </a:xfrm>
          <a:prstGeom prst="rect">
            <a:avLst/>
          </a:prstGeom>
        </p:spPr>
      </p:pic>
      <p:sp>
        <p:nvSpPr>
          <p:cNvPr id="6" name="TextBox 5"/>
          <p:cNvSpPr txBox="1"/>
          <p:nvPr/>
        </p:nvSpPr>
        <p:spPr>
          <a:xfrm>
            <a:off x="6094413" y="4783941"/>
            <a:ext cx="4875530" cy="523220"/>
          </a:xfrm>
          <a:prstGeom prst="rect">
            <a:avLst/>
          </a:prstGeom>
          <a:noFill/>
        </p:spPr>
        <p:txBody>
          <a:bodyPr wrap="square" rtlCol="0">
            <a:spAutoFit/>
          </a:bodyPr>
          <a:lstStyle/>
          <a:p>
            <a:r>
              <a:rPr lang="en-US" sz="1400" dirty="0" smtClean="0">
                <a:latin typeface="Arial"/>
                <a:cs typeface="Arial"/>
              </a:rPr>
              <a:t>Measured and predicted runtime of the entire LULESH program on CPU and GPU</a:t>
            </a:r>
            <a:endParaRPr lang="en-US" sz="1400" dirty="0">
              <a:latin typeface="Arial"/>
              <a:cs typeface="Arial"/>
            </a:endParaRPr>
          </a:p>
        </p:txBody>
      </p:sp>
    </p:spTree>
    <p:extLst>
      <p:ext uri="{BB962C8B-B14F-4D97-AF65-F5344CB8AC3E}">
        <p14:creationId xmlns:p14="http://schemas.microsoft.com/office/powerpoint/2010/main" val="2079073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TAU Sampling Enables Insights in GPU Performance</a:t>
            </a:r>
            <a:endParaRPr lang="en-US" dirty="0"/>
          </a:p>
        </p:txBody>
      </p:sp>
      <p:sp>
        <p:nvSpPr>
          <p:cNvPr id="4" name="Content Placeholder 2"/>
          <p:cNvSpPr txBox="1">
            <a:spLocks/>
          </p:cNvSpPr>
          <p:nvPr/>
        </p:nvSpPr>
        <p:spPr bwMode="auto">
          <a:xfrm>
            <a:off x="507868" y="862014"/>
            <a:ext cx="6907001" cy="5386387"/>
          </a:xfrm>
          <a:prstGeom prst="rect">
            <a:avLst/>
          </a:prstGeom>
          <a:noFill/>
          <a:ln w="9525">
            <a:noFill/>
            <a:miter lim="800000"/>
            <a:headEnd/>
            <a:tailEnd/>
          </a:ln>
        </p:spPr>
        <p:txBody>
          <a:bodyPr wrap="square">
            <a:normAutofit/>
          </a:bodyPr>
          <a:lstStyle/>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Problem</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Hard to correlate </a:t>
            </a:r>
            <a:r>
              <a:rPr lang="en-US" sz="1400" dirty="0" smtClean="0">
                <a:solidFill>
                  <a:prstClr val="black"/>
                </a:solidFill>
                <a:latin typeface="Arial" charset="0"/>
                <a:ea typeface="ＭＳ Ｐゴシック" charset="-128"/>
                <a:cs typeface="Arial" charset="0"/>
              </a:rPr>
              <a:t>performance </a:t>
            </a:r>
            <a:r>
              <a:rPr lang="en-US" sz="1400" dirty="0">
                <a:solidFill>
                  <a:prstClr val="black"/>
                </a:solidFill>
                <a:latin typeface="Arial" charset="0"/>
                <a:ea typeface="ＭＳ Ｐゴシック" charset="-128"/>
                <a:cs typeface="Arial" charset="0"/>
              </a:rPr>
              <a:t>spikes </a:t>
            </a:r>
            <a:r>
              <a:rPr lang="en-US" sz="1400" dirty="0" smtClean="0">
                <a:solidFill>
                  <a:prstClr val="black"/>
                </a:solidFill>
                <a:latin typeface="Arial" charset="0"/>
                <a:ea typeface="ＭＳ Ｐゴシック" charset="-128"/>
                <a:cs typeface="Arial" charset="0"/>
              </a:rPr>
              <a:t>with </a:t>
            </a:r>
            <a:r>
              <a:rPr lang="en-US" sz="1400" dirty="0">
                <a:solidFill>
                  <a:prstClr val="black"/>
                </a:solidFill>
                <a:latin typeface="Arial" charset="0"/>
                <a:ea typeface="ＭＳ Ｐゴシック" charset="-128"/>
                <a:cs typeface="Arial" charset="0"/>
              </a:rPr>
              <a:t>source code</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Event queue </a:t>
            </a:r>
            <a:r>
              <a:rPr lang="en-US" sz="1400" dirty="0" smtClean="0">
                <a:solidFill>
                  <a:prstClr val="black"/>
                </a:solidFill>
                <a:latin typeface="Arial" charset="0"/>
                <a:ea typeface="ＭＳ Ｐゴシック" charset="-128"/>
                <a:cs typeface="Arial" charset="0"/>
              </a:rPr>
              <a:t>method: inject event </a:t>
            </a:r>
            <a:r>
              <a:rPr lang="en-US" sz="1400" dirty="0">
                <a:solidFill>
                  <a:prstClr val="black"/>
                </a:solidFill>
                <a:latin typeface="Arial" charset="0"/>
                <a:ea typeface="ＭＳ Ｐゴシック" charset="-128"/>
                <a:cs typeface="Arial" charset="0"/>
              </a:rPr>
              <a:t>at beginning and </a:t>
            </a:r>
            <a:r>
              <a:rPr lang="en-US" sz="1400" dirty="0" smtClean="0">
                <a:solidFill>
                  <a:prstClr val="black"/>
                </a:solidFill>
                <a:latin typeface="Arial" charset="0"/>
                <a:ea typeface="ＭＳ Ｐゴシック" charset="-128"/>
                <a:cs typeface="Arial" charset="0"/>
              </a:rPr>
              <a:t>end </a:t>
            </a:r>
            <a:r>
              <a:rPr lang="en-US" sz="1400" dirty="0">
                <a:solidFill>
                  <a:prstClr val="black"/>
                </a:solidFill>
                <a:latin typeface="Arial" charset="0"/>
                <a:ea typeface="ＭＳ Ｐゴシック" charset="-128"/>
                <a:cs typeface="Arial" charset="0"/>
              </a:rPr>
              <a:t>of execution (no idea what happens in between)</a:t>
            </a:r>
          </a:p>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Solution</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Sample GPU program counter during runtime</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Map PC samples </a:t>
            </a:r>
            <a:r>
              <a:rPr lang="en-US" sz="1400" dirty="0" smtClean="0">
                <a:solidFill>
                  <a:prstClr val="black"/>
                </a:solidFill>
                <a:latin typeface="Arial" charset="0"/>
                <a:ea typeface="ＭＳ Ｐゴシック" charset="-128"/>
                <a:cs typeface="Arial" charset="0"/>
              </a:rPr>
              <a:t>with </a:t>
            </a:r>
            <a:r>
              <a:rPr lang="en-US" sz="1400" dirty="0">
                <a:solidFill>
                  <a:prstClr val="black"/>
                </a:solidFill>
                <a:latin typeface="Arial" charset="0"/>
                <a:ea typeface="ＭＳ Ｐゴシック" charset="-128"/>
                <a:cs typeface="Arial" charset="0"/>
              </a:rPr>
              <a:t>disassembled instructions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Calculate metrics intensity at kernel level</a:t>
            </a:r>
          </a:p>
          <a:p>
            <a:pPr marL="1200150" lvl="2"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Paper: Identifying Optimization </a:t>
            </a:r>
            <a:r>
              <a:rPr lang="en-US" sz="1400" dirty="0" smtClean="0">
                <a:solidFill>
                  <a:prstClr val="black"/>
                </a:solidFill>
                <a:latin typeface="Arial" charset="0"/>
                <a:ea typeface="ＭＳ Ｐゴシック" charset="-128"/>
                <a:cs typeface="Arial" charset="0"/>
              </a:rPr>
              <a:t>Opportunities </a:t>
            </a:r>
            <a:r>
              <a:rPr lang="en-US" sz="1400" dirty="0">
                <a:solidFill>
                  <a:prstClr val="black"/>
                </a:solidFill>
                <a:latin typeface="Arial" charset="0"/>
                <a:ea typeface="ＭＳ Ｐゴシック" charset="-128"/>
                <a:cs typeface="Arial" charset="0"/>
              </a:rPr>
              <a:t>within Kernel Execution in GPU Codes (</a:t>
            </a:r>
            <a:r>
              <a:rPr lang="en-US" sz="1400" dirty="0" err="1">
                <a:solidFill>
                  <a:prstClr val="black"/>
                </a:solidFill>
                <a:latin typeface="Arial" charset="0"/>
                <a:ea typeface="ＭＳ Ｐゴシック" charset="-128"/>
                <a:cs typeface="Arial" charset="0"/>
              </a:rPr>
              <a:t>HeteroPar</a:t>
            </a:r>
            <a:r>
              <a:rPr lang="en-US" sz="1400" dirty="0">
                <a:solidFill>
                  <a:prstClr val="black"/>
                </a:solidFill>
                <a:latin typeface="Arial" charset="0"/>
                <a:ea typeface="ＭＳ Ｐゴシック" charset="-128"/>
                <a:cs typeface="Arial" charset="0"/>
              </a:rPr>
              <a:t> 2015)</a:t>
            </a:r>
          </a:p>
          <a:p>
            <a:pPr marL="285750" indent="-285750" eaLnBrk="0" fontAlgn="base" hangingPunct="0">
              <a:spcBef>
                <a:spcPct val="20000"/>
              </a:spcBef>
              <a:spcAft>
                <a:spcPct val="0"/>
              </a:spcAft>
              <a:buFont typeface="Arial" panose="020B0604020202020204" pitchFamily="34" charset="0"/>
              <a:buChar char="•"/>
            </a:pPr>
            <a:r>
              <a:rPr lang="en-US" dirty="0" smtClean="0">
                <a:solidFill>
                  <a:prstClr val="black"/>
                </a:solidFill>
                <a:latin typeface="Arial" charset="0"/>
                <a:ea typeface="ＭＳ Ｐゴシック" charset="-128"/>
                <a:cs typeface="Arial" charset="0"/>
              </a:rPr>
              <a:t>Recent </a:t>
            </a:r>
            <a:r>
              <a:rPr lang="en-US" dirty="0">
                <a:solidFill>
                  <a:prstClr val="black"/>
                </a:solidFill>
                <a:latin typeface="Arial" charset="0"/>
                <a:ea typeface="ＭＳ Ｐゴシック" charset="-128"/>
                <a:cs typeface="Arial" charset="0"/>
              </a:rPr>
              <a:t>results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Three GPUs: M2090 (Fermi), K80 (Tesla), M6000 (Maxwell)</a:t>
            </a:r>
          </a:p>
          <a:p>
            <a:pPr marL="742950" lvl="1" indent="-285750" eaLnBrk="0" fontAlgn="base" hangingPunct="0">
              <a:spcBef>
                <a:spcPct val="20000"/>
              </a:spcBef>
              <a:spcAft>
                <a:spcPct val="0"/>
              </a:spcAft>
              <a:buFontTx/>
              <a:buChar char="–"/>
            </a:pPr>
            <a:r>
              <a:rPr lang="en-US" sz="1400" dirty="0" smtClean="0">
                <a:solidFill>
                  <a:prstClr val="black"/>
                </a:solidFill>
                <a:latin typeface="Arial" charset="0"/>
                <a:ea typeface="ＭＳ Ｐゴシック" charset="-128"/>
                <a:cs typeface="Arial" charset="0"/>
              </a:rPr>
              <a:t>LAMMPS:  PK kernel mostly compute operations</a:t>
            </a:r>
          </a:p>
          <a:p>
            <a:pPr marL="742950" lvl="1" indent="-285750" eaLnBrk="0" fontAlgn="base" hangingPunct="0">
              <a:spcBef>
                <a:spcPct val="20000"/>
              </a:spcBef>
              <a:spcAft>
                <a:spcPct val="0"/>
              </a:spcAft>
              <a:buFontTx/>
              <a:buChar char="–"/>
            </a:pPr>
            <a:r>
              <a:rPr lang="en-US" sz="1400" dirty="0" smtClean="0">
                <a:solidFill>
                  <a:prstClr val="black"/>
                </a:solidFill>
                <a:latin typeface="Arial" charset="0"/>
                <a:ea typeface="ＭＳ Ｐゴシック" charset="-128"/>
                <a:cs typeface="Arial" charset="0"/>
              </a:rPr>
              <a:t>LULESH: CKE, CMG, CE2 more compute-intensive, also branch- and move-intensive</a:t>
            </a:r>
            <a:endParaRPr lang="en-US" sz="1400" dirty="0">
              <a:solidFill>
                <a:prstClr val="black"/>
              </a:solidFill>
              <a:latin typeface="Arial" charset="0"/>
              <a:ea typeface="ＭＳ Ｐゴシック" charset="-128"/>
              <a:cs typeface="Arial" charset="0"/>
            </a:endParaRPr>
          </a:p>
          <a:p>
            <a:pPr marL="342900" indent="-342900" defTabSz="457200" eaLnBrk="0" fontAlgn="base" hangingPunct="0">
              <a:lnSpc>
                <a:spcPct val="80000"/>
              </a:lnSpc>
              <a:spcBef>
                <a:spcPct val="20000"/>
              </a:spcBef>
              <a:spcAft>
                <a:spcPct val="0"/>
              </a:spcAft>
              <a:buFontTx/>
              <a:buChar char="•"/>
            </a:pPr>
            <a:r>
              <a:rPr lang="en-US" dirty="0" smtClean="0">
                <a:solidFill>
                  <a:prstClr val="black"/>
                </a:solidFill>
                <a:latin typeface="Arial" charset="0"/>
                <a:ea typeface="ＭＳ Ｐゴシック" charset="-128"/>
              </a:rPr>
              <a:t>Impact</a:t>
            </a:r>
            <a:endParaRPr lang="en-US" dirty="0">
              <a:solidFill>
                <a:prstClr val="black"/>
              </a:solidFill>
              <a:latin typeface="Arial" charset="0"/>
              <a:ea typeface="ＭＳ Ｐゴシック" charset="-128"/>
            </a:endParaRP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Understand kernel behavior in real </a:t>
            </a:r>
            <a:r>
              <a:rPr lang="en-US" sz="1400" dirty="0" smtClean="0">
                <a:solidFill>
                  <a:prstClr val="black"/>
                </a:solidFill>
                <a:latin typeface="Arial" charset="0"/>
                <a:ea typeface="ＭＳ Ｐゴシック" charset="-128"/>
                <a:cs typeface="Arial" charset="0"/>
              </a:rPr>
              <a:t>time</a:t>
            </a:r>
            <a:endParaRPr lang="en-US" sz="1400" dirty="0">
              <a:solidFill>
                <a:prstClr val="black"/>
              </a:solidFill>
              <a:latin typeface="Arial" charset="0"/>
              <a:ea typeface="ＭＳ Ｐゴシック" charset="-128"/>
              <a:cs typeface="Arial" charset="0"/>
            </a:endParaRPr>
          </a:p>
          <a:p>
            <a:pPr marL="742950" lvl="1" indent="-285750" eaLnBrk="0" fontAlgn="base" hangingPunct="0">
              <a:spcBef>
                <a:spcPct val="20000"/>
              </a:spcBef>
              <a:spcAft>
                <a:spcPct val="0"/>
              </a:spcAft>
              <a:buFontTx/>
              <a:buChar char="–"/>
            </a:pPr>
            <a:r>
              <a:rPr lang="en-US" sz="1400" dirty="0" smtClean="0">
                <a:solidFill>
                  <a:prstClr val="black"/>
                </a:solidFill>
                <a:latin typeface="Arial" charset="0"/>
                <a:ea typeface="ＭＳ Ｐゴシック" charset="-128"/>
                <a:cs typeface="Arial" charset="0"/>
              </a:rPr>
              <a:t>Identifying where </a:t>
            </a:r>
            <a:r>
              <a:rPr lang="en-US" sz="1400" dirty="0">
                <a:solidFill>
                  <a:prstClr val="black"/>
                </a:solidFill>
                <a:latin typeface="Arial" charset="0"/>
                <a:ea typeface="ＭＳ Ｐゴシック" charset="-128"/>
                <a:cs typeface="Arial" charset="0"/>
              </a:rPr>
              <a:t>in code to spend tuning </a:t>
            </a:r>
            <a:r>
              <a:rPr lang="en-US" sz="1400" dirty="0" smtClean="0">
                <a:solidFill>
                  <a:prstClr val="black"/>
                </a:solidFill>
                <a:latin typeface="Arial" charset="0"/>
                <a:ea typeface="ＭＳ Ｐゴシック" charset="-128"/>
                <a:cs typeface="Arial" charset="0"/>
              </a:rPr>
              <a:t>efforts</a:t>
            </a:r>
            <a:endParaRPr lang="en-US" sz="1400" dirty="0">
              <a:solidFill>
                <a:prstClr val="black"/>
              </a:solidFill>
              <a:latin typeface="Arial" charset="0"/>
              <a:ea typeface="ＭＳ Ｐゴシック" charset="-128"/>
              <a:cs typeface="Arial" charset="0"/>
            </a:endParaRPr>
          </a:p>
          <a:p>
            <a:pPr marL="742950" lvl="1" indent="-285750" eaLnBrk="0" fontAlgn="base" hangingPunct="0">
              <a:spcBef>
                <a:spcPct val="20000"/>
              </a:spcBef>
              <a:spcAft>
                <a:spcPct val="0"/>
              </a:spcAft>
              <a:buFontTx/>
              <a:buChar char="–"/>
            </a:pPr>
            <a:endParaRPr lang="en-US" sz="1600" dirty="0">
              <a:solidFill>
                <a:prstClr val="black"/>
              </a:solidFill>
              <a:latin typeface="Times" charset="0"/>
              <a:ea typeface="ＭＳ Ｐゴシック" charset="-128"/>
              <a:cs typeface="Arial"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6160" y="862013"/>
            <a:ext cx="4849518" cy="25186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6160" y="3429000"/>
            <a:ext cx="4849518" cy="2518674"/>
          </a:xfrm>
          <a:prstGeom prst="rect">
            <a:avLst/>
          </a:prstGeom>
        </p:spPr>
      </p:pic>
    </p:spTree>
    <p:extLst>
      <p:ext uri="{BB962C8B-B14F-4D97-AF65-F5344CB8AC3E}">
        <p14:creationId xmlns:p14="http://schemas.microsoft.com/office/powerpoint/2010/main" val="21659164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dirty="0" smtClean="0"/>
              <a:t>Modeling Control Flow Behavior in GPU Architectures</a:t>
            </a:r>
            <a:endParaRPr lang="en-US" sz="4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8574" y="812006"/>
            <a:ext cx="5040202" cy="2616994"/>
          </a:xfrm>
          <a:prstGeom prst="rect">
            <a:avLst/>
          </a:prstGeom>
        </p:spPr>
      </p:pic>
      <p:sp>
        <p:nvSpPr>
          <p:cNvPr id="14" name="Content Placeholder 2"/>
          <p:cNvSpPr txBox="1">
            <a:spLocks/>
          </p:cNvSpPr>
          <p:nvPr/>
        </p:nvSpPr>
        <p:spPr bwMode="auto">
          <a:xfrm>
            <a:off x="507868" y="3452814"/>
            <a:ext cx="11376237" cy="2795587"/>
          </a:xfrm>
          <a:prstGeom prst="rect">
            <a:avLst/>
          </a:prstGeom>
          <a:noFill/>
          <a:ln w="9525">
            <a:noFill/>
            <a:miter lim="800000"/>
            <a:headEnd/>
            <a:tailEnd/>
          </a:ln>
        </p:spPr>
        <p:txBody>
          <a:bodyPr wrap="square">
            <a:normAutofit fontScale="85000" lnSpcReduction="20000"/>
          </a:bodyPr>
          <a:lstStyle/>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Problem</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GPU architectures </a:t>
            </a:r>
            <a:r>
              <a:rPr lang="en-US" sz="1400" dirty="0" smtClean="0">
                <a:solidFill>
                  <a:prstClr val="black"/>
                </a:solidFill>
                <a:latin typeface="Arial" charset="0"/>
                <a:ea typeface="ＭＳ Ｐゴシック" charset="-128"/>
                <a:cs typeface="Arial" charset="0"/>
              </a:rPr>
              <a:t>execute </a:t>
            </a:r>
            <a:r>
              <a:rPr lang="en-US" sz="1400" dirty="0">
                <a:solidFill>
                  <a:prstClr val="black"/>
                </a:solidFill>
                <a:latin typeface="Arial" charset="0"/>
                <a:ea typeface="ＭＳ Ｐゴシック" charset="-128"/>
                <a:cs typeface="Arial" charset="0"/>
              </a:rPr>
              <a:t>SIMD in lock step (mask threads that do not satisfy branch conditions)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Lanes allow branching threads to execute and non-branching threads to wait and </a:t>
            </a:r>
            <a:r>
              <a:rPr lang="en-US" sz="1400" dirty="0" smtClean="0">
                <a:solidFill>
                  <a:prstClr val="black"/>
                </a:solidFill>
                <a:latin typeface="Arial" charset="0"/>
                <a:ea typeface="ＭＳ Ｐゴシック" charset="-128"/>
                <a:cs typeface="Arial" charset="0"/>
              </a:rPr>
              <a:t>synchronize </a:t>
            </a:r>
            <a:r>
              <a:rPr lang="en-US" sz="1400" dirty="0">
                <a:solidFill>
                  <a:prstClr val="black"/>
                </a:solidFill>
                <a:latin typeface="Arial" charset="0"/>
                <a:ea typeface="ＭＳ Ｐゴシック" charset="-128"/>
                <a:cs typeface="Arial" charset="0"/>
              </a:rPr>
              <a:t>(performance drawbacks)</a:t>
            </a:r>
          </a:p>
          <a:p>
            <a:pPr marL="342900" indent="-342900" eaLnBrk="0" fontAlgn="base" hangingPunct="0">
              <a:spcBef>
                <a:spcPct val="20000"/>
              </a:spcBef>
              <a:spcAft>
                <a:spcPct val="0"/>
              </a:spcAft>
              <a:buFontTx/>
              <a:buChar char="•"/>
            </a:pPr>
            <a:r>
              <a:rPr lang="en-US" dirty="0">
                <a:solidFill>
                  <a:prstClr val="black"/>
                </a:solidFill>
                <a:latin typeface="Arial" charset="0"/>
                <a:ea typeface="ＭＳ Ｐゴシック" charset="-128"/>
                <a:cs typeface="Arial" charset="0"/>
              </a:rPr>
              <a:t>Solution</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Control flow graphs (CFG) used to represent divergent branches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Derive execution frequencies, determine </a:t>
            </a:r>
            <a:r>
              <a:rPr lang="en-US" sz="1400" dirty="0" smtClean="0">
                <a:solidFill>
                  <a:prstClr val="black"/>
                </a:solidFill>
                <a:latin typeface="Arial" charset="0"/>
                <a:ea typeface="ＭＳ Ｐゴシック" charset="-128"/>
                <a:cs typeface="Arial" charset="0"/>
              </a:rPr>
              <a:t>how </a:t>
            </a:r>
            <a:r>
              <a:rPr lang="en-US" sz="1400" dirty="0">
                <a:solidFill>
                  <a:prstClr val="black"/>
                </a:solidFill>
                <a:latin typeface="Arial" charset="0"/>
                <a:ea typeface="ＭＳ Ｐゴシック" charset="-128"/>
                <a:cs typeface="Arial" charset="0"/>
              </a:rPr>
              <a:t>application of input size N will perform without compiling or running application</a:t>
            </a:r>
          </a:p>
          <a:p>
            <a:pPr marL="285750" indent="-285750" eaLnBrk="0" fontAlgn="base" hangingPunct="0">
              <a:spcBef>
                <a:spcPct val="20000"/>
              </a:spcBef>
              <a:spcAft>
                <a:spcPct val="0"/>
              </a:spcAft>
              <a:buFont typeface="Arial" panose="020B0604020202020204" pitchFamily="34" charset="0"/>
              <a:buChar char="•"/>
            </a:pPr>
            <a:r>
              <a:rPr lang="en-US" dirty="0">
                <a:solidFill>
                  <a:prstClr val="black"/>
                </a:solidFill>
                <a:latin typeface="Arial" charset="0"/>
                <a:ea typeface="ＭＳ Ｐゴシック" charset="-128"/>
                <a:cs typeface="Arial" charset="0"/>
              </a:rPr>
              <a:t>Recent results</a:t>
            </a:r>
          </a:p>
          <a:p>
            <a:pPr marL="742950" lvl="1"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Three GPUs: M2090 (Fermi), K80 (Tesla), M6000 (Maxwell)</a:t>
            </a:r>
          </a:p>
          <a:p>
            <a:pPr marL="1200150" lvl="2"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Each GPU creates its own CFG</a:t>
            </a:r>
          </a:p>
          <a:p>
            <a:pPr marL="1200150" lvl="2" indent="-285750" eaLnBrk="0" fontAlgn="base" hangingPunct="0">
              <a:spcBef>
                <a:spcPct val="20000"/>
              </a:spcBef>
              <a:spcAft>
                <a:spcPct val="0"/>
              </a:spcAft>
              <a:buFontTx/>
              <a:buChar char="–"/>
            </a:pPr>
            <a:r>
              <a:rPr lang="en-US" sz="1400" dirty="0">
                <a:solidFill>
                  <a:prstClr val="black"/>
                </a:solidFill>
                <a:latin typeface="Arial" charset="0"/>
                <a:ea typeface="ＭＳ Ｐゴシック" charset="-128"/>
                <a:cs typeface="Arial" charset="0"/>
              </a:rPr>
              <a:t>Higher trip counts seen for Gaussian on Fermi</a:t>
            </a:r>
          </a:p>
          <a:p>
            <a:pPr marL="742950" lvl="1" indent="-285750" eaLnBrk="0" fontAlgn="base" hangingPunct="0">
              <a:spcBef>
                <a:spcPct val="20000"/>
              </a:spcBef>
              <a:spcAft>
                <a:spcPct val="0"/>
              </a:spcAft>
              <a:buFontTx/>
              <a:buChar char="–"/>
            </a:pPr>
            <a:r>
              <a:rPr lang="en-US" sz="1400" dirty="0" err="1">
                <a:solidFill>
                  <a:prstClr val="black"/>
                </a:solidFill>
                <a:latin typeface="Arial" charset="0"/>
                <a:ea typeface="ＭＳ Ｐゴシック" charset="-128"/>
                <a:cs typeface="Arial" charset="0"/>
              </a:rPr>
              <a:t>Autotuned</a:t>
            </a:r>
            <a:r>
              <a:rPr lang="en-US" sz="1400" dirty="0">
                <a:solidFill>
                  <a:prstClr val="black"/>
                </a:solidFill>
                <a:latin typeface="Arial" charset="0"/>
                <a:ea typeface="ＭＳ Ｐゴシック" charset="-128"/>
                <a:cs typeface="Arial" charset="0"/>
              </a:rPr>
              <a:t> four kernel computations </a:t>
            </a:r>
            <a:r>
              <a:rPr lang="en-US" sz="1400" dirty="0" smtClean="0">
                <a:solidFill>
                  <a:prstClr val="black"/>
                </a:solidFill>
                <a:latin typeface="Arial" charset="0"/>
                <a:ea typeface="ＭＳ Ｐゴシック" charset="-128"/>
                <a:cs typeface="Arial" charset="0"/>
              </a:rPr>
              <a:t>using </a:t>
            </a:r>
            <a:r>
              <a:rPr lang="en-US" sz="1400" dirty="0">
                <a:solidFill>
                  <a:prstClr val="black"/>
                </a:solidFill>
                <a:latin typeface="Arial" charset="0"/>
                <a:ea typeface="ＭＳ Ｐゴシック" charset="-128"/>
                <a:cs typeface="Arial" charset="0"/>
              </a:rPr>
              <a:t>Orio </a:t>
            </a:r>
            <a:r>
              <a:rPr lang="en-US" sz="1400" dirty="0" smtClean="0">
                <a:solidFill>
                  <a:prstClr val="black"/>
                </a:solidFill>
                <a:latin typeface="Arial" charset="0"/>
                <a:ea typeface="ＭＳ Ｐゴシック" charset="-128"/>
                <a:cs typeface="Arial" charset="0"/>
              </a:rPr>
              <a:t>on </a:t>
            </a:r>
            <a:r>
              <a:rPr lang="en-US" sz="1400" dirty="0">
                <a:solidFill>
                  <a:prstClr val="black"/>
                </a:solidFill>
                <a:latin typeface="Arial" charset="0"/>
                <a:ea typeface="ＭＳ Ｐゴシック" charset="-128"/>
                <a:cs typeface="Arial" charset="0"/>
              </a:rPr>
              <a:t>three </a:t>
            </a:r>
            <a:r>
              <a:rPr lang="en-US" sz="1400" dirty="0" smtClean="0">
                <a:solidFill>
                  <a:prstClr val="black"/>
                </a:solidFill>
                <a:latin typeface="Arial" charset="0"/>
                <a:ea typeface="ＭＳ Ｐゴシック" charset="-128"/>
                <a:cs typeface="Arial" charset="0"/>
              </a:rPr>
              <a:t>GPU architectures</a:t>
            </a:r>
            <a:endParaRPr lang="en-US" sz="1400" dirty="0">
              <a:solidFill>
                <a:prstClr val="black"/>
              </a:solidFill>
              <a:latin typeface="Arial" charset="0"/>
              <a:ea typeface="ＭＳ Ｐゴシック" charset="-128"/>
              <a:cs typeface="Arial" charset="0"/>
            </a:endParaRPr>
          </a:p>
          <a:p>
            <a:pPr marL="342900" indent="-342900" defTabSz="457200" eaLnBrk="0" fontAlgn="base" hangingPunct="0">
              <a:lnSpc>
                <a:spcPct val="80000"/>
              </a:lnSpc>
              <a:spcBef>
                <a:spcPct val="20000"/>
              </a:spcBef>
              <a:spcAft>
                <a:spcPct val="0"/>
              </a:spcAft>
              <a:buFontTx/>
              <a:buChar char="•"/>
            </a:pPr>
            <a:r>
              <a:rPr lang="en-US" dirty="0">
                <a:solidFill>
                  <a:prstClr val="black"/>
                </a:solidFill>
                <a:latin typeface="Arial" charset="0"/>
                <a:ea typeface="ＭＳ Ｐゴシック" charset="-128"/>
              </a:rPr>
              <a:t>Impact</a:t>
            </a:r>
          </a:p>
          <a:p>
            <a:pPr marL="742950" lvl="1" indent="-285750" eaLnBrk="0" fontAlgn="base" hangingPunct="0">
              <a:spcBef>
                <a:spcPct val="20000"/>
              </a:spcBef>
              <a:spcAft>
                <a:spcPct val="0"/>
              </a:spcAft>
              <a:buFontTx/>
              <a:buChar char="–"/>
            </a:pPr>
            <a:r>
              <a:rPr lang="en-US" sz="1400" dirty="0" smtClean="0">
                <a:solidFill>
                  <a:prstClr val="black"/>
                </a:solidFill>
                <a:latin typeface="Arial" charset="0"/>
                <a:ea typeface="ＭＳ Ｐゴシック" charset="-128"/>
                <a:cs typeface="Arial" charset="0"/>
              </a:rPr>
              <a:t>Predict </a:t>
            </a:r>
            <a:r>
              <a:rPr lang="en-US" sz="1400" dirty="0">
                <a:solidFill>
                  <a:prstClr val="black"/>
                </a:solidFill>
                <a:latin typeface="Arial" charset="0"/>
                <a:ea typeface="ＭＳ Ｐゴシック" charset="-128"/>
                <a:cs typeface="Arial" charset="0"/>
              </a:rPr>
              <a:t>optimal performance parameters for applications on a given architecture  (e.g. thread counts, block sizes), based on PC Sampling data and basic block counts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6089" y="990600"/>
            <a:ext cx="2559536" cy="23622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441" y="1524001"/>
            <a:ext cx="3351927" cy="1458943"/>
          </a:xfrm>
          <a:prstGeom prst="rect">
            <a:avLst/>
          </a:prstGeom>
        </p:spPr>
      </p:pic>
    </p:spTree>
    <p:extLst>
      <p:ext uri="{BB962C8B-B14F-4D97-AF65-F5344CB8AC3E}">
        <p14:creationId xmlns:p14="http://schemas.microsoft.com/office/powerpoint/2010/main" val="14943121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338" name="Straight Connector 8"/>
          <p:cNvCxnSpPr>
            <a:cxnSpLocks noChangeShapeType="1"/>
          </p:cNvCxnSpPr>
          <p:nvPr/>
        </p:nvCxnSpPr>
        <p:spPr bwMode="auto">
          <a:xfrm>
            <a:off x="304721" y="3138895"/>
            <a:ext cx="11680957" cy="3175"/>
          </a:xfrm>
          <a:prstGeom prst="line">
            <a:avLst/>
          </a:prstGeom>
          <a:noFill/>
          <a:ln w="38100" algn="ctr">
            <a:solidFill>
              <a:srgbClr val="F9B074"/>
            </a:solidFill>
            <a:round/>
            <a:headEnd/>
            <a:tailEnd/>
          </a:ln>
        </p:spPr>
      </p:cxnSp>
      <p:cxnSp>
        <p:nvCxnSpPr>
          <p:cNvPr id="14339" name="Straight Connector 20"/>
          <p:cNvCxnSpPr>
            <a:cxnSpLocks noChangeShapeType="1"/>
          </p:cNvCxnSpPr>
          <p:nvPr/>
        </p:nvCxnSpPr>
        <p:spPr bwMode="auto">
          <a:xfrm>
            <a:off x="6092127" y="2459386"/>
            <a:ext cx="2286" cy="1699865"/>
          </a:xfrm>
          <a:prstGeom prst="line">
            <a:avLst/>
          </a:prstGeom>
          <a:noFill/>
          <a:ln w="38100" algn="ctr">
            <a:solidFill>
              <a:srgbClr val="F9B074"/>
            </a:solidFill>
            <a:round/>
            <a:headEnd/>
            <a:tailEnd/>
          </a:ln>
        </p:spPr>
      </p:cxnSp>
      <p:sp>
        <p:nvSpPr>
          <p:cNvPr id="14340" name="TextBox 13"/>
          <p:cNvSpPr txBox="1">
            <a:spLocks noChangeArrowheads="1"/>
          </p:cNvSpPr>
          <p:nvPr/>
        </p:nvSpPr>
        <p:spPr bwMode="auto">
          <a:xfrm>
            <a:off x="6331417" y="762000"/>
            <a:ext cx="1992853"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Accomplishments</a:t>
            </a:r>
            <a:endParaRPr lang="en-US" i="1" dirty="0">
              <a:solidFill>
                <a:srgbClr val="DA5500"/>
              </a:solidFill>
            </a:endParaRPr>
          </a:p>
        </p:txBody>
      </p:sp>
      <p:sp>
        <p:nvSpPr>
          <p:cNvPr id="14341" name="TextBox 14"/>
          <p:cNvSpPr txBox="1">
            <a:spLocks noChangeArrowheads="1"/>
          </p:cNvSpPr>
          <p:nvPr/>
        </p:nvSpPr>
        <p:spPr bwMode="auto">
          <a:xfrm>
            <a:off x="145735" y="762000"/>
            <a:ext cx="1326004"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Objectives </a:t>
            </a:r>
            <a:endParaRPr lang="en-US" i="1" dirty="0">
              <a:solidFill>
                <a:srgbClr val="DA5500"/>
              </a:solidFill>
            </a:endParaRPr>
          </a:p>
        </p:txBody>
      </p:sp>
      <p:sp>
        <p:nvSpPr>
          <p:cNvPr id="2" name="Title 1"/>
          <p:cNvSpPr>
            <a:spLocks noGrp="1"/>
          </p:cNvSpPr>
          <p:nvPr>
            <p:ph type="title"/>
          </p:nvPr>
        </p:nvSpPr>
        <p:spPr/>
        <p:txBody>
          <a:bodyPr/>
          <a:lstStyle/>
          <a:p>
            <a:endParaRPr lang="en-US"/>
          </a:p>
        </p:txBody>
      </p:sp>
      <p:sp>
        <p:nvSpPr>
          <p:cNvPr id="14342" name="Content Placeholder 5"/>
          <p:cNvSpPr>
            <a:spLocks noGrp="1"/>
          </p:cNvSpPr>
          <p:nvPr>
            <p:ph idx="1"/>
          </p:nvPr>
        </p:nvSpPr>
        <p:spPr/>
        <p:txBody>
          <a:bodyPr/>
          <a:lstStyle/>
          <a:p>
            <a:pPr marL="233363" indent="-233363">
              <a:spcBef>
                <a:spcPts val="600"/>
              </a:spcBef>
              <a:buClr>
                <a:srgbClr val="DA5500"/>
              </a:buClr>
              <a:buSzPct val="120000"/>
              <a:buFont typeface="Wingdings" pitchFamily="2" charset="2"/>
              <a:buChar char="§"/>
            </a:pPr>
            <a:r>
              <a:rPr lang="en-US" sz="1600" b="0" i="1" dirty="0" smtClean="0">
                <a:solidFill>
                  <a:srgbClr val="000000"/>
                </a:solidFill>
              </a:rPr>
              <a:t>Study the impact of</a:t>
            </a:r>
            <a:br>
              <a:rPr lang="en-US" sz="1600" b="0" i="1" dirty="0" smtClean="0">
                <a:solidFill>
                  <a:srgbClr val="000000"/>
                </a:solidFill>
              </a:rPr>
            </a:br>
            <a:r>
              <a:rPr lang="en-US" sz="1600" b="0" i="1" dirty="0" smtClean="0">
                <a:solidFill>
                  <a:srgbClr val="000000"/>
                </a:solidFill>
              </a:rPr>
              <a:t>changing memory </a:t>
            </a:r>
            <a:br>
              <a:rPr lang="en-US" sz="1600" b="0" i="1" dirty="0" smtClean="0">
                <a:solidFill>
                  <a:srgbClr val="000000"/>
                </a:solidFill>
              </a:rPr>
            </a:br>
            <a:r>
              <a:rPr lang="en-US" sz="1600" b="0" i="1" dirty="0" smtClean="0">
                <a:solidFill>
                  <a:srgbClr val="000000"/>
                </a:solidFill>
              </a:rPr>
              <a:t>hierarchies in fused</a:t>
            </a:r>
            <a:br>
              <a:rPr lang="en-US" sz="1600" b="0" i="1" dirty="0" smtClean="0">
                <a:solidFill>
                  <a:srgbClr val="000000"/>
                </a:solidFill>
              </a:rPr>
            </a:br>
            <a:r>
              <a:rPr lang="en-US" sz="1600" b="0" i="1" dirty="0" smtClean="0">
                <a:solidFill>
                  <a:srgbClr val="000000"/>
                </a:solidFill>
              </a:rPr>
              <a:t>GPU-CPU devices</a:t>
            </a:r>
          </a:p>
          <a:p>
            <a:pPr marL="233363" indent="-233363">
              <a:spcBef>
                <a:spcPts val="600"/>
              </a:spcBef>
              <a:buClr>
                <a:srgbClr val="DA5500"/>
              </a:buClr>
              <a:buSzPct val="120000"/>
              <a:buFont typeface="Wingdings" pitchFamily="2" charset="2"/>
              <a:buChar char="§"/>
            </a:pPr>
            <a:r>
              <a:rPr lang="en-US" sz="1600" b="0" i="1" dirty="0" smtClean="0">
                <a:solidFill>
                  <a:srgbClr val="000000"/>
                </a:solidFill>
              </a:rPr>
              <a:t>Determine paths and recommendations for future heterogeneous devices</a:t>
            </a:r>
          </a:p>
        </p:txBody>
      </p:sp>
      <p:sp>
        <p:nvSpPr>
          <p:cNvPr id="14343" name="Content Placeholder 5"/>
          <p:cNvSpPr>
            <a:spLocks noGrp="1"/>
          </p:cNvSpPr>
          <p:nvPr>
            <p:ph sz="half" idx="4294967295"/>
          </p:nvPr>
        </p:nvSpPr>
        <p:spPr>
          <a:xfrm>
            <a:off x="6361113" y="1131888"/>
            <a:ext cx="5827712" cy="2006600"/>
          </a:xfrm>
        </p:spPr>
        <p:txBody>
          <a:bodyPr>
            <a:normAutofit/>
          </a:bodyPr>
          <a:lstStyle/>
          <a:p>
            <a:pPr marL="233363" indent="-233363">
              <a:buClr>
                <a:srgbClr val="DA5500"/>
              </a:buClr>
              <a:buSzPct val="120000"/>
              <a:buFont typeface="Wingdings" pitchFamily="2" charset="2"/>
              <a:buChar char="§"/>
            </a:pPr>
            <a:r>
              <a:rPr lang="en-US" sz="1600" b="0" i="1" dirty="0" smtClean="0">
                <a:solidFill>
                  <a:srgbClr val="000000"/>
                </a:solidFill>
                <a:cs typeface="Arial" charset="0"/>
              </a:rPr>
              <a:t>Compared GPU with special-purpose memory to CPU and integrated GPU sharing CPU host memory</a:t>
            </a:r>
          </a:p>
          <a:p>
            <a:pPr marL="233363" indent="-233363">
              <a:buClr>
                <a:srgbClr val="DA5500"/>
              </a:buClr>
              <a:buSzPct val="120000"/>
              <a:buFont typeface="Wingdings" pitchFamily="2" charset="2"/>
              <a:buChar char="§"/>
            </a:pPr>
            <a:r>
              <a:rPr lang="en-US" sz="1600" b="0" i="1" dirty="0" smtClean="0">
                <a:solidFill>
                  <a:srgbClr val="000000"/>
                </a:solidFill>
                <a:cs typeface="Arial" charset="0"/>
              </a:rPr>
              <a:t>Explored power consumption / performance tradeoffs</a:t>
            </a:r>
          </a:p>
          <a:p>
            <a:pPr marL="233363" indent="-233363">
              <a:buClr>
                <a:srgbClr val="DA5500"/>
              </a:buClr>
              <a:buSzPct val="120000"/>
              <a:buFont typeface="Wingdings" pitchFamily="2" charset="2"/>
              <a:buChar char="§"/>
            </a:pPr>
            <a:r>
              <a:rPr lang="en-US" sz="1600" b="0" i="1" dirty="0" smtClean="0">
                <a:solidFill>
                  <a:srgbClr val="000000"/>
                </a:solidFill>
                <a:cs typeface="Arial" charset="0"/>
              </a:rPr>
              <a:t>Explored programmability of standalone devices relative to fused CPU/GPU devices</a:t>
            </a:r>
          </a:p>
        </p:txBody>
      </p:sp>
      <p:sp>
        <p:nvSpPr>
          <p:cNvPr id="22" name="Snip Single Corner Rectangle 21"/>
          <p:cNvSpPr/>
          <p:nvPr/>
        </p:nvSpPr>
        <p:spPr bwMode="auto">
          <a:xfrm rot="10800000">
            <a:off x="9047182" y="0"/>
            <a:ext cx="3143487" cy="533400"/>
          </a:xfrm>
          <a:prstGeom prst="snip1Rect">
            <a:avLst/>
          </a:prstGeom>
          <a:solidFill>
            <a:schemeClr val="accent1">
              <a:lumMod val="75000"/>
            </a:schemeClr>
          </a:solidFill>
          <a:ln w="9525" cap="flat" cmpd="sng" algn="ctr">
            <a:noFill/>
            <a:prstDash val="solid"/>
            <a:round/>
            <a:headEnd type="none" w="med" len="med"/>
            <a:tailEnd type="none" w="med" len="med"/>
          </a:ln>
          <a:effectLst/>
        </p:spPr>
        <p:txBody>
          <a:bodyPr/>
          <a:lstStyle/>
          <a:p>
            <a:pPr eaLnBrk="0" hangingPunct="0">
              <a:defRPr/>
            </a:pPr>
            <a:endParaRPr lang="en-US" b="0" dirty="0">
              <a:latin typeface="Arial" pitchFamily="34" charset="0"/>
              <a:cs typeface="+mn-cs"/>
            </a:endParaRPr>
          </a:p>
        </p:txBody>
      </p:sp>
      <p:sp>
        <p:nvSpPr>
          <p:cNvPr id="14351" name="Rectangle 9"/>
          <p:cNvSpPr>
            <a:spLocks noChangeArrowheads="1"/>
          </p:cNvSpPr>
          <p:nvPr/>
        </p:nvSpPr>
        <p:spPr bwMode="auto">
          <a:xfrm>
            <a:off x="2640912" y="6437314"/>
            <a:ext cx="8125883" cy="344487"/>
          </a:xfrm>
          <a:prstGeom prst="rect">
            <a:avLst/>
          </a:prstGeom>
          <a:noFill/>
          <a:ln w="15875">
            <a:noFill/>
            <a:miter lim="800000"/>
            <a:headEnd/>
            <a:tailEnd/>
          </a:ln>
        </p:spPr>
        <p:txBody>
          <a:bodyPr/>
          <a:lstStyle/>
          <a:p>
            <a:pPr marL="173038" indent="-173038" eaLnBrk="0" hangingPunct="0">
              <a:lnSpc>
                <a:spcPct val="90000"/>
              </a:lnSpc>
              <a:spcBef>
                <a:spcPct val="60000"/>
              </a:spcBef>
              <a:buClr>
                <a:srgbClr val="FFFF99"/>
              </a:buClr>
              <a:buFont typeface="Symbol" pitchFamily="18" charset="2"/>
              <a:buNone/>
            </a:pPr>
            <a:endParaRPr lang="en-US" sz="1200">
              <a:solidFill>
                <a:srgbClr val="DA5500"/>
              </a:solidFill>
            </a:endParaRPr>
          </a:p>
        </p:txBody>
      </p:sp>
      <p:sp>
        <p:nvSpPr>
          <p:cNvPr id="23" name="TextBox 25"/>
          <p:cNvSpPr txBox="1">
            <a:spLocks noChangeArrowheads="1"/>
          </p:cNvSpPr>
          <p:nvPr/>
        </p:nvSpPr>
        <p:spPr bwMode="auto">
          <a:xfrm>
            <a:off x="9047517" y="88202"/>
            <a:ext cx="3141308" cy="369332"/>
          </a:xfrm>
          <a:prstGeom prst="rect">
            <a:avLst/>
          </a:prstGeom>
          <a:noFill/>
          <a:ln w="9525">
            <a:noFill/>
            <a:miter lim="800000"/>
            <a:headEnd/>
            <a:tailEnd/>
          </a:ln>
        </p:spPr>
        <p:txBody>
          <a:bodyPr wrap="square">
            <a:spAutoFit/>
          </a:bodyPr>
          <a:lstStyle/>
          <a:p>
            <a:pPr algn="ctr" eaLnBrk="0" hangingPunct="0"/>
            <a:r>
              <a:rPr lang="en-US" sz="900" b="0" dirty="0" smtClean="0">
                <a:solidFill>
                  <a:schemeClr val="bg1"/>
                </a:solidFill>
              </a:rPr>
              <a:t>PI: Jeffrey S. Vetter, ORNL</a:t>
            </a:r>
          </a:p>
          <a:p>
            <a:pPr algn="ctr" eaLnBrk="0" hangingPunct="0"/>
            <a:r>
              <a:rPr lang="en-US" sz="900" b="0" dirty="0" smtClean="0">
                <a:solidFill>
                  <a:schemeClr val="bg1"/>
                </a:solidFill>
              </a:rPr>
              <a:t>Future Technologies Group</a:t>
            </a:r>
          </a:p>
        </p:txBody>
      </p:sp>
      <p:sp>
        <p:nvSpPr>
          <p:cNvPr id="18" name="TextBox 13"/>
          <p:cNvSpPr txBox="1">
            <a:spLocks noChangeArrowheads="1"/>
          </p:cNvSpPr>
          <p:nvPr/>
        </p:nvSpPr>
        <p:spPr bwMode="auto">
          <a:xfrm>
            <a:off x="6331418" y="3309317"/>
            <a:ext cx="877163"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Impact</a:t>
            </a:r>
            <a:endParaRPr lang="en-US" i="1" dirty="0">
              <a:solidFill>
                <a:srgbClr val="DA5500"/>
              </a:solidFill>
            </a:endParaRPr>
          </a:p>
        </p:txBody>
      </p:sp>
      <p:sp>
        <p:nvSpPr>
          <p:cNvPr id="26" name="Title 1"/>
          <p:cNvSpPr txBox="1">
            <a:spLocks/>
          </p:cNvSpPr>
          <p:nvPr/>
        </p:nvSpPr>
        <p:spPr bwMode="auto">
          <a:xfrm>
            <a:off x="160825" y="153988"/>
            <a:ext cx="8867370" cy="354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eaLnBrk="0" hangingPunct="0">
              <a:lnSpc>
                <a:spcPct val="85000"/>
              </a:lnSpc>
              <a:defRPr/>
            </a:pPr>
            <a:r>
              <a:rPr lang="en-US" sz="2000" noProof="0" dirty="0" smtClean="0">
                <a:solidFill>
                  <a:srgbClr val="00432E"/>
                </a:solidFill>
              </a:rPr>
              <a:t>Exploring Tradeoffs in Fused Memory Hierarchies</a:t>
            </a:r>
            <a:endParaRPr kumimoji="0" lang="en-US" sz="2000" b="0" i="0" u="none" strike="noStrike" kern="1200" cap="none" spc="0" normalizeH="0" baseline="0" noProof="0" dirty="0" smtClean="0">
              <a:ln>
                <a:noFill/>
              </a:ln>
              <a:solidFill>
                <a:srgbClr val="00432E"/>
              </a:solidFill>
              <a:effectLst/>
              <a:uLnTx/>
              <a:uFillTx/>
              <a:latin typeface="Arial Black" pitchFamily="34" charset="0"/>
              <a:ea typeface="+mj-ea"/>
              <a:cs typeface="+mj-cs"/>
            </a:endParaRPr>
          </a:p>
        </p:txBody>
      </p:sp>
      <p:sp>
        <p:nvSpPr>
          <p:cNvPr id="3" name="TextBox 2"/>
          <p:cNvSpPr txBox="1"/>
          <p:nvPr/>
        </p:nvSpPr>
        <p:spPr>
          <a:xfrm>
            <a:off x="6770563" y="5503888"/>
            <a:ext cx="3416320" cy="261610"/>
          </a:xfrm>
          <a:prstGeom prst="rect">
            <a:avLst/>
          </a:prstGeom>
          <a:noFill/>
        </p:spPr>
        <p:txBody>
          <a:bodyPr wrap="none" rtlCol="0">
            <a:spAutoFit/>
          </a:bodyPr>
          <a:lstStyle/>
          <a:p>
            <a:r>
              <a:rPr lang="en-US" sz="1100" b="0" dirty="0">
                <a:latin typeface="Consolas" pitchFamily="49" charset="0"/>
                <a:cs typeface="Consolas" pitchFamily="49" charset="0"/>
                <a:hlinkClick r:id="rId3"/>
              </a:rPr>
              <a:t>http://</a:t>
            </a:r>
            <a:r>
              <a:rPr lang="en-US" sz="1100" b="0" dirty="0" smtClean="0">
                <a:latin typeface="Consolas" pitchFamily="49" charset="0"/>
                <a:cs typeface="Consolas" pitchFamily="49" charset="0"/>
                <a:hlinkClick r:id="rId3"/>
              </a:rPr>
              <a:t>dl.acm.org/citation.cfm?id=2212924</a:t>
            </a:r>
            <a:r>
              <a:rPr lang="en-US" sz="1100" b="0" dirty="0" smtClean="0">
                <a:latin typeface="Consolas" pitchFamily="49" charset="0"/>
                <a:cs typeface="Consolas" pitchFamily="49" charset="0"/>
              </a:rPr>
              <a:t> </a:t>
            </a:r>
            <a:endParaRPr lang="en-US" sz="1100" b="0" dirty="0">
              <a:latin typeface="Consolas" pitchFamily="49" charset="0"/>
              <a:cs typeface="Consolas" pitchFamily="49" charset="0"/>
            </a:endParaRPr>
          </a:p>
        </p:txBody>
      </p:sp>
      <p:sp>
        <p:nvSpPr>
          <p:cNvPr id="20" name="TextBox 19"/>
          <p:cNvSpPr txBox="1"/>
          <p:nvPr/>
        </p:nvSpPr>
        <p:spPr>
          <a:xfrm>
            <a:off x="6331418" y="5845809"/>
            <a:ext cx="5751115" cy="7694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100" b="0" dirty="0">
                <a:solidFill>
                  <a:prstClr val="black"/>
                </a:solidFill>
              </a:rPr>
              <a:t>Spafford, Kyle L., Jeremy S. Meredith, </a:t>
            </a:r>
            <a:r>
              <a:rPr lang="en-US" sz="1100" b="0" dirty="0" err="1">
                <a:solidFill>
                  <a:prstClr val="black"/>
                </a:solidFill>
              </a:rPr>
              <a:t>Seyong</a:t>
            </a:r>
            <a:r>
              <a:rPr lang="en-US" sz="1100" b="0" dirty="0">
                <a:solidFill>
                  <a:prstClr val="black"/>
                </a:solidFill>
              </a:rPr>
              <a:t> Lee, Dong Li, Philip C. Roth, and Jeffrey S. Vetter. "The tradeoffs of fused memory hierarchies in heterogeneous computing architectures." In Proceedings of the 9th </a:t>
            </a:r>
            <a:r>
              <a:rPr lang="en-US" sz="1100" b="0" dirty="0" smtClean="0">
                <a:solidFill>
                  <a:prstClr val="black"/>
                </a:solidFill>
              </a:rPr>
              <a:t>Conference </a:t>
            </a:r>
            <a:r>
              <a:rPr lang="en-US" sz="1100" b="0" dirty="0">
                <a:solidFill>
                  <a:prstClr val="black"/>
                </a:solidFill>
              </a:rPr>
              <a:t>on Computing Frontiers, </a:t>
            </a:r>
            <a:r>
              <a:rPr lang="en-US" sz="1100" b="0" dirty="0" smtClean="0">
                <a:solidFill>
                  <a:prstClr val="black"/>
                </a:solidFill>
              </a:rPr>
              <a:t> </a:t>
            </a:r>
            <a:r>
              <a:rPr lang="en-US" sz="1100" b="0" dirty="0">
                <a:solidFill>
                  <a:prstClr val="black"/>
                </a:solidFill>
              </a:rPr>
              <a:t>ACM, 2012.</a:t>
            </a:r>
            <a:endParaRPr lang="en-US" sz="1100" b="0" dirty="0" smtClean="0">
              <a:solidFill>
                <a:prstClr val="black"/>
              </a:solidFill>
            </a:endParaRPr>
          </a:p>
        </p:txBody>
      </p:sp>
      <p:pic>
        <p:nvPicPr>
          <p:cNvPr id="2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264" b="17044"/>
          <a:stretch/>
        </p:blipFill>
        <p:spPr bwMode="auto">
          <a:xfrm>
            <a:off x="991178" y="3203842"/>
            <a:ext cx="4659088" cy="3455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0912" y="649825"/>
            <a:ext cx="3287290" cy="1442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66378" y="3309317"/>
            <a:ext cx="2816154" cy="201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Content Placeholder 5"/>
          <p:cNvSpPr txBox="1">
            <a:spLocks/>
          </p:cNvSpPr>
          <p:nvPr/>
        </p:nvSpPr>
        <p:spPr bwMode="auto">
          <a:xfrm>
            <a:off x="6145200" y="3657257"/>
            <a:ext cx="3121180" cy="2007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230188" indent="-230188" algn="l" rtl="0" eaLnBrk="0" fontAlgn="base" hangingPunct="0">
              <a:lnSpc>
                <a:spcPct val="90000"/>
              </a:lnSpc>
              <a:spcBef>
                <a:spcPts val="1400"/>
              </a:spcBef>
              <a:spcAft>
                <a:spcPct val="0"/>
              </a:spcAft>
              <a:buClr>
                <a:schemeClr val="tx2"/>
              </a:buClr>
              <a:buFont typeface="Arial" charset="0"/>
              <a:buChar char="•"/>
              <a:defRPr sz="2800" b="1" kern="1200">
                <a:solidFill>
                  <a:srgbClr val="404040"/>
                </a:solidFill>
                <a:latin typeface="Arial Narrow" pitchFamily="34" charset="0"/>
                <a:ea typeface="+mn-ea"/>
                <a:cs typeface="Arial" pitchFamily="34" charset="0"/>
              </a:defRPr>
            </a:lvl1pPr>
            <a:lvl2pPr marL="625475" indent="-279400" algn="l" rtl="0" eaLnBrk="0" fontAlgn="base" hangingPunct="0">
              <a:lnSpc>
                <a:spcPct val="90000"/>
              </a:lnSpc>
              <a:spcBef>
                <a:spcPts val="800"/>
              </a:spcBef>
              <a:spcAft>
                <a:spcPct val="0"/>
              </a:spcAft>
              <a:buClr>
                <a:schemeClr val="tx2"/>
              </a:buClr>
              <a:buFont typeface="Arial" charset="0"/>
              <a:buChar char="–"/>
              <a:defRPr sz="2400" b="1" kern="1200">
                <a:solidFill>
                  <a:srgbClr val="404040"/>
                </a:solidFill>
                <a:latin typeface="Arial Narrow" pitchFamily="34" charset="0"/>
                <a:ea typeface="+mn-ea"/>
                <a:cs typeface="Arial" pitchFamily="34" charset="0"/>
              </a:defRPr>
            </a:lvl2pPr>
            <a:lvl3pPr marL="914400" indent="-230188" algn="l" rtl="0" eaLnBrk="0" fontAlgn="base" hangingPunct="0">
              <a:lnSpc>
                <a:spcPct val="90000"/>
              </a:lnSpc>
              <a:spcBef>
                <a:spcPts val="800"/>
              </a:spcBef>
              <a:spcAft>
                <a:spcPct val="0"/>
              </a:spcAft>
              <a:buClr>
                <a:schemeClr val="tx2"/>
              </a:buClr>
              <a:buFont typeface="Arial" charset="0"/>
              <a:buChar char="•"/>
              <a:defRPr sz="2000" b="1" kern="1200">
                <a:solidFill>
                  <a:srgbClr val="404040"/>
                </a:solidFill>
                <a:latin typeface="Arial Narrow" pitchFamily="34" charset="0"/>
                <a:ea typeface="+mn-ea"/>
                <a:cs typeface="Arial" pitchFamily="34" charset="0"/>
              </a:defRPr>
            </a:lvl3pPr>
            <a:lvl4pPr marL="1144588" indent="-173038" algn="l" rtl="0" eaLnBrk="0" fontAlgn="base" hangingPunct="0">
              <a:lnSpc>
                <a:spcPct val="90000"/>
              </a:lnSpc>
              <a:spcBef>
                <a:spcPts val="800"/>
              </a:spcBef>
              <a:spcAft>
                <a:spcPct val="0"/>
              </a:spcAft>
              <a:buClr>
                <a:schemeClr val="tx2"/>
              </a:buClr>
              <a:buFont typeface="Arial" charset="0"/>
              <a:buChar char="–"/>
              <a:defRPr b="1" kern="1200">
                <a:solidFill>
                  <a:srgbClr val="404040"/>
                </a:solidFill>
                <a:latin typeface="Arial Narrow" pitchFamily="34" charset="0"/>
                <a:ea typeface="+mn-ea"/>
                <a:cs typeface="Arial" pitchFamily="34" charset="0"/>
              </a:defRPr>
            </a:lvl4pPr>
            <a:lvl5pPr marL="1482725" indent="-222250" algn="l" rtl="0" eaLnBrk="0" fontAlgn="base" hangingPunct="0">
              <a:lnSpc>
                <a:spcPct val="90000"/>
              </a:lnSpc>
              <a:spcBef>
                <a:spcPts val="600"/>
              </a:spcBef>
              <a:spcAft>
                <a:spcPct val="0"/>
              </a:spcAft>
              <a:buClr>
                <a:schemeClr val="tx2"/>
              </a:buClr>
              <a:buFont typeface="Arial" charset="0"/>
              <a:buChar char="»"/>
              <a:defRPr b="1" kern="1200">
                <a:solidFill>
                  <a:srgbClr val="404040"/>
                </a:solidFill>
                <a:latin typeface="Arial Narrow"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3363" indent="-233363">
              <a:buClr>
                <a:srgbClr val="DA5500"/>
              </a:buClr>
              <a:buSzPct val="120000"/>
              <a:buFont typeface="Wingdings" pitchFamily="2" charset="2"/>
              <a:buChar char="§"/>
            </a:pPr>
            <a:r>
              <a:rPr lang="en-US" sz="1400" b="0" i="1" dirty="0" smtClean="0">
                <a:solidFill>
                  <a:srgbClr val="000000"/>
                </a:solidFill>
                <a:cs typeface="Arial" charset="0"/>
              </a:rPr>
              <a:t>Quantified cases where fused devices outperformed both single-purpose CPUs and standalone discrete GPUs</a:t>
            </a:r>
          </a:p>
          <a:p>
            <a:pPr marL="233363" indent="-233363">
              <a:buClr>
                <a:srgbClr val="DA5500"/>
              </a:buClr>
              <a:buSzPct val="120000"/>
              <a:buFont typeface="Wingdings" pitchFamily="2" charset="2"/>
              <a:buChar char="§"/>
            </a:pPr>
            <a:r>
              <a:rPr lang="en-US" sz="1400" b="0" i="1" dirty="0" smtClean="0">
                <a:solidFill>
                  <a:srgbClr val="000000"/>
                </a:solidFill>
                <a:cs typeface="Arial" charset="0"/>
              </a:rPr>
              <a:t>Discovered opportunities for  increased programmability and potential for broader performance improvement</a:t>
            </a:r>
          </a:p>
        </p:txBody>
      </p:sp>
    </p:spTree>
    <p:extLst>
      <p:ext uri="{BB962C8B-B14F-4D97-AF65-F5344CB8AC3E}">
        <p14:creationId xmlns:p14="http://schemas.microsoft.com/office/powerpoint/2010/main" val="4715690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634520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Acknowledgements</a:t>
            </a:r>
            <a:endParaRPr lang="en-US" dirty="0"/>
          </a:p>
        </p:txBody>
      </p:sp>
      <p:sp>
        <p:nvSpPr>
          <p:cNvPr id="3" name="Content Placeholder 2"/>
          <p:cNvSpPr>
            <a:spLocks noGrp="1"/>
          </p:cNvSpPr>
          <p:nvPr>
            <p:ph idx="1"/>
          </p:nvPr>
        </p:nvSpPr>
        <p:spPr>
          <a:xfrm>
            <a:off x="407858" y="897045"/>
            <a:ext cx="5682392" cy="5270841"/>
          </a:xfrm>
        </p:spPr>
        <p:txBody>
          <a:bodyPr>
            <a:normAutofit/>
          </a:bodyPr>
          <a:lstStyle/>
          <a:p>
            <a:r>
              <a:rPr lang="en-US" sz="1800" dirty="0"/>
              <a:t>Contributors and Sponsors</a:t>
            </a:r>
          </a:p>
          <a:p>
            <a:pPr lvl="1"/>
            <a:r>
              <a:rPr lang="en-US" sz="1600" dirty="0"/>
              <a:t>Future Technologies Group: </a:t>
            </a:r>
            <a:r>
              <a:rPr lang="en-US" sz="1600" dirty="0">
                <a:hlinkClick r:id="rId2"/>
              </a:rPr>
              <a:t>http://ft.ornl.gov</a:t>
            </a:r>
            <a:endParaRPr lang="en-US" sz="1600" dirty="0"/>
          </a:p>
          <a:p>
            <a:pPr lvl="1"/>
            <a:r>
              <a:rPr lang="en-US" sz="1600" dirty="0"/>
              <a:t>US Department of Energy Office of Science</a:t>
            </a:r>
          </a:p>
          <a:p>
            <a:pPr lvl="2"/>
            <a:r>
              <a:rPr lang="en-US" sz="1400" dirty="0"/>
              <a:t>DOE Vancouver Project: </a:t>
            </a:r>
            <a:r>
              <a:rPr lang="en-US" sz="1400" dirty="0">
                <a:hlinkClick r:id="rId3"/>
              </a:rPr>
              <a:t>https://ft.ornl.gov/trac/vancouver</a:t>
            </a:r>
            <a:r>
              <a:rPr lang="en-US" sz="1400" dirty="0"/>
              <a:t> </a:t>
            </a:r>
          </a:p>
          <a:p>
            <a:pPr lvl="2"/>
            <a:r>
              <a:rPr lang="en-US" sz="1400" dirty="0"/>
              <a:t>DOE Blackcomb Project: </a:t>
            </a:r>
            <a:r>
              <a:rPr lang="en-US" sz="1400" dirty="0">
                <a:hlinkClick r:id="rId4"/>
              </a:rPr>
              <a:t>https://ft.ornl.gov/trac/blackcomb</a:t>
            </a:r>
            <a:r>
              <a:rPr lang="en-US" sz="1400" dirty="0"/>
              <a:t> </a:t>
            </a:r>
          </a:p>
          <a:p>
            <a:pPr lvl="2"/>
            <a:r>
              <a:rPr lang="en-US" sz="1400" dirty="0"/>
              <a:t>DOE </a:t>
            </a:r>
            <a:r>
              <a:rPr lang="en-US" sz="1400" dirty="0" err="1"/>
              <a:t>ExMatEx</a:t>
            </a:r>
            <a:r>
              <a:rPr lang="en-US" sz="1400" dirty="0"/>
              <a:t> </a:t>
            </a:r>
            <a:r>
              <a:rPr lang="en-US" sz="1400" dirty="0" err="1"/>
              <a:t>Codesign</a:t>
            </a:r>
            <a:r>
              <a:rPr lang="en-US" sz="1400" dirty="0"/>
              <a:t> Center: </a:t>
            </a:r>
            <a:r>
              <a:rPr lang="en-US" sz="1400" dirty="0">
                <a:hlinkClick r:id="rId5"/>
              </a:rPr>
              <a:t>http://codesign.lanl.gov</a:t>
            </a:r>
            <a:r>
              <a:rPr lang="en-US" sz="1400" dirty="0"/>
              <a:t> </a:t>
            </a:r>
          </a:p>
          <a:p>
            <a:pPr lvl="2"/>
            <a:r>
              <a:rPr lang="en-US" sz="1400" dirty="0"/>
              <a:t>DOE Cesar </a:t>
            </a:r>
            <a:r>
              <a:rPr lang="en-US" sz="1400" dirty="0" err="1"/>
              <a:t>Codesign</a:t>
            </a:r>
            <a:r>
              <a:rPr lang="en-US" sz="1400" dirty="0"/>
              <a:t> Center: </a:t>
            </a:r>
            <a:r>
              <a:rPr lang="en-US" sz="1400" dirty="0">
                <a:hlinkClick r:id="rId6"/>
              </a:rPr>
              <a:t>http://cesar.mcs.anl.gov/</a:t>
            </a:r>
            <a:r>
              <a:rPr lang="en-US" sz="1400" dirty="0"/>
              <a:t> </a:t>
            </a:r>
          </a:p>
          <a:p>
            <a:pPr lvl="2"/>
            <a:r>
              <a:rPr lang="en-US" sz="1400" dirty="0"/>
              <a:t>DOE </a:t>
            </a:r>
            <a:r>
              <a:rPr lang="en-US" sz="1400" dirty="0" err="1"/>
              <a:t>Exascale</a:t>
            </a:r>
            <a:r>
              <a:rPr lang="en-US" sz="1400" dirty="0"/>
              <a:t> Efforts: </a:t>
            </a:r>
            <a:r>
              <a:rPr lang="en-US" sz="1400" dirty="0">
                <a:hlinkClick r:id="rId7"/>
              </a:rPr>
              <a:t>http://science.energy.gov/ascr/research/computer-science/</a:t>
            </a:r>
            <a:r>
              <a:rPr lang="en-US" sz="1400" dirty="0"/>
              <a:t> </a:t>
            </a:r>
          </a:p>
          <a:p>
            <a:pPr lvl="1"/>
            <a:r>
              <a:rPr lang="en-US" sz="1600" dirty="0"/>
              <a:t>Scalable Heterogeneous Computing Benchmark team: </a:t>
            </a:r>
            <a:r>
              <a:rPr lang="en-US" sz="1600" dirty="0">
                <a:hlinkClick r:id="rId8"/>
              </a:rPr>
              <a:t>http://bit.ly/shocmarx</a:t>
            </a:r>
            <a:r>
              <a:rPr lang="en-US" sz="1600" dirty="0"/>
              <a:t> </a:t>
            </a:r>
          </a:p>
          <a:p>
            <a:pPr lvl="1"/>
            <a:r>
              <a:rPr lang="en-US" sz="1600" dirty="0"/>
              <a:t>US National Science Foundation Keeneland Project: </a:t>
            </a:r>
            <a:r>
              <a:rPr lang="en-US" sz="1600" dirty="0">
                <a:hlinkClick r:id="rId9"/>
              </a:rPr>
              <a:t>http://keeneland.gatech.edu</a:t>
            </a:r>
            <a:endParaRPr lang="en-US" sz="1600" dirty="0"/>
          </a:p>
          <a:p>
            <a:pPr lvl="1"/>
            <a:r>
              <a:rPr lang="en-US" sz="1600" dirty="0"/>
              <a:t>US DARPA</a:t>
            </a:r>
          </a:p>
          <a:p>
            <a:pPr lvl="1"/>
            <a:r>
              <a:rPr lang="en-US" sz="1600" dirty="0"/>
              <a:t>NVIDIA CUDA Center of Excellence</a:t>
            </a:r>
          </a:p>
          <a:p>
            <a:endParaRPr lang="en-US" sz="4000" dirty="0"/>
          </a:p>
        </p:txBody>
      </p:sp>
      <p:pic>
        <p:nvPicPr>
          <p:cNvPr id="4" name="Picture 2" descr="C:\Users\vjj\Documents\Dropbox (Personal)\vetter-hebert-shared-2015\TO-jeff\GroupPhotos\FlagsSelected.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11334" y="1159293"/>
            <a:ext cx="5872692" cy="469815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vjj\Documents\Dropbox (Personal)\ft.ornl.gov-qr-code.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394282" y="71438"/>
            <a:ext cx="690562" cy="690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652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Specific guidance for </a:t>
            </a:r>
            <a:r>
              <a:rPr lang="en-US" b="1" dirty="0" smtClean="0"/>
              <a:t>presentations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 </a:t>
            </a:r>
            <a:r>
              <a:rPr lang="en-US" dirty="0" smtClean="0"/>
              <a:t>With </a:t>
            </a:r>
            <a:r>
              <a:rPr lang="en-US" dirty="0"/>
              <a:t>that background in mind, we would like your presentations to cover these topics:</a:t>
            </a:r>
          </a:p>
          <a:p>
            <a:r>
              <a:rPr lang="en-US" dirty="0"/>
              <a:t> </a:t>
            </a:r>
            <a:r>
              <a:rPr lang="en-US" dirty="0" smtClean="0"/>
              <a:t>The </a:t>
            </a:r>
            <a:r>
              <a:rPr lang="en-US" dirty="0"/>
              <a:t>goals of your project and its current status</a:t>
            </a:r>
          </a:p>
          <a:p>
            <a:pPr lvl="1"/>
            <a:r>
              <a:rPr lang="en-US" dirty="0"/>
              <a:t>Do you release your software as open source?</a:t>
            </a:r>
          </a:p>
          <a:p>
            <a:pPr lvl="1"/>
            <a:r>
              <a:rPr lang="en-US" dirty="0"/>
              <a:t>Do you have DOE/NNSA users of your software?</a:t>
            </a:r>
          </a:p>
          <a:p>
            <a:pPr lvl="1"/>
            <a:r>
              <a:rPr lang="en-US" dirty="0"/>
              <a:t>Have facilities, vendors, or ISVs picked up your software?</a:t>
            </a:r>
          </a:p>
          <a:p>
            <a:pPr lvl="1"/>
            <a:r>
              <a:rPr lang="en-US" dirty="0"/>
              <a:t>What is the support model for your software?</a:t>
            </a:r>
          </a:p>
          <a:p>
            <a:pPr lvl="1"/>
            <a:r>
              <a:rPr lang="en-US" dirty="0"/>
              <a:t>Are there any applications in particular that the outcomes of your project are targeting?</a:t>
            </a:r>
          </a:p>
          <a:p>
            <a:pPr lvl="0"/>
            <a:r>
              <a:rPr lang="en-US" dirty="0"/>
              <a:t>What are the specific ties to identified requirements of the applications, other software components?</a:t>
            </a:r>
          </a:p>
          <a:p>
            <a:pPr lvl="0"/>
            <a:r>
              <a:rPr lang="en-US" dirty="0"/>
              <a:t>Will the developed software technologies be mature enough to be part of the software stack on </a:t>
            </a:r>
            <a:r>
              <a:rPr lang="en-US" dirty="0" err="1"/>
              <a:t>exascale</a:t>
            </a:r>
            <a:r>
              <a:rPr lang="en-US" dirty="0"/>
              <a:t> systems expected to be selected in 2019 and installed in 2023?</a:t>
            </a:r>
          </a:p>
          <a:p>
            <a:pPr lvl="0"/>
            <a:r>
              <a:rPr lang="en-US" dirty="0"/>
              <a:t>What do you feel are the key challenges posed and opportunities offered by </a:t>
            </a:r>
            <a:r>
              <a:rPr lang="en-US" dirty="0" err="1"/>
              <a:t>exascale</a:t>
            </a:r>
            <a:r>
              <a:rPr lang="en-US" dirty="0"/>
              <a:t> systems for your specific area</a:t>
            </a:r>
            <a:r>
              <a:rPr lang="en-US" dirty="0" smtClean="0"/>
              <a:t>?</a:t>
            </a:r>
            <a:endParaRPr lang="en-US" dirty="0"/>
          </a:p>
        </p:txBody>
      </p:sp>
    </p:spTree>
    <p:extLst>
      <p:ext uri="{BB962C8B-B14F-4D97-AF65-F5344CB8AC3E}">
        <p14:creationId xmlns:p14="http://schemas.microsoft.com/office/powerpoint/2010/main" val="331397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lvl="0"/>
            <a:r>
              <a:rPr lang="en-US" dirty="0"/>
              <a:t>What is the R&amp;D that you would like to carry out within the ECP?</a:t>
            </a:r>
          </a:p>
          <a:p>
            <a:pPr lvl="0"/>
            <a:r>
              <a:rPr lang="en-US" dirty="0"/>
              <a:t>What research remains for your project’s outcomes to benefit key DOE applications?</a:t>
            </a:r>
          </a:p>
          <a:p>
            <a:pPr lvl="0"/>
            <a:r>
              <a:rPr lang="en-US" dirty="0"/>
              <a:t>How would the proposed activities build on the research you have been carrying out with ASCR Research funding?</a:t>
            </a:r>
          </a:p>
          <a:p>
            <a:pPr lvl="0"/>
            <a:r>
              <a:rPr lang="en-US" dirty="0"/>
              <a:t>What are the proposed activities that you believe would contribute to the ECP?</a:t>
            </a:r>
          </a:p>
          <a:p>
            <a:pPr lvl="0"/>
            <a:r>
              <a:rPr lang="en-US" dirty="0"/>
              <a:t>Your roadmap/timeline for maturing the software technologies and deploying them on </a:t>
            </a:r>
            <a:r>
              <a:rPr lang="en-US" dirty="0" err="1"/>
              <a:t>exascale</a:t>
            </a:r>
            <a:r>
              <a:rPr lang="en-US" dirty="0"/>
              <a:t> platforms, with a few intermediate milestones or decision points (forks in the roadmap). . The timeline is of particular importance in selecting what the ECP will include in the development plans. </a:t>
            </a:r>
          </a:p>
          <a:p>
            <a:pPr lvl="0"/>
            <a:r>
              <a:rPr lang="en-US" dirty="0"/>
              <a:t>Highlight your X-stack or OS/R activities that would help DOE </a:t>
            </a:r>
            <a:r>
              <a:rPr lang="en-US" dirty="0" err="1"/>
              <a:t>exascale</a:t>
            </a:r>
            <a:r>
              <a:rPr lang="en-US" dirty="0"/>
              <a:t> apps achieve ECP performance, efficiency and resilience performance goals on 2023 hardware and system architectures </a:t>
            </a:r>
          </a:p>
          <a:p>
            <a:endParaRPr lang="en-US" dirty="0"/>
          </a:p>
        </p:txBody>
      </p:sp>
    </p:spTree>
    <p:extLst>
      <p:ext uri="{BB962C8B-B14F-4D97-AF65-F5344CB8AC3E}">
        <p14:creationId xmlns:p14="http://schemas.microsoft.com/office/powerpoint/2010/main" val="515795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Overview slides</a:t>
            </a:r>
            <a:endParaRPr lang="en-US" dirty="0"/>
          </a:p>
        </p:txBody>
      </p:sp>
    </p:spTree>
    <p:extLst>
      <p:ext uri="{BB962C8B-B14F-4D97-AF65-F5344CB8AC3E}">
        <p14:creationId xmlns:p14="http://schemas.microsoft.com/office/powerpoint/2010/main" val="1811726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vancouver_and_gulf_islands.jpg"/>
          <p:cNvPicPr/>
          <p:nvPr/>
        </p:nvPicPr>
        <p:blipFill>
          <a:blip r:embed="rId3">
            <a:extLst>
              <a:ext uri="{28A0092B-C50C-407E-A947-70E740481C1C}">
                <a14:useLocalDpi xmlns:a14="http://schemas.microsoft.com/office/drawing/2010/main" val="0"/>
              </a:ext>
            </a:extLst>
          </a:blip>
          <a:srcRect t="32481"/>
          <a:stretch>
            <a:fillRect/>
          </a:stretch>
        </p:blipFill>
        <p:spPr>
          <a:xfrm>
            <a:off x="-51824" y="-1"/>
            <a:ext cx="12307674" cy="1447801"/>
          </a:xfrm>
          <a:prstGeom prst="rect">
            <a:avLst/>
          </a:prstGeom>
        </p:spPr>
      </p:pic>
      <p:sp>
        <p:nvSpPr>
          <p:cNvPr id="2" name="TextBox 1"/>
          <p:cNvSpPr txBox="1"/>
          <p:nvPr/>
        </p:nvSpPr>
        <p:spPr>
          <a:xfrm>
            <a:off x="1935431" y="-32223"/>
            <a:ext cx="8259762" cy="769441"/>
          </a:xfrm>
          <a:prstGeom prst="rect">
            <a:avLst/>
          </a:prstGeom>
          <a:noFill/>
        </p:spPr>
        <p:txBody>
          <a:bodyPr wrap="none" rtlCol="0">
            <a:spAutoFit/>
          </a:bodyPr>
          <a:lstStyle/>
          <a:p>
            <a:pPr algn="ctr"/>
            <a:r>
              <a:rPr lang="en-US" sz="2200" i="1" dirty="0">
                <a:solidFill>
                  <a:schemeClr val="bg1"/>
                </a:solidFill>
              </a:rPr>
              <a:t>Vancouver: Designing a Next-Generation Software </a:t>
            </a:r>
            <a:r>
              <a:rPr lang="en-US" sz="2200" i="1" dirty="0" smtClean="0">
                <a:solidFill>
                  <a:schemeClr val="bg1"/>
                </a:solidFill>
              </a:rPr>
              <a:t>Infrastructure</a:t>
            </a:r>
          </a:p>
          <a:p>
            <a:pPr algn="ctr"/>
            <a:r>
              <a:rPr lang="en-US" sz="2200" i="1" dirty="0" smtClean="0">
                <a:solidFill>
                  <a:schemeClr val="bg1"/>
                </a:solidFill>
              </a:rPr>
              <a:t>for </a:t>
            </a:r>
            <a:r>
              <a:rPr lang="en-US" sz="2200" i="1" dirty="0">
                <a:solidFill>
                  <a:schemeClr val="bg1"/>
                </a:solidFill>
              </a:rPr>
              <a:t>Productive Heterogeneous </a:t>
            </a:r>
            <a:r>
              <a:rPr lang="en-US" sz="2200" i="1" dirty="0" err="1">
                <a:solidFill>
                  <a:schemeClr val="bg1"/>
                </a:solidFill>
              </a:rPr>
              <a:t>Exascale</a:t>
            </a:r>
            <a:r>
              <a:rPr lang="en-US" sz="2200" i="1" dirty="0">
                <a:solidFill>
                  <a:schemeClr val="bg1"/>
                </a:solidFill>
              </a:rPr>
              <a:t> Computing </a:t>
            </a:r>
          </a:p>
        </p:txBody>
      </p:sp>
      <p:sp>
        <p:nvSpPr>
          <p:cNvPr id="4" name="TextBox 3"/>
          <p:cNvSpPr txBox="1"/>
          <p:nvPr/>
        </p:nvSpPr>
        <p:spPr>
          <a:xfrm>
            <a:off x="406294" y="695980"/>
            <a:ext cx="11680957" cy="523220"/>
          </a:xfrm>
          <a:prstGeom prst="rect">
            <a:avLst/>
          </a:prstGeom>
          <a:noFill/>
        </p:spPr>
        <p:txBody>
          <a:bodyPr wrap="square" rtlCol="0">
            <a:spAutoFit/>
          </a:bodyPr>
          <a:lstStyle/>
          <a:p>
            <a:pPr defTabSz="919163">
              <a:tabLst>
                <a:tab pos="2060575" algn="l"/>
                <a:tab pos="4341813" algn="l"/>
                <a:tab pos="6854825" algn="l"/>
              </a:tabLst>
            </a:pPr>
            <a:r>
              <a:rPr lang="en-US" sz="1400" dirty="0">
                <a:solidFill>
                  <a:srgbClr val="FFFFFF"/>
                </a:solidFill>
              </a:rPr>
              <a:t>Jeffrey </a:t>
            </a:r>
            <a:r>
              <a:rPr lang="en-US" sz="1400" dirty="0" smtClean="0">
                <a:solidFill>
                  <a:srgbClr val="FFFFFF"/>
                </a:solidFill>
              </a:rPr>
              <a:t>Vetter	Wen</a:t>
            </a:r>
            <a:r>
              <a:rPr lang="en-US" sz="1400" dirty="0">
                <a:solidFill>
                  <a:srgbClr val="FFFFFF"/>
                </a:solidFill>
              </a:rPr>
              <a:t>-Mei </a:t>
            </a:r>
            <a:r>
              <a:rPr lang="en-US" sz="1400" dirty="0" err="1" smtClean="0">
                <a:solidFill>
                  <a:srgbClr val="FFFFFF"/>
                </a:solidFill>
              </a:rPr>
              <a:t>Hwu</a:t>
            </a:r>
            <a:r>
              <a:rPr lang="en-US" sz="1400" dirty="0" smtClean="0">
                <a:solidFill>
                  <a:srgbClr val="FFFFFF"/>
                </a:solidFill>
              </a:rPr>
              <a:t>	     Allen Malony	Richard </a:t>
            </a:r>
            <a:r>
              <a:rPr lang="en-US" sz="1400" dirty="0" err="1" smtClean="0">
                <a:solidFill>
                  <a:srgbClr val="FFFFFF"/>
                </a:solidFill>
              </a:rPr>
              <a:t>Vuduc</a:t>
            </a:r>
            <a:endParaRPr lang="en-US" sz="1400" dirty="0">
              <a:solidFill>
                <a:srgbClr val="FFFFFF"/>
              </a:solidFill>
            </a:endParaRPr>
          </a:p>
          <a:p>
            <a:pPr defTabSz="919163">
              <a:tabLst>
                <a:tab pos="2060575" algn="l"/>
                <a:tab pos="4341813" algn="l"/>
                <a:tab pos="6854825" algn="l"/>
              </a:tabLst>
            </a:pPr>
            <a:r>
              <a:rPr lang="en-US" sz="1400" dirty="0" smtClean="0">
                <a:solidFill>
                  <a:srgbClr val="FFFFFF"/>
                </a:solidFill>
              </a:rPr>
              <a:t>       ORNL	        UIUC	University of Oregon	 Georgia Tech</a:t>
            </a:r>
            <a:endParaRPr lang="en-US" sz="1400" dirty="0">
              <a:solidFill>
                <a:srgbClr val="FFFFFF"/>
              </a:solidFill>
            </a:endParaRPr>
          </a:p>
        </p:txBody>
      </p:sp>
      <p:grpSp>
        <p:nvGrpSpPr>
          <p:cNvPr id="5" name="Group 4"/>
          <p:cNvGrpSpPr>
            <a:grpSpLocks/>
          </p:cNvGrpSpPr>
          <p:nvPr/>
        </p:nvGrpSpPr>
        <p:grpSpPr>
          <a:xfrm>
            <a:off x="101574" y="6359982"/>
            <a:ext cx="11943642" cy="498018"/>
            <a:chOff x="794702" y="5791200"/>
            <a:chExt cx="7554595" cy="457200"/>
          </a:xfrm>
        </p:grpSpPr>
        <p:pic>
          <p:nvPicPr>
            <p:cNvPr id="27" name="Picture 26" descr="DOE_SC Horizontal.jpg"/>
            <p:cNvPicPr/>
            <p:nvPr/>
          </p:nvPicPr>
          <p:blipFill>
            <a:blip r:embed="rId4" cstate="print">
              <a:extLst>
                <a:ext uri="{28A0092B-C50C-407E-A947-70E740481C1C}">
                  <a14:useLocalDpi xmlns:a14="http://schemas.microsoft.com/office/drawing/2010/main" val="0"/>
                </a:ext>
              </a:extLst>
            </a:blip>
            <a:stretch>
              <a:fillRect/>
            </a:stretch>
          </p:blipFill>
          <p:spPr>
            <a:xfrm>
              <a:off x="3207702" y="5791200"/>
              <a:ext cx="2641600" cy="457200"/>
            </a:xfrm>
            <a:prstGeom prst="rect">
              <a:avLst/>
            </a:prstGeom>
          </p:spPr>
        </p:pic>
        <p:pic>
          <p:nvPicPr>
            <p:cNvPr id="28" name="Picture 27" descr="ORNL.png"/>
            <p:cNvPicPr/>
            <p:nvPr/>
          </p:nvPicPr>
          <p:blipFill>
            <a:blip r:embed="rId5" cstate="print">
              <a:extLst>
                <a:ext uri="{28A0092B-C50C-407E-A947-70E740481C1C}">
                  <a14:useLocalDpi xmlns:a14="http://schemas.microsoft.com/office/drawing/2010/main" val="0"/>
                </a:ext>
              </a:extLst>
            </a:blip>
            <a:stretch>
              <a:fillRect/>
            </a:stretch>
          </p:blipFill>
          <p:spPr>
            <a:xfrm>
              <a:off x="794702" y="5894070"/>
              <a:ext cx="670560" cy="335915"/>
            </a:xfrm>
            <a:prstGeom prst="rect">
              <a:avLst/>
            </a:prstGeom>
          </p:spPr>
        </p:pic>
        <p:pic>
          <p:nvPicPr>
            <p:cNvPr id="29" name="Picture 28" descr="uclogo_vert_bold.gif"/>
            <p:cNvPicPr/>
            <p:nvPr/>
          </p:nvPicPr>
          <p:blipFill>
            <a:blip r:embed="rId6" cstate="print">
              <a:extLst>
                <a:ext uri="{28A0092B-C50C-407E-A947-70E740481C1C}">
                  <a14:useLocalDpi xmlns:a14="http://schemas.microsoft.com/office/drawing/2010/main" val="0"/>
                </a:ext>
              </a:extLst>
            </a:blip>
            <a:stretch>
              <a:fillRect/>
            </a:stretch>
          </p:blipFill>
          <p:spPr>
            <a:xfrm>
              <a:off x="6065202" y="5888990"/>
              <a:ext cx="826135" cy="326390"/>
            </a:xfrm>
            <a:prstGeom prst="rect">
              <a:avLst/>
            </a:prstGeom>
          </p:spPr>
        </p:pic>
        <p:pic>
          <p:nvPicPr>
            <p:cNvPr id="30" name="Picture 29" descr="black+met.gold CSE.pdf"/>
            <p:cNvPicPr/>
            <p:nvPr/>
          </p:nvPicPr>
          <p:blipFill>
            <a:blip r:embed="rId7" cstate="print">
              <a:extLst>
                <a:ext uri="{28A0092B-C50C-407E-A947-70E740481C1C}">
                  <a14:useLocalDpi xmlns:a14="http://schemas.microsoft.com/office/drawing/2010/main" val="0"/>
                </a:ext>
              </a:extLst>
            </a:blip>
            <a:stretch>
              <a:fillRect/>
            </a:stretch>
          </p:blipFill>
          <p:spPr>
            <a:xfrm>
              <a:off x="7019607" y="5885180"/>
              <a:ext cx="1329690" cy="332740"/>
            </a:xfrm>
            <a:prstGeom prst="rect">
              <a:avLst/>
            </a:prstGeom>
          </p:spPr>
        </p:pic>
        <p:pic>
          <p:nvPicPr>
            <p:cNvPr id="31" name="Picture 30"/>
            <p:cNvPicPr/>
            <p:nvPr/>
          </p:nvPicPr>
          <p:blipFill>
            <a:blip r:embed="rId8">
              <a:extLst>
                <a:ext uri="{28A0092B-C50C-407E-A947-70E740481C1C}">
                  <a14:useLocalDpi xmlns:a14="http://schemas.microsoft.com/office/drawing/2010/main" val="0"/>
                </a:ext>
              </a:extLst>
            </a:blip>
            <a:srcRect/>
            <a:stretch>
              <a:fillRect/>
            </a:stretch>
          </p:blipFill>
          <p:spPr bwMode="auto">
            <a:xfrm>
              <a:off x="1589087" y="5920105"/>
              <a:ext cx="1372235" cy="262255"/>
            </a:xfrm>
            <a:prstGeom prst="rect">
              <a:avLst/>
            </a:prstGeom>
            <a:noFill/>
            <a:ln>
              <a:noFill/>
            </a:ln>
          </p:spPr>
        </p:pic>
      </p:grpSp>
      <p:sp>
        <p:nvSpPr>
          <p:cNvPr id="7" name="TextBox 6"/>
          <p:cNvSpPr txBox="1"/>
          <p:nvPr/>
        </p:nvSpPr>
        <p:spPr>
          <a:xfrm>
            <a:off x="4777555" y="1143001"/>
            <a:ext cx="2640466" cy="307777"/>
          </a:xfrm>
          <a:prstGeom prst="rect">
            <a:avLst/>
          </a:prstGeom>
          <a:noFill/>
        </p:spPr>
        <p:txBody>
          <a:bodyPr wrap="none" rtlCol="0">
            <a:spAutoFit/>
          </a:bodyPr>
          <a:lstStyle/>
          <a:p>
            <a:pPr algn="ctr"/>
            <a:r>
              <a:rPr lang="en-US" sz="1400" dirty="0" smtClean="0">
                <a:solidFill>
                  <a:schemeClr val="accent5">
                    <a:lumMod val="20000"/>
                    <a:lumOff val="80000"/>
                  </a:schemeClr>
                </a:solidFill>
              </a:rPr>
              <a:t>http://</a:t>
            </a:r>
            <a:r>
              <a:rPr lang="en-US" sz="1400" dirty="0" err="1" smtClean="0">
                <a:solidFill>
                  <a:schemeClr val="accent5">
                    <a:lumMod val="20000"/>
                    <a:lumOff val="80000"/>
                  </a:schemeClr>
                </a:solidFill>
              </a:rPr>
              <a:t>ft.ornl.gov</a:t>
            </a:r>
            <a:r>
              <a:rPr lang="en-US" sz="1400" dirty="0" smtClean="0">
                <a:solidFill>
                  <a:schemeClr val="accent5">
                    <a:lumMod val="20000"/>
                    <a:lumOff val="80000"/>
                  </a:schemeClr>
                </a:solidFill>
              </a:rPr>
              <a:t>/</a:t>
            </a:r>
            <a:r>
              <a:rPr lang="en-US" sz="1400" dirty="0" err="1" smtClean="0">
                <a:solidFill>
                  <a:schemeClr val="accent5">
                    <a:lumMod val="20000"/>
                    <a:lumOff val="80000"/>
                  </a:schemeClr>
                </a:solidFill>
              </a:rPr>
              <a:t>trac</a:t>
            </a:r>
            <a:r>
              <a:rPr lang="en-US" sz="1400" dirty="0" smtClean="0">
                <a:solidFill>
                  <a:schemeClr val="accent5">
                    <a:lumMod val="20000"/>
                    <a:lumOff val="80000"/>
                  </a:schemeClr>
                </a:solidFill>
              </a:rPr>
              <a:t>/</a:t>
            </a:r>
            <a:r>
              <a:rPr lang="en-US" sz="1400" dirty="0" err="1" smtClean="0">
                <a:solidFill>
                  <a:schemeClr val="accent5">
                    <a:lumMod val="20000"/>
                    <a:lumOff val="80000"/>
                  </a:schemeClr>
                </a:solidFill>
              </a:rPr>
              <a:t>vancouver</a:t>
            </a:r>
            <a:endParaRPr lang="en-US" sz="1400" dirty="0">
              <a:solidFill>
                <a:schemeClr val="accent5">
                  <a:lumMod val="20000"/>
                  <a:lumOff val="80000"/>
                </a:schemeClr>
              </a:solidFill>
            </a:endParaRPr>
          </a:p>
        </p:txBody>
      </p:sp>
      <p:sp>
        <p:nvSpPr>
          <p:cNvPr id="8" name="TextBox 7"/>
          <p:cNvSpPr txBox="1"/>
          <p:nvPr/>
        </p:nvSpPr>
        <p:spPr>
          <a:xfrm>
            <a:off x="304720" y="1447801"/>
            <a:ext cx="7821163" cy="2200603"/>
          </a:xfrm>
          <a:prstGeom prst="rect">
            <a:avLst/>
          </a:prstGeom>
          <a:noFill/>
        </p:spPr>
        <p:txBody>
          <a:bodyPr wrap="square" rtlCol="0">
            <a:spAutoFit/>
          </a:bodyPr>
          <a:lstStyle/>
          <a:p>
            <a:pPr>
              <a:spcAft>
                <a:spcPts val="300"/>
              </a:spcAft>
            </a:pPr>
            <a:r>
              <a:rPr lang="en-US" sz="2400" dirty="0" smtClean="0">
                <a:solidFill>
                  <a:schemeClr val="accent1">
                    <a:lumMod val="75000"/>
                  </a:schemeClr>
                </a:solidFill>
              </a:rPr>
              <a:t>Scope and Objectives</a:t>
            </a:r>
          </a:p>
          <a:p>
            <a:pPr marL="336550" indent="-336550">
              <a:buSzPct val="90000"/>
              <a:buFont typeface="Wingdings" charset="2"/>
              <a:buChar char="q"/>
            </a:pPr>
            <a:r>
              <a:rPr lang="en-US" b="0" dirty="0" smtClean="0"/>
              <a:t>Scalable Heterogeneous Computing (SHC)</a:t>
            </a:r>
          </a:p>
          <a:p>
            <a:pPr marL="336550" indent="-336550">
              <a:buSzPct val="90000"/>
              <a:buFont typeface="Wingdings" charset="2"/>
              <a:buChar char="q"/>
            </a:pPr>
            <a:r>
              <a:rPr lang="en-US" b="0" dirty="0" smtClean="0"/>
              <a:t>Overcome challenges of low productivity,</a:t>
            </a:r>
            <a:br>
              <a:rPr lang="en-US" b="0" dirty="0" smtClean="0"/>
            </a:br>
            <a:r>
              <a:rPr lang="en-US" b="0" dirty="0" smtClean="0"/>
              <a:t>poor portability, lack of tools and libraries,</a:t>
            </a:r>
            <a:br>
              <a:rPr lang="en-US" b="0" dirty="0" smtClean="0"/>
            </a:br>
            <a:r>
              <a:rPr lang="en-US" b="0" dirty="0" smtClean="0"/>
              <a:t>performance sensitivity</a:t>
            </a:r>
          </a:p>
          <a:p>
            <a:pPr marL="336550" indent="-336550">
              <a:buSzPct val="90000"/>
              <a:buFont typeface="Wingdings" charset="2"/>
              <a:buChar char="q"/>
            </a:pPr>
            <a:r>
              <a:rPr lang="en-US" b="0" dirty="0" smtClean="0"/>
              <a:t>Create next-generation of tools to develop</a:t>
            </a:r>
            <a:br>
              <a:rPr lang="en-US" b="0" dirty="0" smtClean="0"/>
            </a:br>
            <a:r>
              <a:rPr lang="en-US" b="0" dirty="0" smtClean="0"/>
              <a:t>and understand SHC applications</a:t>
            </a:r>
          </a:p>
        </p:txBody>
      </p:sp>
      <p:pic>
        <p:nvPicPr>
          <p:cNvPr id="35" name="Picture 2"/>
          <p:cNvPicPr>
            <a:picLocks noChangeAspect="1" noChangeArrowheads="1"/>
          </p:cNvPicPr>
          <p:nvPr/>
        </p:nvPicPr>
        <p:blipFill>
          <a:blip r:embed="rId9" cstate="print"/>
          <a:srcRect/>
          <a:stretch>
            <a:fillRect/>
          </a:stretch>
        </p:blipFill>
        <p:spPr bwMode="auto">
          <a:xfrm>
            <a:off x="8227458" y="1600200"/>
            <a:ext cx="3901350" cy="1197312"/>
          </a:xfrm>
          <a:prstGeom prst="rect">
            <a:avLst/>
          </a:prstGeom>
          <a:noFill/>
          <a:ln w="9525">
            <a:solidFill>
              <a:schemeClr val="tx1"/>
            </a:solidFill>
            <a:miter lim="800000"/>
            <a:headEnd/>
            <a:tailEnd/>
          </a:ln>
        </p:spPr>
      </p:pic>
      <p:pic>
        <p:nvPicPr>
          <p:cNvPr id="9" name="Picture 8" descr="gpu-tools.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62123" y="4535188"/>
            <a:ext cx="3648351" cy="1789412"/>
          </a:xfrm>
          <a:prstGeom prst="rect">
            <a:avLst/>
          </a:prstGeom>
          <a:ln>
            <a:solidFill>
              <a:srgbClr val="000000"/>
            </a:solidFill>
          </a:ln>
        </p:spPr>
      </p:pic>
      <p:pic>
        <p:nvPicPr>
          <p:cNvPr id="38" name="Picture 6"/>
          <p:cNvPicPr>
            <a:picLocks noChangeAspect="1" noChangeArrowheads="1"/>
          </p:cNvPicPr>
          <p:nvPr/>
        </p:nvPicPr>
        <p:blipFill rotWithShape="1">
          <a:blip r:embed="rId11"/>
          <a:srcRect l="-2503"/>
          <a:stretch/>
        </p:blipFill>
        <p:spPr bwMode="auto">
          <a:xfrm>
            <a:off x="8313039" y="2895600"/>
            <a:ext cx="3729951" cy="1537113"/>
          </a:xfrm>
          <a:prstGeom prst="rect">
            <a:avLst/>
          </a:prstGeom>
          <a:noFill/>
          <a:ln w="9525">
            <a:solidFill>
              <a:srgbClr val="000000"/>
            </a:solidFill>
            <a:miter lim="800000"/>
            <a:headEnd/>
            <a:tailEnd/>
          </a:ln>
          <a:effectLst/>
        </p:spPr>
      </p:pic>
      <p:sp>
        <p:nvSpPr>
          <p:cNvPr id="39" name="TextBox 38"/>
          <p:cNvSpPr txBox="1"/>
          <p:nvPr/>
        </p:nvSpPr>
        <p:spPr>
          <a:xfrm>
            <a:off x="304721" y="3505200"/>
            <a:ext cx="7922736" cy="2716128"/>
          </a:xfrm>
          <a:prstGeom prst="rect">
            <a:avLst/>
          </a:prstGeom>
          <a:noFill/>
        </p:spPr>
        <p:txBody>
          <a:bodyPr wrap="square" rtlCol="0">
            <a:spAutoFit/>
          </a:bodyPr>
          <a:lstStyle/>
          <a:p>
            <a:pPr>
              <a:spcAft>
                <a:spcPts val="300"/>
              </a:spcAft>
            </a:pPr>
            <a:r>
              <a:rPr lang="en-US" sz="2400" dirty="0" smtClean="0">
                <a:solidFill>
                  <a:schemeClr val="accent1">
                    <a:lumMod val="75000"/>
                  </a:schemeClr>
                </a:solidFill>
              </a:rPr>
              <a:t>Approach</a:t>
            </a:r>
          </a:p>
          <a:p>
            <a:pPr marL="336550" indent="-336550">
              <a:buSzPct val="90000"/>
              <a:buFont typeface="Wingdings" charset="2"/>
              <a:buChar char="q"/>
            </a:pPr>
            <a:r>
              <a:rPr lang="en-US" b="0" i="1" dirty="0" smtClean="0"/>
              <a:t>High-level systems and abstractions</a:t>
            </a:r>
          </a:p>
          <a:p>
            <a:pPr marL="623888" lvl="1" indent="-284163">
              <a:buSzPct val="90000"/>
              <a:buFont typeface="Wingdings" charset="2"/>
              <a:buChar char="Ø"/>
            </a:pPr>
            <a:r>
              <a:rPr lang="en-US" b="0" dirty="0" smtClean="0"/>
              <a:t>PGAS programming model, multi-level parallelism </a:t>
            </a:r>
          </a:p>
          <a:p>
            <a:pPr marL="336550" indent="-336550">
              <a:buSzPct val="90000"/>
              <a:buFont typeface="Wingdings" charset="2"/>
              <a:buChar char="q"/>
            </a:pPr>
            <a:r>
              <a:rPr lang="en-US" b="0" i="1" dirty="0" smtClean="0"/>
              <a:t>Libraries and runtime systems</a:t>
            </a:r>
          </a:p>
          <a:p>
            <a:pPr marL="630238" lvl="1" indent="-277813">
              <a:buSzPct val="90000"/>
              <a:buFont typeface="Wingdings" charset="2"/>
              <a:buChar char="Ø"/>
            </a:pPr>
            <a:r>
              <a:rPr lang="en-US" b="0" dirty="0" smtClean="0"/>
              <a:t>Benchmarking, </a:t>
            </a:r>
            <a:r>
              <a:rPr lang="en-US" b="0" dirty="0" err="1" smtClean="0"/>
              <a:t>autotuning</a:t>
            </a:r>
            <a:endParaRPr lang="en-US" b="0" dirty="0"/>
          </a:p>
          <a:p>
            <a:pPr marL="630238" lvl="1" indent="-277813">
              <a:buSzPct val="90000"/>
              <a:buFont typeface="Wingdings" charset="2"/>
              <a:buChar char="Ø"/>
            </a:pPr>
            <a:r>
              <a:rPr lang="en-US" b="0" dirty="0"/>
              <a:t>D</a:t>
            </a:r>
            <a:r>
              <a:rPr lang="en-US" b="0" dirty="0" smtClean="0"/>
              <a:t>ata movement, task scheduling</a:t>
            </a:r>
          </a:p>
          <a:p>
            <a:pPr marL="336550" indent="-336550">
              <a:buSzPct val="90000"/>
              <a:buFont typeface="Wingdings" charset="2"/>
              <a:buChar char="q"/>
            </a:pPr>
            <a:r>
              <a:rPr lang="en-US" b="0" i="1" dirty="0" smtClean="0"/>
              <a:t>Development and performance tools</a:t>
            </a:r>
          </a:p>
          <a:p>
            <a:pPr marL="623888" lvl="1" indent="-284163">
              <a:buSzPct val="90000"/>
              <a:buFont typeface="Wingdings" charset="2"/>
              <a:buChar char="Ø"/>
            </a:pPr>
            <a:r>
              <a:rPr lang="en-US" b="0" dirty="0" smtClean="0"/>
              <a:t>Code analysis</a:t>
            </a:r>
            <a:r>
              <a:rPr lang="en-US" b="0" dirty="0"/>
              <a:t>, inspection, </a:t>
            </a:r>
            <a:r>
              <a:rPr lang="en-US" b="0" dirty="0" smtClean="0"/>
              <a:t>transformation</a:t>
            </a:r>
          </a:p>
          <a:p>
            <a:pPr marL="336550" indent="-336550">
              <a:buSzPct val="90000"/>
              <a:buFont typeface="Wingdings" charset="2"/>
              <a:buChar char="q"/>
            </a:pPr>
            <a:r>
              <a:rPr lang="en-US" b="0" dirty="0" smtClean="0"/>
              <a:t>Apply to DOE SHC applications</a:t>
            </a:r>
          </a:p>
        </p:txBody>
      </p:sp>
    </p:spTree>
    <p:extLst>
      <p:ext uri="{BB962C8B-B14F-4D97-AF65-F5344CB8AC3E}">
        <p14:creationId xmlns:p14="http://schemas.microsoft.com/office/powerpoint/2010/main" val="19936231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ho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3680" y="4786856"/>
            <a:ext cx="3900424" cy="1613945"/>
          </a:xfrm>
          <a:prstGeom prst="rect">
            <a:avLst/>
          </a:prstGeom>
        </p:spPr>
      </p:pic>
      <p:pic>
        <p:nvPicPr>
          <p:cNvPr id="6" name="Picture 5" descr="fmm-bfp-g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2016" y="2870451"/>
            <a:ext cx="4485236" cy="1946535"/>
          </a:xfrm>
          <a:prstGeom prst="rect">
            <a:avLst/>
          </a:prstGeom>
        </p:spPr>
      </p:pic>
      <p:pic>
        <p:nvPicPr>
          <p:cNvPr id="22" name="Picture 21" descr="vancouver_and_gulf_islands.jpg"/>
          <p:cNvPicPr/>
          <p:nvPr/>
        </p:nvPicPr>
        <p:blipFill>
          <a:blip r:embed="rId5">
            <a:extLst>
              <a:ext uri="{28A0092B-C50C-407E-A947-70E740481C1C}">
                <a14:useLocalDpi xmlns:a14="http://schemas.microsoft.com/office/drawing/2010/main" val="0"/>
              </a:ext>
            </a:extLst>
          </a:blip>
          <a:srcRect t="32481"/>
          <a:stretch>
            <a:fillRect/>
          </a:stretch>
        </p:blipFill>
        <p:spPr>
          <a:xfrm>
            <a:off x="-51824" y="-1"/>
            <a:ext cx="12307674" cy="838201"/>
          </a:xfrm>
          <a:prstGeom prst="rect">
            <a:avLst/>
          </a:prstGeom>
        </p:spPr>
      </p:pic>
      <p:sp>
        <p:nvSpPr>
          <p:cNvPr id="2" name="TextBox 1"/>
          <p:cNvSpPr txBox="1"/>
          <p:nvPr/>
        </p:nvSpPr>
        <p:spPr>
          <a:xfrm>
            <a:off x="1935431" y="-32223"/>
            <a:ext cx="8259762" cy="769441"/>
          </a:xfrm>
          <a:prstGeom prst="rect">
            <a:avLst/>
          </a:prstGeom>
          <a:noFill/>
        </p:spPr>
        <p:txBody>
          <a:bodyPr wrap="none" rtlCol="0">
            <a:spAutoFit/>
          </a:bodyPr>
          <a:lstStyle/>
          <a:p>
            <a:pPr algn="ctr"/>
            <a:r>
              <a:rPr lang="en-US" sz="2200" i="1" dirty="0">
                <a:solidFill>
                  <a:schemeClr val="bg1"/>
                </a:solidFill>
              </a:rPr>
              <a:t>Vancouver: Designing a Next-Generation Software </a:t>
            </a:r>
            <a:r>
              <a:rPr lang="en-US" sz="2200" i="1" dirty="0" smtClean="0">
                <a:solidFill>
                  <a:schemeClr val="bg1"/>
                </a:solidFill>
              </a:rPr>
              <a:t>Infrastructure</a:t>
            </a:r>
          </a:p>
          <a:p>
            <a:pPr algn="ctr"/>
            <a:r>
              <a:rPr lang="en-US" sz="2200" i="1" dirty="0" smtClean="0">
                <a:solidFill>
                  <a:schemeClr val="bg1"/>
                </a:solidFill>
              </a:rPr>
              <a:t>for </a:t>
            </a:r>
            <a:r>
              <a:rPr lang="en-US" sz="2200" i="1" dirty="0">
                <a:solidFill>
                  <a:schemeClr val="bg1"/>
                </a:solidFill>
              </a:rPr>
              <a:t>Productive Heterogeneous </a:t>
            </a:r>
            <a:r>
              <a:rPr lang="en-US" sz="2200" i="1" dirty="0" err="1">
                <a:solidFill>
                  <a:schemeClr val="bg1"/>
                </a:solidFill>
              </a:rPr>
              <a:t>Exascale</a:t>
            </a:r>
            <a:r>
              <a:rPr lang="en-US" sz="2200" i="1" dirty="0">
                <a:solidFill>
                  <a:schemeClr val="bg1"/>
                </a:solidFill>
              </a:rPr>
              <a:t> Computing </a:t>
            </a:r>
          </a:p>
        </p:txBody>
      </p:sp>
      <p:sp>
        <p:nvSpPr>
          <p:cNvPr id="17" name="TextBox 16"/>
          <p:cNvSpPr txBox="1"/>
          <p:nvPr/>
        </p:nvSpPr>
        <p:spPr>
          <a:xfrm>
            <a:off x="304720" y="914400"/>
            <a:ext cx="7414869" cy="2162130"/>
          </a:xfrm>
          <a:prstGeom prst="rect">
            <a:avLst/>
          </a:prstGeom>
          <a:noFill/>
        </p:spPr>
        <p:txBody>
          <a:bodyPr wrap="square" rtlCol="0">
            <a:spAutoFit/>
          </a:bodyPr>
          <a:lstStyle/>
          <a:p>
            <a:pPr>
              <a:spcAft>
                <a:spcPts val="300"/>
              </a:spcAft>
            </a:pPr>
            <a:r>
              <a:rPr lang="en-US" sz="2400" dirty="0" smtClean="0">
                <a:solidFill>
                  <a:schemeClr val="accent1">
                    <a:lumMod val="75000"/>
                  </a:schemeClr>
                </a:solidFill>
              </a:rPr>
              <a:t>Expect Outcome</a:t>
            </a:r>
          </a:p>
          <a:p>
            <a:pPr marL="336550" indent="-336550">
              <a:buSzPct val="90000"/>
              <a:buFont typeface="Wingdings" charset="2"/>
              <a:buChar char="q"/>
            </a:pPr>
            <a:r>
              <a:rPr lang="en-US" b="0" dirty="0" smtClean="0"/>
              <a:t>Greatly improve productivity and viability of SHC</a:t>
            </a:r>
            <a:br>
              <a:rPr lang="en-US" b="0" dirty="0" smtClean="0"/>
            </a:br>
            <a:r>
              <a:rPr lang="en-US" b="0" dirty="0" smtClean="0"/>
              <a:t>for </a:t>
            </a:r>
            <a:r>
              <a:rPr lang="en-US" b="0" dirty="0" err="1" smtClean="0"/>
              <a:t>exascale</a:t>
            </a:r>
            <a:r>
              <a:rPr lang="en-US" b="0" dirty="0" smtClean="0"/>
              <a:t> computing</a:t>
            </a:r>
          </a:p>
          <a:p>
            <a:pPr marL="336550" indent="-336550">
              <a:buSzPct val="90000"/>
              <a:buFont typeface="Wingdings" charset="2"/>
              <a:buChar char="q"/>
            </a:pPr>
            <a:r>
              <a:rPr lang="en-US" b="0" dirty="0"/>
              <a:t>R</a:t>
            </a:r>
            <a:r>
              <a:rPr lang="en-US" b="0" dirty="0" smtClean="0"/>
              <a:t>educe SHC application development time and</a:t>
            </a:r>
            <a:br>
              <a:rPr lang="en-US" b="0" dirty="0" smtClean="0"/>
            </a:br>
            <a:r>
              <a:rPr lang="en-US" b="0" dirty="0" smtClean="0"/>
              <a:t>ease porting to heterogeneous systems</a:t>
            </a:r>
          </a:p>
          <a:p>
            <a:pPr marL="336550" indent="-336550">
              <a:buSzPct val="90000"/>
              <a:buFont typeface="Wingdings" charset="2"/>
              <a:buChar char="q"/>
            </a:pPr>
            <a:r>
              <a:rPr lang="en-US" b="0" dirty="0" smtClean="0"/>
              <a:t>Increase utilization of SHC hardware resources</a:t>
            </a:r>
            <a:br>
              <a:rPr lang="en-US" b="0" dirty="0" smtClean="0"/>
            </a:br>
            <a:r>
              <a:rPr lang="en-US" b="0" dirty="0" smtClean="0"/>
              <a:t>with integrated tools </a:t>
            </a:r>
          </a:p>
        </p:txBody>
      </p:sp>
      <p:pic>
        <p:nvPicPr>
          <p:cNvPr id="3" name="Picture 2" descr="5670perf-vs-power-annot-crop-ornl.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8016" y="990600"/>
            <a:ext cx="4506506" cy="1828800"/>
          </a:xfrm>
          <a:prstGeom prst="rect">
            <a:avLst/>
          </a:prstGeom>
        </p:spPr>
      </p:pic>
      <p:sp>
        <p:nvSpPr>
          <p:cNvPr id="19" name="TextBox 18"/>
          <p:cNvSpPr txBox="1"/>
          <p:nvPr/>
        </p:nvSpPr>
        <p:spPr>
          <a:xfrm>
            <a:off x="304721" y="3048001"/>
            <a:ext cx="7922736" cy="2993127"/>
          </a:xfrm>
          <a:prstGeom prst="rect">
            <a:avLst/>
          </a:prstGeom>
          <a:noFill/>
        </p:spPr>
        <p:txBody>
          <a:bodyPr wrap="square" rtlCol="0">
            <a:spAutoFit/>
          </a:bodyPr>
          <a:lstStyle/>
          <a:p>
            <a:pPr>
              <a:spcAft>
                <a:spcPts val="300"/>
              </a:spcAft>
            </a:pPr>
            <a:r>
              <a:rPr lang="en-US" sz="2400" dirty="0" smtClean="0">
                <a:solidFill>
                  <a:schemeClr val="accent1">
                    <a:lumMod val="75000"/>
                  </a:schemeClr>
                </a:solidFill>
              </a:rPr>
              <a:t>Accomplishments</a:t>
            </a:r>
          </a:p>
          <a:p>
            <a:pPr marL="336550" indent="-336550">
              <a:buSzPct val="90000"/>
              <a:buFont typeface="Wingdings" charset="2"/>
              <a:buChar char="q"/>
            </a:pPr>
            <a:r>
              <a:rPr lang="en-US" b="0" i="1" dirty="0" smtClean="0"/>
              <a:t>Software releases</a:t>
            </a:r>
          </a:p>
          <a:p>
            <a:pPr marL="623888" lvl="1" indent="-284163">
              <a:buSzPct val="90000"/>
              <a:buFont typeface="Wingdings" charset="2"/>
              <a:buChar char="Ø"/>
            </a:pPr>
            <a:r>
              <a:rPr lang="en-US" b="0" dirty="0" smtClean="0"/>
              <a:t>Scalable </a:t>
            </a:r>
            <a:r>
              <a:rPr lang="en-US" b="0" dirty="0"/>
              <a:t>Heterogeneous </a:t>
            </a:r>
            <a:r>
              <a:rPr lang="en-US" b="0" dirty="0" smtClean="0"/>
              <a:t>Computing</a:t>
            </a:r>
            <a:br>
              <a:rPr lang="en-US" b="0" dirty="0" smtClean="0"/>
            </a:br>
            <a:r>
              <a:rPr lang="en-US" b="0" dirty="0" smtClean="0"/>
              <a:t>(</a:t>
            </a:r>
            <a:r>
              <a:rPr lang="en-US" b="0" dirty="0"/>
              <a:t>SHOC) </a:t>
            </a:r>
            <a:r>
              <a:rPr lang="en-US" b="0" dirty="0" smtClean="0"/>
              <a:t>benchmark </a:t>
            </a:r>
            <a:r>
              <a:rPr lang="en-US" b="0" dirty="0"/>
              <a:t>s</a:t>
            </a:r>
            <a:r>
              <a:rPr lang="en-US" b="0" dirty="0" smtClean="0"/>
              <a:t>uite </a:t>
            </a:r>
            <a:r>
              <a:rPr lang="en-US" b="0" dirty="0"/>
              <a:t>(v1.1.2) </a:t>
            </a:r>
            <a:endParaRPr lang="en-US" b="0" dirty="0" smtClean="0"/>
          </a:p>
          <a:p>
            <a:pPr marL="623888" lvl="1" indent="-284163">
              <a:buSzPct val="90000"/>
              <a:buFont typeface="Wingdings" charset="2"/>
              <a:buChar char="Ø"/>
            </a:pPr>
            <a:r>
              <a:rPr lang="en-US" b="0" dirty="0" smtClean="0"/>
              <a:t>TAU </a:t>
            </a:r>
            <a:r>
              <a:rPr lang="en-US" b="0" dirty="0"/>
              <a:t>with GPU </a:t>
            </a:r>
            <a:r>
              <a:rPr lang="en-US" b="0" dirty="0" smtClean="0"/>
              <a:t>support </a:t>
            </a:r>
            <a:r>
              <a:rPr lang="en-US" b="0" dirty="0"/>
              <a:t>(</a:t>
            </a:r>
            <a:r>
              <a:rPr lang="en-US" b="0" dirty="0" smtClean="0"/>
              <a:t>v2.22.2)</a:t>
            </a:r>
          </a:p>
          <a:p>
            <a:pPr marL="623888" lvl="1" indent="-284163">
              <a:buSzPct val="90000"/>
              <a:buFont typeface="Wingdings" charset="2"/>
              <a:buChar char="Ø"/>
            </a:pPr>
            <a:r>
              <a:rPr lang="en-US" b="0" dirty="0" smtClean="0"/>
              <a:t>GMAC </a:t>
            </a:r>
            <a:r>
              <a:rPr lang="en-US" b="0" dirty="0"/>
              <a:t>Library (v0.0.20)</a:t>
            </a:r>
          </a:p>
          <a:p>
            <a:pPr marL="623888" lvl="1" indent="-284163">
              <a:buSzPct val="90000"/>
              <a:buFont typeface="Wingdings" charset="2"/>
              <a:buChar char="Ø"/>
            </a:pPr>
            <a:r>
              <a:rPr lang="en-US" b="0" dirty="0"/>
              <a:t>Distributed GPU FFT (DIGPUFFT</a:t>
            </a:r>
            <a:r>
              <a:rPr lang="en-US" b="0" dirty="0" smtClean="0"/>
              <a:t>)</a:t>
            </a:r>
          </a:p>
          <a:p>
            <a:pPr marL="336550" indent="-336550">
              <a:buSzPct val="90000"/>
              <a:buFont typeface="Wingdings" charset="2"/>
              <a:buChar char="q"/>
            </a:pPr>
            <a:r>
              <a:rPr lang="en-US" b="0" i="1" dirty="0" smtClean="0"/>
              <a:t>Research papers</a:t>
            </a:r>
          </a:p>
          <a:p>
            <a:pPr marL="623888" lvl="1" indent="-284163">
              <a:buSzPct val="90000"/>
              <a:buFont typeface="Wingdings" charset="2"/>
              <a:buChar char="Ø"/>
            </a:pPr>
            <a:r>
              <a:rPr lang="en-US" b="0" dirty="0" smtClean="0"/>
              <a:t>2011: ICPP, PPAC, GPCGP</a:t>
            </a:r>
          </a:p>
          <a:p>
            <a:pPr marL="623888" lvl="1" indent="-284163">
              <a:buSzPct val="90000"/>
              <a:buFont typeface="Wingdings" charset="2"/>
              <a:buChar char="Ø"/>
            </a:pPr>
            <a:r>
              <a:rPr lang="en-US" b="0" dirty="0" smtClean="0"/>
              <a:t>2012: ACM </a:t>
            </a:r>
            <a:r>
              <a:rPr lang="en-US" b="0" dirty="0" err="1" smtClean="0"/>
              <a:t>PPoPP</a:t>
            </a:r>
            <a:r>
              <a:rPr lang="en-US" b="0" dirty="0" smtClean="0"/>
              <a:t> (2x), CF (2x), SC</a:t>
            </a:r>
          </a:p>
        </p:txBody>
      </p:sp>
      <p:grpSp>
        <p:nvGrpSpPr>
          <p:cNvPr id="23" name="Group 22"/>
          <p:cNvGrpSpPr>
            <a:grpSpLocks/>
          </p:cNvGrpSpPr>
          <p:nvPr/>
        </p:nvGrpSpPr>
        <p:grpSpPr>
          <a:xfrm>
            <a:off x="101574" y="6359982"/>
            <a:ext cx="11943642" cy="498018"/>
            <a:chOff x="794702" y="5791200"/>
            <a:chExt cx="7554595" cy="457200"/>
          </a:xfrm>
        </p:grpSpPr>
        <p:pic>
          <p:nvPicPr>
            <p:cNvPr id="24" name="Picture 23" descr="DOE_SC Horizontal.jpg"/>
            <p:cNvPicPr/>
            <p:nvPr/>
          </p:nvPicPr>
          <p:blipFill>
            <a:blip r:embed="rId7" cstate="print">
              <a:extLst>
                <a:ext uri="{28A0092B-C50C-407E-A947-70E740481C1C}">
                  <a14:useLocalDpi xmlns:a14="http://schemas.microsoft.com/office/drawing/2010/main" val="0"/>
                </a:ext>
              </a:extLst>
            </a:blip>
            <a:stretch>
              <a:fillRect/>
            </a:stretch>
          </p:blipFill>
          <p:spPr>
            <a:xfrm>
              <a:off x="3207702" y="5791200"/>
              <a:ext cx="2641600" cy="457200"/>
            </a:xfrm>
            <a:prstGeom prst="rect">
              <a:avLst/>
            </a:prstGeom>
          </p:spPr>
        </p:pic>
        <p:pic>
          <p:nvPicPr>
            <p:cNvPr id="25" name="Picture 24" descr="ORNL.png"/>
            <p:cNvPicPr/>
            <p:nvPr/>
          </p:nvPicPr>
          <p:blipFill>
            <a:blip r:embed="rId8" cstate="print">
              <a:extLst>
                <a:ext uri="{28A0092B-C50C-407E-A947-70E740481C1C}">
                  <a14:useLocalDpi xmlns:a14="http://schemas.microsoft.com/office/drawing/2010/main" val="0"/>
                </a:ext>
              </a:extLst>
            </a:blip>
            <a:stretch>
              <a:fillRect/>
            </a:stretch>
          </p:blipFill>
          <p:spPr>
            <a:xfrm>
              <a:off x="794702" y="5894070"/>
              <a:ext cx="670560" cy="335915"/>
            </a:xfrm>
            <a:prstGeom prst="rect">
              <a:avLst/>
            </a:prstGeom>
          </p:spPr>
        </p:pic>
        <p:pic>
          <p:nvPicPr>
            <p:cNvPr id="26" name="Picture 25" descr="uclogo_vert_bold.gif"/>
            <p:cNvPicPr/>
            <p:nvPr/>
          </p:nvPicPr>
          <p:blipFill>
            <a:blip r:embed="rId9" cstate="print">
              <a:extLst>
                <a:ext uri="{28A0092B-C50C-407E-A947-70E740481C1C}">
                  <a14:useLocalDpi xmlns:a14="http://schemas.microsoft.com/office/drawing/2010/main" val="0"/>
                </a:ext>
              </a:extLst>
            </a:blip>
            <a:stretch>
              <a:fillRect/>
            </a:stretch>
          </p:blipFill>
          <p:spPr>
            <a:xfrm>
              <a:off x="6065202" y="5888990"/>
              <a:ext cx="826135" cy="326390"/>
            </a:xfrm>
            <a:prstGeom prst="rect">
              <a:avLst/>
            </a:prstGeom>
          </p:spPr>
        </p:pic>
        <p:pic>
          <p:nvPicPr>
            <p:cNvPr id="32" name="Picture 31" descr="black+met.gold CSE.pdf"/>
            <p:cNvPicPr/>
            <p:nvPr/>
          </p:nvPicPr>
          <p:blipFill>
            <a:blip r:embed="rId10" cstate="print">
              <a:extLst>
                <a:ext uri="{28A0092B-C50C-407E-A947-70E740481C1C}">
                  <a14:useLocalDpi xmlns:a14="http://schemas.microsoft.com/office/drawing/2010/main" val="0"/>
                </a:ext>
              </a:extLst>
            </a:blip>
            <a:stretch>
              <a:fillRect/>
            </a:stretch>
          </p:blipFill>
          <p:spPr>
            <a:xfrm>
              <a:off x="7019607" y="5885180"/>
              <a:ext cx="1329690" cy="332740"/>
            </a:xfrm>
            <a:prstGeom prst="rect">
              <a:avLst/>
            </a:prstGeom>
          </p:spPr>
        </p:pic>
        <p:pic>
          <p:nvPicPr>
            <p:cNvPr id="33" name="Picture 32"/>
            <p:cNvPicPr/>
            <p:nvPr/>
          </p:nvPicPr>
          <p:blipFill>
            <a:blip r:embed="rId11">
              <a:extLst>
                <a:ext uri="{28A0092B-C50C-407E-A947-70E740481C1C}">
                  <a14:useLocalDpi xmlns:a14="http://schemas.microsoft.com/office/drawing/2010/main" val="0"/>
                </a:ext>
              </a:extLst>
            </a:blip>
            <a:srcRect/>
            <a:stretch>
              <a:fillRect/>
            </a:stretch>
          </p:blipFill>
          <p:spPr bwMode="auto">
            <a:xfrm>
              <a:off x="1589087" y="5920105"/>
              <a:ext cx="1372235" cy="262255"/>
            </a:xfrm>
            <a:prstGeom prst="rect">
              <a:avLst/>
            </a:prstGeom>
            <a:noFill/>
            <a:ln>
              <a:noFill/>
            </a:ln>
          </p:spPr>
        </p:pic>
      </p:grpSp>
    </p:spTree>
    <p:extLst>
      <p:ext uri="{BB962C8B-B14F-4D97-AF65-F5344CB8AC3E}">
        <p14:creationId xmlns:p14="http://schemas.microsoft.com/office/powerpoint/2010/main" val="37808458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a:xfrm>
            <a:off x="160825" y="153988"/>
            <a:ext cx="8825738" cy="623248"/>
          </a:xfrm>
        </p:spPr>
        <p:txBody>
          <a:bodyPr/>
          <a:lstStyle/>
          <a:p>
            <a:r>
              <a:rPr lang="en-US" sz="2000" b="1" dirty="0" smtClean="0">
                <a:solidFill>
                  <a:srgbClr val="00432E"/>
                </a:solidFill>
                <a:latin typeface="Arial"/>
                <a:cs typeface="Arial"/>
              </a:rPr>
              <a:t>Vancouver: A Software Stack for Productive Heterogeneous Exascale Computing </a:t>
            </a:r>
          </a:p>
        </p:txBody>
      </p:sp>
      <p:cxnSp>
        <p:nvCxnSpPr>
          <p:cNvPr id="14338" name="Straight Connector 8"/>
          <p:cNvCxnSpPr>
            <a:cxnSpLocks noChangeShapeType="1"/>
          </p:cNvCxnSpPr>
          <p:nvPr/>
        </p:nvCxnSpPr>
        <p:spPr bwMode="auto">
          <a:xfrm>
            <a:off x="304721" y="3580835"/>
            <a:ext cx="11680957" cy="3175"/>
          </a:xfrm>
          <a:prstGeom prst="line">
            <a:avLst/>
          </a:prstGeom>
          <a:noFill/>
          <a:ln w="38100" algn="ctr">
            <a:solidFill>
              <a:srgbClr val="F9B074"/>
            </a:solidFill>
            <a:round/>
            <a:headEnd/>
            <a:tailEnd/>
          </a:ln>
        </p:spPr>
      </p:cxnSp>
      <p:cxnSp>
        <p:nvCxnSpPr>
          <p:cNvPr id="14339" name="Straight Connector 20"/>
          <p:cNvCxnSpPr>
            <a:cxnSpLocks noChangeShapeType="1"/>
          </p:cNvCxnSpPr>
          <p:nvPr/>
        </p:nvCxnSpPr>
        <p:spPr bwMode="auto">
          <a:xfrm rot="5400000">
            <a:off x="5595768" y="3084476"/>
            <a:ext cx="990600" cy="2117"/>
          </a:xfrm>
          <a:prstGeom prst="line">
            <a:avLst/>
          </a:prstGeom>
          <a:noFill/>
          <a:ln w="38100" algn="ctr">
            <a:solidFill>
              <a:srgbClr val="F9B074"/>
            </a:solidFill>
            <a:round/>
            <a:headEnd/>
            <a:tailEnd/>
          </a:ln>
        </p:spPr>
      </p:cxnSp>
      <p:sp>
        <p:nvSpPr>
          <p:cNvPr id="14340" name="TextBox 13"/>
          <p:cNvSpPr txBox="1">
            <a:spLocks noChangeArrowheads="1"/>
          </p:cNvSpPr>
          <p:nvPr/>
        </p:nvSpPr>
        <p:spPr bwMode="auto">
          <a:xfrm>
            <a:off x="6331418" y="762000"/>
            <a:ext cx="1172116"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Approach</a:t>
            </a:r>
            <a:endParaRPr lang="en-US" i="1" dirty="0">
              <a:solidFill>
                <a:srgbClr val="DA5500"/>
              </a:solidFill>
            </a:endParaRPr>
          </a:p>
        </p:txBody>
      </p:sp>
      <p:sp>
        <p:nvSpPr>
          <p:cNvPr id="14341" name="TextBox 14"/>
          <p:cNvSpPr txBox="1">
            <a:spLocks noChangeArrowheads="1"/>
          </p:cNvSpPr>
          <p:nvPr/>
        </p:nvSpPr>
        <p:spPr bwMode="auto">
          <a:xfrm>
            <a:off x="330415" y="762000"/>
            <a:ext cx="1326004"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Objectives </a:t>
            </a:r>
            <a:endParaRPr lang="en-US" i="1" dirty="0">
              <a:solidFill>
                <a:srgbClr val="DA5500"/>
              </a:solidFill>
            </a:endParaRPr>
          </a:p>
        </p:txBody>
      </p:sp>
      <p:sp>
        <p:nvSpPr>
          <p:cNvPr id="14342" name="Content Placeholder 5"/>
          <p:cNvSpPr>
            <a:spLocks noGrp="1"/>
          </p:cNvSpPr>
          <p:nvPr>
            <p:ph sz="half" idx="4294967295"/>
          </p:nvPr>
        </p:nvSpPr>
        <p:spPr>
          <a:xfrm>
            <a:off x="330412" y="1126434"/>
            <a:ext cx="5826792" cy="2283702"/>
          </a:xfrm>
        </p:spPr>
        <p:txBody>
          <a:bodyPr/>
          <a:lstStyle/>
          <a:p>
            <a:pPr marL="233363" indent="-233363">
              <a:spcBef>
                <a:spcPts val="600"/>
              </a:spcBef>
              <a:buClr>
                <a:schemeClr val="accent4">
                  <a:lumMod val="75000"/>
                </a:schemeClr>
              </a:buClr>
              <a:buSzPct val="100000"/>
              <a:buFont typeface="Wingdings" pitchFamily="2" charset="2"/>
              <a:buChar char="§"/>
            </a:pPr>
            <a:r>
              <a:rPr lang="en-US" sz="1600" b="0" dirty="0" smtClean="0">
                <a:solidFill>
                  <a:schemeClr val="tx1"/>
                </a:solidFill>
                <a:cs typeface="Arial" charset="0"/>
              </a:rPr>
              <a:t>Enhance programmer productivity for the exascale</a:t>
            </a:r>
          </a:p>
          <a:p>
            <a:pPr marL="628650" lvl="1" indent="-233363">
              <a:spcBef>
                <a:spcPts val="600"/>
              </a:spcBef>
              <a:buClr>
                <a:schemeClr val="accent4">
                  <a:lumMod val="75000"/>
                </a:schemeClr>
              </a:buClr>
              <a:buSzPct val="100000"/>
              <a:buFont typeface="Wingdings" pitchFamily="2" charset="2"/>
              <a:buChar char="§"/>
            </a:pPr>
            <a:r>
              <a:rPr lang="en-US" sz="1400" b="0" dirty="0" smtClean="0">
                <a:solidFill>
                  <a:schemeClr val="tx1"/>
                </a:solidFill>
                <a:cs typeface="Arial" charset="0"/>
              </a:rPr>
              <a:t>Increase code development ROI by enhancing code portability</a:t>
            </a:r>
          </a:p>
          <a:p>
            <a:pPr marL="628650" lvl="1" indent="-233363">
              <a:spcBef>
                <a:spcPts val="600"/>
              </a:spcBef>
              <a:buClr>
                <a:schemeClr val="accent4">
                  <a:lumMod val="75000"/>
                </a:schemeClr>
              </a:buClr>
              <a:buSzPct val="100000"/>
              <a:buFont typeface="Wingdings" pitchFamily="2" charset="2"/>
              <a:buChar char="§"/>
            </a:pPr>
            <a:r>
              <a:rPr lang="en-US" sz="1400" b="0" dirty="0" smtClean="0">
                <a:solidFill>
                  <a:schemeClr val="tx1"/>
                </a:solidFill>
                <a:cs typeface="Arial" charset="0"/>
              </a:rPr>
              <a:t>Decrease barriers to entry with new programming models</a:t>
            </a:r>
          </a:p>
          <a:p>
            <a:pPr marL="233363" indent="-233363">
              <a:spcBef>
                <a:spcPts val="600"/>
              </a:spcBef>
              <a:buClr>
                <a:schemeClr val="accent4">
                  <a:lumMod val="75000"/>
                </a:schemeClr>
              </a:buClr>
              <a:buSzPct val="100000"/>
              <a:buFont typeface="Wingdings" pitchFamily="2" charset="2"/>
              <a:buChar char="§"/>
            </a:pPr>
            <a:r>
              <a:rPr lang="en-US" sz="1600" b="0" dirty="0" smtClean="0">
                <a:solidFill>
                  <a:schemeClr val="tx1"/>
                </a:solidFill>
                <a:cs typeface="Arial" charset="0"/>
              </a:rPr>
              <a:t>Create next-generation tools to understand the performance behavior of an </a:t>
            </a:r>
            <a:r>
              <a:rPr lang="en-US" sz="1600" b="0" dirty="0" err="1" smtClean="0">
                <a:solidFill>
                  <a:schemeClr val="tx1"/>
                </a:solidFill>
                <a:cs typeface="Arial" charset="0"/>
              </a:rPr>
              <a:t>exascale</a:t>
            </a:r>
            <a:r>
              <a:rPr lang="en-US" sz="1600" b="0" dirty="0" smtClean="0">
                <a:solidFill>
                  <a:schemeClr val="tx1"/>
                </a:solidFill>
                <a:cs typeface="Arial" charset="0"/>
              </a:rPr>
              <a:t> machine</a:t>
            </a:r>
          </a:p>
          <a:p>
            <a:pPr marL="233363" indent="-233363">
              <a:spcBef>
                <a:spcPts val="600"/>
              </a:spcBef>
              <a:buClr>
                <a:schemeClr val="accent4">
                  <a:lumMod val="75000"/>
                </a:schemeClr>
              </a:buClr>
              <a:buSzPct val="100000"/>
              <a:buFont typeface="Wingdings" pitchFamily="2" charset="2"/>
              <a:buChar char="§"/>
            </a:pPr>
            <a:r>
              <a:rPr lang="en-US" sz="1600" b="0" dirty="0" smtClean="0">
                <a:solidFill>
                  <a:schemeClr val="tx1"/>
                </a:solidFill>
                <a:cs typeface="Arial" charset="0"/>
              </a:rPr>
              <a:t>Automate common routines to improve performance portability and programmability</a:t>
            </a:r>
          </a:p>
        </p:txBody>
      </p:sp>
      <p:sp>
        <p:nvSpPr>
          <p:cNvPr id="14343" name="Content Placeholder 5"/>
          <p:cNvSpPr>
            <a:spLocks noGrp="1"/>
          </p:cNvSpPr>
          <p:nvPr>
            <p:ph sz="half" idx="4294967295"/>
          </p:nvPr>
        </p:nvSpPr>
        <p:spPr>
          <a:xfrm>
            <a:off x="6331418" y="1066882"/>
            <a:ext cx="5583600" cy="2506316"/>
          </a:xfrm>
        </p:spPr>
        <p:txBody>
          <a:bodyPr>
            <a:normAutofit fontScale="77500" lnSpcReduction="20000"/>
          </a:bodyPr>
          <a:lstStyle/>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Programming tools</a:t>
            </a:r>
          </a:p>
          <a:p>
            <a:pPr marL="628650" lvl="1" indent="-233363">
              <a:lnSpc>
                <a:spcPct val="120000"/>
              </a:lnSpc>
              <a:spcBef>
                <a:spcPts val="300"/>
              </a:spcBef>
              <a:buClr>
                <a:schemeClr val="accent4">
                  <a:lumMod val="75000"/>
                </a:schemeClr>
              </a:buClr>
              <a:buSzPct val="100000"/>
              <a:buFont typeface="Wingdings" pitchFamily="2" charset="2"/>
              <a:buChar char="§"/>
              <a:defRPr/>
            </a:pPr>
            <a:r>
              <a:rPr lang="en-US" sz="1800" b="0" dirty="0" smtClean="0">
                <a:solidFill>
                  <a:schemeClr val="tx1"/>
                </a:solidFill>
                <a:cs typeface="Arial" charset="0"/>
              </a:rPr>
              <a:t>GAS programming model</a:t>
            </a:r>
          </a:p>
          <a:p>
            <a:pPr marL="628650" lvl="1" indent="-233363">
              <a:lnSpc>
                <a:spcPct val="120000"/>
              </a:lnSpc>
              <a:spcBef>
                <a:spcPts val="300"/>
              </a:spcBef>
              <a:buClr>
                <a:schemeClr val="accent4">
                  <a:lumMod val="75000"/>
                </a:schemeClr>
              </a:buClr>
              <a:buSzPct val="100000"/>
              <a:buFont typeface="Wingdings" pitchFamily="2" charset="2"/>
              <a:buChar char="§"/>
              <a:defRPr/>
            </a:pPr>
            <a:r>
              <a:rPr lang="en-US" sz="1800" b="0" dirty="0" smtClean="0">
                <a:solidFill>
                  <a:schemeClr val="tx1"/>
                </a:solidFill>
                <a:cs typeface="Arial" charset="0"/>
              </a:rPr>
              <a:t>Analysis, inspection, transformation with compilation</a:t>
            </a:r>
          </a:p>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Software libraries: </a:t>
            </a:r>
            <a:r>
              <a:rPr lang="en-US" sz="2000" b="0" dirty="0" err="1" smtClean="0">
                <a:solidFill>
                  <a:schemeClr val="tx1"/>
                </a:solidFill>
                <a:cs typeface="Arial" charset="0"/>
              </a:rPr>
              <a:t>autotuning</a:t>
            </a:r>
            <a:endParaRPr lang="en-US" sz="2000" b="0" dirty="0" smtClean="0">
              <a:solidFill>
                <a:schemeClr val="tx1"/>
              </a:solidFill>
              <a:cs typeface="Arial" charset="0"/>
            </a:endParaRPr>
          </a:p>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Runtime systems: scheduling</a:t>
            </a:r>
          </a:p>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Performance  tools targeting appropriate, new abstractions</a:t>
            </a:r>
          </a:p>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Develop benchmarks to balance understand architectures and software</a:t>
            </a:r>
          </a:p>
          <a:p>
            <a:pPr marL="233363" indent="-233363">
              <a:lnSpc>
                <a:spcPct val="120000"/>
              </a:lnSpc>
              <a:spcBef>
                <a:spcPts val="300"/>
              </a:spcBef>
              <a:buClr>
                <a:schemeClr val="accent4">
                  <a:lumMod val="75000"/>
                </a:schemeClr>
              </a:buClr>
              <a:buSzPct val="100000"/>
              <a:buFont typeface="Wingdings" pitchFamily="2" charset="2"/>
              <a:buChar char="§"/>
              <a:defRPr/>
            </a:pPr>
            <a:r>
              <a:rPr lang="en-US" sz="2000" b="0" dirty="0" smtClean="0">
                <a:solidFill>
                  <a:schemeClr val="tx1"/>
                </a:solidFill>
                <a:cs typeface="Arial" charset="0"/>
              </a:rPr>
              <a:t>Impact on DOE Applications</a:t>
            </a:r>
          </a:p>
        </p:txBody>
      </p:sp>
      <p:sp>
        <p:nvSpPr>
          <p:cNvPr id="14349" name="Rectangle 9"/>
          <p:cNvSpPr>
            <a:spLocks noChangeArrowheads="1"/>
          </p:cNvSpPr>
          <p:nvPr/>
        </p:nvSpPr>
        <p:spPr bwMode="auto">
          <a:xfrm>
            <a:off x="184242" y="3573198"/>
            <a:ext cx="5983907" cy="660018"/>
          </a:xfrm>
          <a:prstGeom prst="rect">
            <a:avLst/>
          </a:prstGeom>
          <a:noFill/>
          <a:ln w="15875">
            <a:noFill/>
            <a:miter lim="800000"/>
            <a:headEnd/>
            <a:tailEnd/>
          </a:ln>
        </p:spPr>
        <p:txBody>
          <a:bodyPr anchor="ctr"/>
          <a:lstStyle/>
          <a:p>
            <a:pPr eaLnBrk="0" hangingPunct="0">
              <a:lnSpc>
                <a:spcPct val="90000"/>
              </a:lnSpc>
              <a:spcBef>
                <a:spcPct val="60000"/>
              </a:spcBef>
              <a:buClr>
                <a:srgbClr val="FFFF99"/>
              </a:buClr>
              <a:buFont typeface="Symbol" pitchFamily="18" charset="2"/>
              <a:buNone/>
            </a:pPr>
            <a:r>
              <a:rPr lang="en-US" sz="1200" dirty="0" smtClean="0">
                <a:solidFill>
                  <a:schemeClr val="tx2">
                    <a:lumMod val="50000"/>
                  </a:schemeClr>
                </a:solidFill>
              </a:rPr>
              <a:t>The proposed Maestro runtime simplifies programming heterogeneous systems by unifying OpenCL task queues into a single high-level queue.</a:t>
            </a:r>
            <a:endParaRPr lang="en-US" sz="1200" dirty="0">
              <a:solidFill>
                <a:schemeClr val="tx2">
                  <a:lumMod val="50000"/>
                </a:schemeClr>
              </a:solidFill>
            </a:endParaRPr>
          </a:p>
        </p:txBody>
      </p:sp>
      <p:sp>
        <p:nvSpPr>
          <p:cNvPr id="14351" name="Rectangle 9"/>
          <p:cNvSpPr>
            <a:spLocks noChangeArrowheads="1"/>
          </p:cNvSpPr>
          <p:nvPr/>
        </p:nvSpPr>
        <p:spPr bwMode="auto">
          <a:xfrm>
            <a:off x="2640912" y="6437314"/>
            <a:ext cx="8125883" cy="344487"/>
          </a:xfrm>
          <a:prstGeom prst="rect">
            <a:avLst/>
          </a:prstGeom>
          <a:noFill/>
          <a:ln w="15875">
            <a:noFill/>
            <a:miter lim="800000"/>
            <a:headEnd/>
            <a:tailEnd/>
          </a:ln>
        </p:spPr>
        <p:txBody>
          <a:bodyPr/>
          <a:lstStyle/>
          <a:p>
            <a:pPr marL="173038" indent="-173038" eaLnBrk="0" hangingPunct="0">
              <a:lnSpc>
                <a:spcPct val="90000"/>
              </a:lnSpc>
              <a:spcBef>
                <a:spcPct val="60000"/>
              </a:spcBef>
              <a:buClr>
                <a:srgbClr val="FFFF99"/>
              </a:buClr>
              <a:buFont typeface="Symbol" pitchFamily="18" charset="2"/>
              <a:buNone/>
            </a:pPr>
            <a:endParaRPr lang="en-US" sz="1200" dirty="0">
              <a:solidFill>
                <a:srgbClr val="DA5500"/>
              </a:solidFill>
            </a:endParaRPr>
          </a:p>
        </p:txBody>
      </p:sp>
      <p:sp>
        <p:nvSpPr>
          <p:cNvPr id="17" name="Content Placeholder 5"/>
          <p:cNvSpPr txBox="1">
            <a:spLocks/>
          </p:cNvSpPr>
          <p:nvPr/>
        </p:nvSpPr>
        <p:spPr bwMode="auto">
          <a:xfrm>
            <a:off x="6343948" y="3977212"/>
            <a:ext cx="5783581" cy="12844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233363" marR="0" lvl="0" indent="-233363" algn="l" defTabSz="914400" rtl="0" eaLnBrk="0" fontAlgn="base" latinLnBrk="0" hangingPunct="0">
              <a:lnSpc>
                <a:spcPct val="90000"/>
              </a:lnSpc>
              <a:spcBef>
                <a:spcPts val="1400"/>
              </a:spcBef>
              <a:spcAft>
                <a:spcPct val="0"/>
              </a:spcAft>
              <a:buClr>
                <a:schemeClr val="accent4">
                  <a:lumMod val="75000"/>
                </a:schemeClr>
              </a:buClr>
              <a:buSzPct val="100000"/>
              <a:buFont typeface="Wingdings" pitchFamily="2" charset="2"/>
              <a:buChar char="§"/>
              <a:tabLst/>
              <a:defRPr/>
            </a:pPr>
            <a:r>
              <a:rPr lang="en-US" sz="1600" b="0" dirty="0" smtClean="0">
                <a:latin typeface="Arial Narrow" pitchFamily="34" charset="0"/>
              </a:rPr>
              <a:t>Reduced application development time</a:t>
            </a:r>
          </a:p>
          <a:p>
            <a:pPr marL="233363" marR="0" lvl="0" indent="-233363" algn="l" defTabSz="914400" rtl="0" eaLnBrk="0" fontAlgn="base" latinLnBrk="0" hangingPunct="0">
              <a:lnSpc>
                <a:spcPct val="90000"/>
              </a:lnSpc>
              <a:spcBef>
                <a:spcPts val="1400"/>
              </a:spcBef>
              <a:spcAft>
                <a:spcPct val="0"/>
              </a:spcAft>
              <a:buClr>
                <a:schemeClr val="accent4">
                  <a:lumMod val="75000"/>
                </a:schemeClr>
              </a:buClr>
              <a:buSzPct val="100000"/>
              <a:buFont typeface="Wingdings" pitchFamily="2" charset="2"/>
              <a:buChar char="§"/>
              <a:tabLst/>
              <a:defRPr/>
            </a:pPr>
            <a:r>
              <a:rPr lang="en-US" sz="1600" b="0" dirty="0" smtClean="0">
                <a:latin typeface="Arial Narrow" pitchFamily="34" charset="0"/>
              </a:rPr>
              <a:t>Ease of porting applications to heterogeneous systems</a:t>
            </a:r>
          </a:p>
          <a:p>
            <a:pPr marL="233363" marR="0" lvl="0" indent="-233363" algn="l" defTabSz="914400" rtl="0" eaLnBrk="0" fontAlgn="base" latinLnBrk="0" hangingPunct="0">
              <a:spcBef>
                <a:spcPts val="600"/>
              </a:spcBef>
              <a:spcAft>
                <a:spcPct val="0"/>
              </a:spcAft>
              <a:buClr>
                <a:schemeClr val="accent4">
                  <a:lumMod val="75000"/>
                </a:schemeClr>
              </a:buClr>
              <a:buSzPct val="100000"/>
              <a:buFont typeface="Wingdings" pitchFamily="2" charset="2"/>
              <a:buChar char="§"/>
              <a:tabLst/>
              <a:defRPr/>
            </a:pPr>
            <a:r>
              <a:rPr lang="en-US" sz="1600" b="0" dirty="0" smtClean="0">
                <a:latin typeface="Arial Narrow" pitchFamily="34" charset="0"/>
              </a:rPr>
              <a:t>Increased utilization of hardware resources and code portability</a:t>
            </a:r>
            <a:r>
              <a:rPr kumimoji="0" lang="en-US" sz="1600" b="0" u="none" strike="noStrike" kern="1200" cap="none" spc="0" normalizeH="0" baseline="0" noProof="0" dirty="0" smtClean="0">
                <a:ln>
                  <a:noFill/>
                </a:ln>
                <a:effectLst/>
                <a:uLnTx/>
                <a:uFillTx/>
                <a:latin typeface="Arial Narrow" pitchFamily="34" charset="0"/>
                <a:ea typeface="+mn-ea"/>
                <a:cs typeface="Arial" charset="0"/>
              </a:rPr>
              <a:t/>
            </a:r>
            <a:br>
              <a:rPr kumimoji="0" lang="en-US" sz="1600" b="0" u="none" strike="noStrike" kern="1200" cap="none" spc="0" normalizeH="0" baseline="0" noProof="0" dirty="0" smtClean="0">
                <a:ln>
                  <a:noFill/>
                </a:ln>
                <a:effectLst/>
                <a:uLnTx/>
                <a:uFillTx/>
                <a:latin typeface="Arial Narrow" pitchFamily="34" charset="0"/>
                <a:ea typeface="+mn-ea"/>
                <a:cs typeface="Arial" charset="0"/>
              </a:rPr>
            </a:br>
            <a:endParaRPr kumimoji="0" lang="en-US" sz="1600" b="0" u="none" strike="noStrike" kern="1200" cap="none" spc="0" normalizeH="0" baseline="0" noProof="0" dirty="0" smtClean="0">
              <a:ln>
                <a:noFill/>
              </a:ln>
              <a:effectLst/>
              <a:uLnTx/>
              <a:uFillTx/>
              <a:latin typeface="Arial Narrow" pitchFamily="34" charset="0"/>
              <a:ea typeface="+mn-ea"/>
              <a:cs typeface="Arial" charset="0"/>
            </a:endParaRPr>
          </a:p>
        </p:txBody>
      </p:sp>
      <p:sp>
        <p:nvSpPr>
          <p:cNvPr id="18" name="TextBox 13"/>
          <p:cNvSpPr txBox="1">
            <a:spLocks noChangeArrowheads="1"/>
          </p:cNvSpPr>
          <p:nvPr/>
        </p:nvSpPr>
        <p:spPr bwMode="auto">
          <a:xfrm>
            <a:off x="6396375" y="3609656"/>
            <a:ext cx="877163"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Impact</a:t>
            </a:r>
            <a:endParaRPr lang="en-US" i="1" dirty="0">
              <a:solidFill>
                <a:srgbClr val="DA5500"/>
              </a:solidFill>
            </a:endParaRPr>
          </a:p>
        </p:txBody>
      </p:sp>
      <p:sp>
        <p:nvSpPr>
          <p:cNvPr id="15" name="TextBox 14"/>
          <p:cNvSpPr txBox="1"/>
          <p:nvPr/>
        </p:nvSpPr>
        <p:spPr>
          <a:xfrm>
            <a:off x="9049280" y="759105"/>
            <a:ext cx="3139545" cy="307777"/>
          </a:xfrm>
          <a:prstGeom prst="rect">
            <a:avLst/>
          </a:prstGeom>
          <a:noFill/>
        </p:spPr>
        <p:txBody>
          <a:bodyPr wrap="square" rtlCol="0">
            <a:spAutoFit/>
          </a:bodyPr>
          <a:lstStyle/>
          <a:p>
            <a:pPr algn="ctr"/>
            <a:r>
              <a:rPr lang="en-US" sz="1400" b="0" dirty="0" smtClean="0"/>
              <a:t>ERKJU44</a:t>
            </a:r>
            <a:endParaRPr lang="en-US" sz="1400" b="0" dirty="0"/>
          </a:p>
        </p:txBody>
      </p:sp>
      <p:pic>
        <p:nvPicPr>
          <p:cNvPr id="19" name="Picture 2"/>
          <p:cNvPicPr>
            <a:picLocks noChangeAspect="1" noChangeArrowheads="1"/>
          </p:cNvPicPr>
          <p:nvPr/>
        </p:nvPicPr>
        <p:blipFill>
          <a:blip r:embed="rId3" cstate="print"/>
          <a:srcRect/>
          <a:stretch>
            <a:fillRect/>
          </a:stretch>
        </p:blipFill>
        <p:spPr bwMode="auto">
          <a:xfrm>
            <a:off x="299524" y="4280087"/>
            <a:ext cx="5813642" cy="1784196"/>
          </a:xfrm>
          <a:prstGeom prst="rect">
            <a:avLst/>
          </a:prstGeom>
          <a:noFill/>
          <a:ln w="9525">
            <a:noFill/>
            <a:miter lim="800000"/>
            <a:headEnd/>
            <a:tailEnd/>
          </a:ln>
        </p:spPr>
      </p:pic>
      <p:sp>
        <p:nvSpPr>
          <p:cNvPr id="20" name="Snip Single Corner Rectangle 19"/>
          <p:cNvSpPr/>
          <p:nvPr/>
        </p:nvSpPr>
        <p:spPr bwMode="auto">
          <a:xfrm rot="10800000">
            <a:off x="9047178" y="1"/>
            <a:ext cx="3143487" cy="766688"/>
          </a:xfrm>
          <a:prstGeom prst="snip1Rect">
            <a:avLst/>
          </a:prstGeom>
          <a:solidFill>
            <a:schemeClr val="accent1">
              <a:lumMod val="75000"/>
            </a:schemeClr>
          </a:solidFill>
          <a:ln w="9525" cap="flat" cmpd="sng" algn="ctr">
            <a:noFill/>
            <a:prstDash val="solid"/>
            <a:round/>
            <a:headEnd type="none" w="med" len="med"/>
            <a:tailEnd type="none" w="med" len="med"/>
          </a:ln>
          <a:effectLst/>
        </p:spPr>
        <p:txBody>
          <a:bodyPr/>
          <a:lstStyle/>
          <a:p>
            <a:pPr eaLnBrk="0" hangingPunct="0">
              <a:defRPr/>
            </a:pPr>
            <a:endParaRPr lang="en-US" b="0" dirty="0">
              <a:latin typeface="Arial" pitchFamily="34" charset="0"/>
              <a:cs typeface="+mn-cs"/>
            </a:endParaRPr>
          </a:p>
        </p:txBody>
      </p:sp>
      <p:sp>
        <p:nvSpPr>
          <p:cNvPr id="21" name="TextBox 25"/>
          <p:cNvSpPr txBox="1">
            <a:spLocks noChangeArrowheads="1"/>
          </p:cNvSpPr>
          <p:nvPr/>
        </p:nvSpPr>
        <p:spPr bwMode="auto">
          <a:xfrm>
            <a:off x="9047517" y="58368"/>
            <a:ext cx="3141308" cy="646331"/>
          </a:xfrm>
          <a:prstGeom prst="rect">
            <a:avLst/>
          </a:prstGeom>
          <a:noFill/>
          <a:ln w="9525">
            <a:noFill/>
            <a:miter lim="800000"/>
            <a:headEnd/>
            <a:tailEnd/>
          </a:ln>
        </p:spPr>
        <p:txBody>
          <a:bodyPr wrap="square">
            <a:spAutoFit/>
          </a:bodyPr>
          <a:lstStyle/>
          <a:p>
            <a:pPr algn="ctr" eaLnBrk="0" hangingPunct="0"/>
            <a:r>
              <a:rPr lang="en-US" sz="900" b="0" dirty="0" smtClean="0">
                <a:solidFill>
                  <a:schemeClr val="bg1"/>
                </a:solidFill>
              </a:rPr>
              <a:t>Jeffrey Vetter, ORNL</a:t>
            </a:r>
          </a:p>
          <a:p>
            <a:pPr algn="ctr" eaLnBrk="0" hangingPunct="0"/>
            <a:r>
              <a:rPr lang="en-US" sz="900" b="0" dirty="0" smtClean="0">
                <a:solidFill>
                  <a:schemeClr val="bg1"/>
                </a:solidFill>
              </a:rPr>
              <a:t>Wen-Mei Hwu, UIUC</a:t>
            </a:r>
          </a:p>
          <a:p>
            <a:pPr algn="ctr" eaLnBrk="0" hangingPunct="0"/>
            <a:r>
              <a:rPr lang="en-US" sz="900" b="0" dirty="0" smtClean="0">
                <a:solidFill>
                  <a:schemeClr val="bg1"/>
                </a:solidFill>
              </a:rPr>
              <a:t>Allen Malony, University of Oregon</a:t>
            </a:r>
          </a:p>
          <a:p>
            <a:pPr algn="ctr" eaLnBrk="0" hangingPunct="0"/>
            <a:r>
              <a:rPr lang="en-US" sz="900" b="0" dirty="0" smtClean="0">
                <a:solidFill>
                  <a:schemeClr val="bg1"/>
                </a:solidFill>
              </a:rPr>
              <a:t>Rich Vuduc, Georgia Tech</a:t>
            </a:r>
          </a:p>
        </p:txBody>
      </p:sp>
      <p:pic>
        <p:nvPicPr>
          <p:cNvPr id="23" name="Picture 2"/>
          <p:cNvPicPr>
            <a:picLocks noChangeAspect="1" noChangeArrowheads="1"/>
          </p:cNvPicPr>
          <p:nvPr/>
        </p:nvPicPr>
        <p:blipFill>
          <a:blip r:embed="rId4" cstate="print"/>
          <a:srcRect l="448" t="1789"/>
          <a:stretch>
            <a:fillRect/>
          </a:stretch>
        </p:blipFill>
        <p:spPr bwMode="auto">
          <a:xfrm>
            <a:off x="1827770" y="6254411"/>
            <a:ext cx="2706290" cy="503529"/>
          </a:xfrm>
          <a:prstGeom prst="rect">
            <a:avLst/>
          </a:prstGeom>
          <a:noFill/>
          <a:ln w="9525">
            <a:noFill/>
            <a:miter lim="800000"/>
            <a:headEnd/>
            <a:tailEnd/>
          </a:ln>
          <a:effectLst/>
        </p:spPr>
      </p:pic>
      <p:pic>
        <p:nvPicPr>
          <p:cNvPr id="24" name="Picture 4" descr="C:\Users\js9\Desktop\Uof_Oregon_logo.png"/>
          <p:cNvPicPr>
            <a:picLocks noChangeAspect="1" noChangeArrowheads="1"/>
          </p:cNvPicPr>
          <p:nvPr/>
        </p:nvPicPr>
        <p:blipFill>
          <a:blip r:embed="rId5" cstate="print"/>
          <a:srcRect/>
          <a:stretch>
            <a:fillRect/>
          </a:stretch>
        </p:blipFill>
        <p:spPr bwMode="auto">
          <a:xfrm>
            <a:off x="7593287" y="6365539"/>
            <a:ext cx="2687300" cy="358320"/>
          </a:xfrm>
          <a:prstGeom prst="rect">
            <a:avLst/>
          </a:prstGeom>
          <a:noFill/>
        </p:spPr>
      </p:pic>
      <p:pic>
        <p:nvPicPr>
          <p:cNvPr id="25" name="Picture 5"/>
          <p:cNvPicPr>
            <a:picLocks noChangeAspect="1" noChangeArrowheads="1"/>
          </p:cNvPicPr>
          <p:nvPr/>
        </p:nvPicPr>
        <p:blipFill>
          <a:blip r:embed="rId6" cstate="print"/>
          <a:srcRect/>
          <a:stretch>
            <a:fillRect/>
          </a:stretch>
        </p:blipFill>
        <p:spPr bwMode="auto">
          <a:xfrm>
            <a:off x="4950364" y="6400233"/>
            <a:ext cx="2226620" cy="277081"/>
          </a:xfrm>
          <a:prstGeom prst="rect">
            <a:avLst/>
          </a:prstGeom>
          <a:noFill/>
          <a:ln w="9525">
            <a:noFill/>
            <a:miter lim="800000"/>
            <a:headEnd/>
            <a:tailEnd/>
          </a:ln>
          <a:effectLst/>
        </p:spPr>
      </p:pic>
    </p:spTree>
    <p:extLst>
      <p:ext uri="{BB962C8B-B14F-4D97-AF65-F5344CB8AC3E}">
        <p14:creationId xmlns:p14="http://schemas.microsoft.com/office/powerpoint/2010/main" val="3165978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338" name="Straight Connector 8"/>
          <p:cNvCxnSpPr>
            <a:cxnSpLocks noChangeShapeType="1"/>
          </p:cNvCxnSpPr>
          <p:nvPr/>
        </p:nvCxnSpPr>
        <p:spPr bwMode="auto">
          <a:xfrm>
            <a:off x="304721" y="3449986"/>
            <a:ext cx="11680957" cy="3175"/>
          </a:xfrm>
          <a:prstGeom prst="line">
            <a:avLst/>
          </a:prstGeom>
          <a:noFill/>
          <a:ln w="38100" algn="ctr">
            <a:solidFill>
              <a:srgbClr val="F9B074"/>
            </a:solidFill>
            <a:round/>
            <a:headEnd/>
            <a:tailEnd/>
          </a:ln>
        </p:spPr>
      </p:cxnSp>
      <p:cxnSp>
        <p:nvCxnSpPr>
          <p:cNvPr id="14339" name="Straight Connector 20"/>
          <p:cNvCxnSpPr>
            <a:cxnSpLocks noChangeShapeType="1"/>
          </p:cNvCxnSpPr>
          <p:nvPr/>
        </p:nvCxnSpPr>
        <p:spPr bwMode="auto">
          <a:xfrm rot="5400000">
            <a:off x="5595768" y="2953627"/>
            <a:ext cx="990600" cy="2117"/>
          </a:xfrm>
          <a:prstGeom prst="line">
            <a:avLst/>
          </a:prstGeom>
          <a:noFill/>
          <a:ln w="38100" algn="ctr">
            <a:solidFill>
              <a:srgbClr val="F9B074"/>
            </a:solidFill>
            <a:round/>
            <a:headEnd/>
            <a:tailEnd/>
          </a:ln>
        </p:spPr>
      </p:cxnSp>
      <p:sp>
        <p:nvSpPr>
          <p:cNvPr id="14340" name="TextBox 13"/>
          <p:cNvSpPr txBox="1">
            <a:spLocks noChangeArrowheads="1"/>
          </p:cNvSpPr>
          <p:nvPr/>
        </p:nvSpPr>
        <p:spPr bwMode="auto">
          <a:xfrm>
            <a:off x="6331418" y="762000"/>
            <a:ext cx="2941831"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Formal Problem Statement</a:t>
            </a:r>
            <a:endParaRPr lang="en-US" i="1" dirty="0">
              <a:solidFill>
                <a:srgbClr val="DA5500"/>
              </a:solidFill>
            </a:endParaRPr>
          </a:p>
        </p:txBody>
      </p:sp>
      <p:sp>
        <p:nvSpPr>
          <p:cNvPr id="14341" name="TextBox 14"/>
          <p:cNvSpPr txBox="1">
            <a:spLocks noChangeArrowheads="1"/>
          </p:cNvSpPr>
          <p:nvPr/>
        </p:nvSpPr>
        <p:spPr bwMode="auto">
          <a:xfrm>
            <a:off x="340674" y="762000"/>
            <a:ext cx="1338828"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Challenges</a:t>
            </a:r>
            <a:endParaRPr lang="en-US" i="1" dirty="0">
              <a:solidFill>
                <a:srgbClr val="DA5500"/>
              </a:solidFill>
            </a:endParaRPr>
          </a:p>
        </p:txBody>
      </p:sp>
      <p:sp>
        <p:nvSpPr>
          <p:cNvPr id="14342" name="Content Placeholder 5"/>
          <p:cNvSpPr>
            <a:spLocks noGrp="1"/>
          </p:cNvSpPr>
          <p:nvPr>
            <p:ph sz="half" idx="4294967295"/>
          </p:nvPr>
        </p:nvSpPr>
        <p:spPr>
          <a:xfrm>
            <a:off x="340674" y="1126434"/>
            <a:ext cx="5770556" cy="2358594"/>
          </a:xfrm>
        </p:spPr>
        <p:txBody>
          <a:bodyPr/>
          <a:lstStyle/>
          <a:p>
            <a:pPr marL="233363" indent="-233363">
              <a:spcBef>
                <a:spcPts val="600"/>
              </a:spcBef>
              <a:buClr>
                <a:schemeClr val="accent4">
                  <a:lumMod val="75000"/>
                </a:schemeClr>
              </a:buClr>
              <a:buSzPct val="100000"/>
              <a:buFont typeface="Wingdings" charset="2"/>
              <a:buChar char="§"/>
            </a:pPr>
            <a:r>
              <a:rPr lang="en-US" sz="1600" b="0" dirty="0" smtClean="0">
                <a:solidFill>
                  <a:schemeClr val="tx1"/>
                </a:solidFill>
              </a:rPr>
              <a:t>The coming generation of exascale systems will require massive parallelism, leading to challenges in performance tools and runtime system development</a:t>
            </a:r>
            <a:br>
              <a:rPr lang="en-US" sz="1600" b="0" dirty="0" smtClean="0">
                <a:solidFill>
                  <a:schemeClr val="tx1"/>
                </a:solidFill>
              </a:rPr>
            </a:br>
            <a:endParaRPr lang="en-US" sz="600" b="0" dirty="0" smtClean="0">
              <a:solidFill>
                <a:schemeClr val="tx1"/>
              </a:solidFill>
            </a:endParaRPr>
          </a:p>
          <a:p>
            <a:pPr marL="233363" indent="-233363">
              <a:spcBef>
                <a:spcPts val="600"/>
              </a:spcBef>
              <a:buClr>
                <a:schemeClr val="accent4">
                  <a:lumMod val="75000"/>
                </a:schemeClr>
              </a:buClr>
              <a:buSzPct val="100000"/>
              <a:buFont typeface="Wingdings" charset="2"/>
              <a:buChar char="§"/>
            </a:pPr>
            <a:r>
              <a:rPr lang="en-US" sz="1600" b="0" dirty="0" smtClean="0">
                <a:solidFill>
                  <a:schemeClr val="tx1"/>
                </a:solidFill>
              </a:rPr>
              <a:t>These systems are also likely to include heterogeneity, for which development tools, programming models, systems software, and scientific support libraries are immature</a:t>
            </a:r>
          </a:p>
          <a:p>
            <a:pPr marL="233363" indent="-233363">
              <a:spcBef>
                <a:spcPts val="600"/>
              </a:spcBef>
              <a:buClr>
                <a:schemeClr val="accent4">
                  <a:lumMod val="75000"/>
                </a:schemeClr>
              </a:buClr>
              <a:buSzPct val="100000"/>
              <a:buFont typeface="Wingdings" charset="2"/>
              <a:buChar char="§"/>
            </a:pPr>
            <a:r>
              <a:rPr lang="en-US" sz="1600" b="0" dirty="0" smtClean="0">
                <a:solidFill>
                  <a:schemeClr val="tx1"/>
                </a:solidFill>
              </a:rPr>
              <a:t>Proposed software must be flexible to accommodate changes in rapidly evolving hardware</a:t>
            </a:r>
          </a:p>
        </p:txBody>
      </p:sp>
      <p:sp>
        <p:nvSpPr>
          <p:cNvPr id="14343" name="Content Placeholder 5"/>
          <p:cNvSpPr>
            <a:spLocks noGrp="1"/>
          </p:cNvSpPr>
          <p:nvPr>
            <p:ph sz="half" idx="4294967295"/>
          </p:nvPr>
        </p:nvSpPr>
        <p:spPr>
          <a:xfrm>
            <a:off x="6206925" y="1126435"/>
            <a:ext cx="5775810" cy="2263183"/>
          </a:xfrm>
        </p:spPr>
        <p:txBody>
          <a:bodyPr/>
          <a:lstStyle/>
          <a:p>
            <a:pPr marL="233363" indent="-233363">
              <a:spcBef>
                <a:spcPts val="200"/>
              </a:spcBef>
              <a:buClr>
                <a:schemeClr val="accent4">
                  <a:lumMod val="75000"/>
                </a:schemeClr>
              </a:buClr>
              <a:buSzPct val="100000"/>
              <a:buFont typeface="Wingdings" charset="2"/>
              <a:buChar char="§"/>
            </a:pPr>
            <a:r>
              <a:rPr lang="en-US" sz="1600" b="0" dirty="0" smtClean="0">
                <a:solidFill>
                  <a:srgbClr val="000000"/>
                </a:solidFill>
              </a:rPr>
              <a:t>The new trajectory of heterogeneous exascale systems comes with multiple challenges, including poor programmer productivity, application portability, lack of standard tools and libraries, and very sensitive runtime efficiency</a:t>
            </a:r>
          </a:p>
          <a:p>
            <a:pPr marL="917575" lvl="2" indent="-233363">
              <a:spcBef>
                <a:spcPts val="200"/>
              </a:spcBef>
              <a:buClr>
                <a:schemeClr val="accent4">
                  <a:lumMod val="75000"/>
                </a:schemeClr>
              </a:buClr>
              <a:buSzPct val="100000"/>
              <a:buFont typeface="Wingdings" charset="2"/>
              <a:buChar char="§"/>
            </a:pPr>
            <a:endParaRPr lang="en-US" sz="800" b="0" dirty="0" smtClean="0">
              <a:solidFill>
                <a:srgbClr val="000000"/>
              </a:solidFill>
            </a:endParaRPr>
          </a:p>
          <a:p>
            <a:pPr marL="233363" indent="-233363">
              <a:spcBef>
                <a:spcPts val="200"/>
              </a:spcBef>
              <a:buClr>
                <a:schemeClr val="accent4">
                  <a:lumMod val="75000"/>
                </a:schemeClr>
              </a:buClr>
              <a:buSzPct val="100000"/>
              <a:buFont typeface="Wingdings" charset="2"/>
              <a:buChar char="§"/>
            </a:pPr>
            <a:r>
              <a:rPr lang="en-US" sz="1600" b="0" dirty="0" smtClean="0">
                <a:solidFill>
                  <a:srgbClr val="000000"/>
                </a:solidFill>
              </a:rPr>
              <a:t>Few languages can span the wide range of concurrency and granularity. This is also true for performance tools, debuggers, resource managers, and libraries</a:t>
            </a:r>
            <a:endParaRPr lang="en-US" sz="1600" b="0" dirty="0" smtClean="0">
              <a:solidFill>
                <a:srgbClr val="000000"/>
              </a:solidFill>
              <a:cs typeface="Arial" charset="0"/>
            </a:endParaRPr>
          </a:p>
        </p:txBody>
      </p:sp>
      <p:sp>
        <p:nvSpPr>
          <p:cNvPr id="14351" name="Rectangle 9"/>
          <p:cNvSpPr>
            <a:spLocks noChangeArrowheads="1"/>
          </p:cNvSpPr>
          <p:nvPr/>
        </p:nvSpPr>
        <p:spPr bwMode="auto">
          <a:xfrm>
            <a:off x="2640912" y="6437314"/>
            <a:ext cx="8125883" cy="344487"/>
          </a:xfrm>
          <a:prstGeom prst="rect">
            <a:avLst/>
          </a:prstGeom>
          <a:noFill/>
          <a:ln w="15875">
            <a:noFill/>
            <a:miter lim="800000"/>
            <a:headEnd/>
            <a:tailEnd/>
          </a:ln>
        </p:spPr>
        <p:txBody>
          <a:bodyPr/>
          <a:lstStyle/>
          <a:p>
            <a:pPr marL="173038" indent="-173038" eaLnBrk="0" hangingPunct="0">
              <a:lnSpc>
                <a:spcPct val="90000"/>
              </a:lnSpc>
              <a:spcBef>
                <a:spcPct val="60000"/>
              </a:spcBef>
              <a:buClr>
                <a:srgbClr val="FFFF99"/>
              </a:buClr>
              <a:buFont typeface="Symbol" pitchFamily="18" charset="2"/>
              <a:buNone/>
            </a:pPr>
            <a:endParaRPr lang="en-US" sz="1200" dirty="0">
              <a:solidFill>
                <a:srgbClr val="DA5500"/>
              </a:solidFill>
            </a:endParaRPr>
          </a:p>
        </p:txBody>
      </p:sp>
      <p:sp>
        <p:nvSpPr>
          <p:cNvPr id="17" name="Content Placeholder 5"/>
          <p:cNvSpPr txBox="1">
            <a:spLocks/>
          </p:cNvSpPr>
          <p:nvPr/>
        </p:nvSpPr>
        <p:spPr bwMode="auto">
          <a:xfrm>
            <a:off x="340674" y="3781388"/>
            <a:ext cx="11645004" cy="27247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228600" lvl="0" indent="-228600">
              <a:buFont typeface="+mj-lt"/>
              <a:buAutoNum type="arabicPeriod"/>
            </a:pPr>
            <a:r>
              <a:rPr lang="en-US" sz="1050" b="0" dirty="0"/>
              <a:t>D. Li, S. Lee, and J.S. Vetter, “Evaluating the Viability of Application-Driven Cooperative CPU/GPU Fault Detection,” in Workshop on Resiliency in High Performance Computing (with Euro-Par). Aachen, Germany, 2013.</a:t>
            </a:r>
          </a:p>
          <a:p>
            <a:pPr marL="228600" lvl="0" indent="-228600">
              <a:buFont typeface="+mj-lt"/>
              <a:buAutoNum type="arabicPeriod"/>
            </a:pPr>
            <a:r>
              <a:rPr lang="en-US" sz="1050" b="0" dirty="0"/>
              <a:t>B. Wang, B. Wu, D. Li, X. </a:t>
            </a:r>
            <a:r>
              <a:rPr lang="en-US" sz="1050" b="0" dirty="0" err="1"/>
              <a:t>Shen</a:t>
            </a:r>
            <a:r>
              <a:rPr lang="en-US" sz="1050" b="0" dirty="0"/>
              <a:t>, W. Yu, Y. Jiao, and J.S. Vetter, “Exploring Hybrid Memory for GPU Energy Efficiency through Software-Hardware Co-Design,” in International Conference Parallel Architectures and Compilation Techniques (PACT). Edinburgh, Scotland: IEEE/ACM, 2013</a:t>
            </a:r>
          </a:p>
          <a:p>
            <a:pPr marL="228600" lvl="0" indent="-228600">
              <a:buFont typeface="+mj-lt"/>
              <a:buAutoNum type="arabicPeriod"/>
            </a:pPr>
            <a:r>
              <a:rPr lang="en-US" sz="1050" b="0" dirty="0"/>
              <a:t>S. Lee and J.S. Vetter. “Early evaluation of directive-based GPU programming models for productive </a:t>
            </a:r>
            <a:r>
              <a:rPr lang="en-US" sz="1050" b="0" dirty="0" err="1"/>
              <a:t>exascale</a:t>
            </a:r>
            <a:r>
              <a:rPr lang="en-US" sz="1050" b="0" dirty="0"/>
              <a:t> computing,” ACM/IEEE Supercomputing (SC), 2012.</a:t>
            </a:r>
          </a:p>
          <a:p>
            <a:pPr marL="228600" lvl="0" indent="-228600">
              <a:buFont typeface="+mj-lt"/>
              <a:buAutoNum type="arabicPeriod"/>
            </a:pPr>
            <a:r>
              <a:rPr lang="en-US" sz="1050" b="0" dirty="0"/>
              <a:t>S.S. </a:t>
            </a:r>
            <a:r>
              <a:rPr lang="en-US" sz="1050" b="0" dirty="0" err="1"/>
              <a:t>Baghsorkhi</a:t>
            </a:r>
            <a:r>
              <a:rPr lang="en-US" sz="1050" b="0" dirty="0"/>
              <a:t>, I. </a:t>
            </a:r>
            <a:r>
              <a:rPr lang="en-US" sz="1050" b="0" dirty="0" err="1"/>
              <a:t>Gelado</a:t>
            </a:r>
            <a:r>
              <a:rPr lang="en-US" sz="1050" b="0" dirty="0"/>
              <a:t>, M. </a:t>
            </a:r>
            <a:r>
              <a:rPr lang="en-US" sz="1050" b="0" dirty="0" err="1"/>
              <a:t>Delahaye</a:t>
            </a:r>
            <a:r>
              <a:rPr lang="en-US" sz="1050" b="0" dirty="0"/>
              <a:t>, W.M. </a:t>
            </a:r>
            <a:r>
              <a:rPr lang="en-US" sz="1050" b="0" dirty="0" err="1"/>
              <a:t>Hwu</a:t>
            </a:r>
            <a:r>
              <a:rPr lang="en-US" sz="1050" b="0" dirty="0"/>
              <a:t>, “Efficient Performance Evaluation of Memory Hierarchy for Highly Multithreaded Graphics Processors,” ACM SIGPLAN Symposium on Principles and Practice of Parallel Programming (</a:t>
            </a:r>
            <a:r>
              <a:rPr lang="en-US" sz="1050" b="0" dirty="0" err="1"/>
              <a:t>PPoPP</a:t>
            </a:r>
            <a:r>
              <a:rPr lang="en-US" sz="1050" b="0" dirty="0"/>
              <a:t>), New Orleans, LA, February 2012.</a:t>
            </a:r>
          </a:p>
          <a:p>
            <a:pPr marL="228600" lvl="0" indent="-228600">
              <a:buFont typeface="+mj-lt"/>
              <a:buAutoNum type="arabicPeriod"/>
            </a:pPr>
            <a:r>
              <a:rPr lang="en-US" sz="1050" b="0" dirty="0"/>
              <a:t>J. </a:t>
            </a:r>
            <a:r>
              <a:rPr lang="en-US" sz="1050" b="0" dirty="0" err="1"/>
              <a:t>Sim</a:t>
            </a:r>
            <a:r>
              <a:rPr lang="en-US" sz="1050" b="0" dirty="0"/>
              <a:t>, A. </a:t>
            </a:r>
            <a:r>
              <a:rPr lang="en-US" sz="1050" b="0" dirty="0" err="1"/>
              <a:t>Dasgupta</a:t>
            </a:r>
            <a:r>
              <a:rPr lang="en-US" sz="1050" b="0" dirty="0"/>
              <a:t>, H. Kim, and R. </a:t>
            </a:r>
            <a:r>
              <a:rPr lang="en-US" sz="1050" b="0" dirty="0" err="1"/>
              <a:t>Vuduc</a:t>
            </a:r>
            <a:r>
              <a:rPr lang="en-US" sz="1050" b="0" dirty="0"/>
              <a:t>, “</a:t>
            </a:r>
            <a:r>
              <a:rPr lang="en-US" sz="1050" b="0" dirty="0" err="1"/>
              <a:t>GPUPerf</a:t>
            </a:r>
            <a:r>
              <a:rPr lang="en-US" sz="1050" b="0" dirty="0"/>
              <a:t>: A Performance Analysis Framework for Identifying Performance Benefits in GPGPU Applications,” ACM SIGPLAN </a:t>
            </a:r>
            <a:r>
              <a:rPr lang="en-US" sz="1050" b="0" dirty="0" err="1"/>
              <a:t>Symp</a:t>
            </a:r>
            <a:r>
              <a:rPr lang="en-US" sz="1050" b="0" dirty="0"/>
              <a:t>. Principles and Practice of Parallel Programming (</a:t>
            </a:r>
            <a:r>
              <a:rPr lang="en-US" sz="1050" b="0" dirty="0" err="1"/>
              <a:t>PPoPP</a:t>
            </a:r>
            <a:r>
              <a:rPr lang="en-US" sz="1050" b="0" dirty="0"/>
              <a:t>), New Orleans, LA, February 2012.</a:t>
            </a:r>
          </a:p>
          <a:p>
            <a:pPr marL="228600" lvl="0" indent="-228600">
              <a:buFont typeface="+mj-lt"/>
              <a:buAutoNum type="arabicPeriod"/>
            </a:pPr>
            <a:r>
              <a:rPr lang="en-US" sz="1050" b="0" dirty="0"/>
              <a:t>S. Lee, D. Li, J. S. Meredith, P. C. Roth, K. Spafford, and J. S. Vetter, “The Tradeoffs of Fused Memory Hierarchies in Heterogeneous Computing Architectures,” ACM International Conference Computing Frontiers (CF), Cagliari, Italy, May 2012.</a:t>
            </a:r>
          </a:p>
          <a:p>
            <a:pPr marL="228600" lvl="0" indent="-228600">
              <a:buFont typeface="+mj-lt"/>
              <a:buAutoNum type="arabicPeriod"/>
            </a:pPr>
            <a:r>
              <a:rPr lang="en-US" sz="1050" b="0" dirty="0"/>
              <a:t>V. </a:t>
            </a:r>
            <a:r>
              <a:rPr lang="en-US" sz="1050" b="0" dirty="0" err="1"/>
              <a:t>Tipparaju</a:t>
            </a:r>
            <a:r>
              <a:rPr lang="en-US" sz="1050" b="0" dirty="0"/>
              <a:t> and J.S. Vetter, “GA-GPU: Extending a Library-based Global Address Space Programming Model for Scalable Heterogeneous Computing Systems,” in ACM Computing Frontiers (CF), 2012.</a:t>
            </a:r>
          </a:p>
          <a:p>
            <a:pPr marL="228600" lvl="0" indent="-228600">
              <a:buFont typeface="+mj-lt"/>
              <a:buAutoNum type="arabicPeriod"/>
            </a:pPr>
            <a:r>
              <a:rPr lang="en-US" sz="1050" b="0" dirty="0"/>
              <a:t>W. Spears, A. D. </a:t>
            </a:r>
            <a:r>
              <a:rPr lang="en-US" sz="1050" b="0" dirty="0" err="1"/>
              <a:t>Malony</a:t>
            </a:r>
            <a:r>
              <a:rPr lang="en-US" sz="1050" b="0" dirty="0"/>
              <a:t>, C.W. Lee, S. </a:t>
            </a:r>
            <a:r>
              <a:rPr lang="en-US" sz="1050" b="0" dirty="0" err="1"/>
              <a:t>Biersdorff</a:t>
            </a:r>
            <a:r>
              <a:rPr lang="en-US" sz="1050" b="0" dirty="0"/>
              <a:t>, S. </a:t>
            </a:r>
            <a:r>
              <a:rPr lang="en-US" sz="1050" b="0" dirty="0" err="1"/>
              <a:t>Shende</a:t>
            </a:r>
            <a:r>
              <a:rPr lang="en-US" sz="1050" b="0" dirty="0"/>
              <a:t>. “An approach to creating performance visualizations in a parallel profile analysis tool. LNCS: Euro-Par, 7156:156-165, 2012.</a:t>
            </a:r>
          </a:p>
          <a:p>
            <a:pPr marL="228600" lvl="0" indent="-228600">
              <a:buFont typeface="+mj-lt"/>
              <a:buAutoNum type="arabicPeriod"/>
            </a:pPr>
            <a:r>
              <a:rPr lang="en-US" sz="1050" b="0" dirty="0"/>
              <a:t>J. A. Stratton, N. </a:t>
            </a:r>
            <a:r>
              <a:rPr lang="en-US" sz="1050" b="0" dirty="0" err="1"/>
              <a:t>Anssari</a:t>
            </a:r>
            <a:r>
              <a:rPr lang="en-US" sz="1050" b="0" dirty="0"/>
              <a:t>, C. I. Rodrigues, I. Sung, N. Obeid, L. Chang, G. Liu, and W. </a:t>
            </a:r>
            <a:r>
              <a:rPr lang="en-US" sz="1050" b="0" dirty="0" err="1"/>
              <a:t>Hwu</a:t>
            </a:r>
            <a:r>
              <a:rPr lang="en-US" sz="1050" b="0" dirty="0"/>
              <a:t>,  “Optimization and Architecture Effects on GPU Computing Workload Performance,” The IEEE Innovative Parallel Computing – Foundations and Applications, San Jose, May, 2012.</a:t>
            </a:r>
          </a:p>
          <a:p>
            <a:pPr marL="228600" lvl="0" indent="-228600">
              <a:buFont typeface="+mj-lt"/>
              <a:buAutoNum type="arabicPeriod"/>
            </a:pPr>
            <a:r>
              <a:rPr lang="en-US" sz="1050" b="0" dirty="0"/>
              <a:t>A. </a:t>
            </a:r>
            <a:r>
              <a:rPr lang="en-US" sz="1050" b="0" dirty="0" err="1"/>
              <a:t>Danalis</a:t>
            </a:r>
            <a:r>
              <a:rPr lang="en-US" sz="1050" b="0" dirty="0"/>
              <a:t>, C. McCurdy and J.S. Vetter (2012). “Efficient Quality Threshold Clustering for Parallel Architectures.” IEEE International Parallel and Distributed Processing Symposium (IPDPS). Shanghai, IEEEE.</a:t>
            </a:r>
          </a:p>
        </p:txBody>
      </p:sp>
      <p:sp>
        <p:nvSpPr>
          <p:cNvPr id="18" name="TextBox 13"/>
          <p:cNvSpPr txBox="1">
            <a:spLocks noChangeArrowheads="1"/>
          </p:cNvSpPr>
          <p:nvPr/>
        </p:nvSpPr>
        <p:spPr bwMode="auto">
          <a:xfrm>
            <a:off x="340674" y="3467015"/>
            <a:ext cx="2223686" cy="369332"/>
          </a:xfrm>
          <a:prstGeom prst="rect">
            <a:avLst/>
          </a:prstGeom>
          <a:noFill/>
          <a:ln w="9525">
            <a:noFill/>
            <a:miter lim="800000"/>
            <a:headEnd/>
            <a:tailEnd/>
          </a:ln>
        </p:spPr>
        <p:txBody>
          <a:bodyPr wrap="none">
            <a:spAutoFit/>
          </a:bodyPr>
          <a:lstStyle/>
          <a:p>
            <a:pPr eaLnBrk="0" hangingPunct="0"/>
            <a:r>
              <a:rPr lang="en-US" i="1" dirty="0" smtClean="0">
                <a:solidFill>
                  <a:srgbClr val="DA5500"/>
                </a:solidFill>
              </a:rPr>
              <a:t>Recent Publications</a:t>
            </a:r>
            <a:endParaRPr lang="en-US" i="1" dirty="0">
              <a:solidFill>
                <a:srgbClr val="DA5500"/>
              </a:solidFill>
            </a:endParaRPr>
          </a:p>
        </p:txBody>
      </p:sp>
      <p:sp>
        <p:nvSpPr>
          <p:cNvPr id="19" name="Title 1"/>
          <p:cNvSpPr txBox="1">
            <a:spLocks/>
          </p:cNvSpPr>
          <p:nvPr/>
        </p:nvSpPr>
        <p:spPr bwMode="auto">
          <a:xfrm>
            <a:off x="160825" y="153989"/>
            <a:ext cx="8230712" cy="6155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eaLnBrk="0" hangingPunct="0">
              <a:lnSpc>
                <a:spcPct val="85000"/>
              </a:lnSpc>
              <a:defRPr/>
            </a:pPr>
            <a:r>
              <a:rPr lang="en-US" sz="2000" dirty="0" smtClean="0">
                <a:solidFill>
                  <a:srgbClr val="00432E"/>
                </a:solidFill>
                <a:latin typeface="Arial"/>
                <a:cs typeface="Arial"/>
              </a:rPr>
              <a:t>Vancouver: A Software Stack for Productive Heterogeneous Exascale Computing </a:t>
            </a:r>
            <a:endParaRPr kumimoji="0" lang="en-US" sz="2000" b="1" i="0" u="none" strike="noStrike" kern="1200" cap="none" spc="0" normalizeH="0" baseline="0" noProof="0" dirty="0" smtClean="0">
              <a:ln>
                <a:noFill/>
              </a:ln>
              <a:solidFill>
                <a:srgbClr val="00432E"/>
              </a:solidFill>
              <a:effectLst/>
              <a:uLnTx/>
              <a:uFillTx/>
              <a:latin typeface="Arial"/>
              <a:ea typeface="+mj-ea"/>
              <a:cs typeface="Arial"/>
            </a:endParaRPr>
          </a:p>
        </p:txBody>
      </p:sp>
      <p:sp>
        <p:nvSpPr>
          <p:cNvPr id="16" name="Snip Single Corner Rectangle 15"/>
          <p:cNvSpPr/>
          <p:nvPr/>
        </p:nvSpPr>
        <p:spPr bwMode="auto">
          <a:xfrm rot="10800000">
            <a:off x="9047178" y="1"/>
            <a:ext cx="3143487" cy="766688"/>
          </a:xfrm>
          <a:prstGeom prst="snip1Rect">
            <a:avLst/>
          </a:prstGeom>
          <a:solidFill>
            <a:schemeClr val="accent1">
              <a:lumMod val="75000"/>
            </a:schemeClr>
          </a:solidFill>
          <a:ln w="9525" cap="flat" cmpd="sng" algn="ctr">
            <a:noFill/>
            <a:prstDash val="solid"/>
            <a:round/>
            <a:headEnd type="none" w="med" len="med"/>
            <a:tailEnd type="none" w="med" len="med"/>
          </a:ln>
          <a:effectLst/>
        </p:spPr>
        <p:txBody>
          <a:bodyPr/>
          <a:lstStyle/>
          <a:p>
            <a:pPr eaLnBrk="0" hangingPunct="0">
              <a:defRPr/>
            </a:pPr>
            <a:endParaRPr lang="en-US" b="0" dirty="0">
              <a:latin typeface="Arial" pitchFamily="34" charset="0"/>
              <a:cs typeface="+mn-cs"/>
            </a:endParaRPr>
          </a:p>
        </p:txBody>
      </p:sp>
      <p:sp>
        <p:nvSpPr>
          <p:cNvPr id="22" name="TextBox 25"/>
          <p:cNvSpPr txBox="1">
            <a:spLocks noChangeArrowheads="1"/>
          </p:cNvSpPr>
          <p:nvPr/>
        </p:nvSpPr>
        <p:spPr bwMode="auto">
          <a:xfrm>
            <a:off x="9047517" y="58368"/>
            <a:ext cx="3141308" cy="646331"/>
          </a:xfrm>
          <a:prstGeom prst="rect">
            <a:avLst/>
          </a:prstGeom>
          <a:noFill/>
          <a:ln w="9525">
            <a:noFill/>
            <a:miter lim="800000"/>
            <a:headEnd/>
            <a:tailEnd/>
          </a:ln>
        </p:spPr>
        <p:txBody>
          <a:bodyPr wrap="square">
            <a:spAutoFit/>
          </a:bodyPr>
          <a:lstStyle/>
          <a:p>
            <a:pPr algn="ctr" eaLnBrk="0" hangingPunct="0"/>
            <a:r>
              <a:rPr lang="en-US" sz="900" b="0" dirty="0" smtClean="0">
                <a:solidFill>
                  <a:schemeClr val="bg1"/>
                </a:solidFill>
              </a:rPr>
              <a:t>Jeffrey Vetter, ORNL</a:t>
            </a:r>
          </a:p>
          <a:p>
            <a:pPr algn="ctr" eaLnBrk="0" hangingPunct="0"/>
            <a:r>
              <a:rPr lang="en-US" sz="900" b="0" dirty="0" smtClean="0">
                <a:solidFill>
                  <a:schemeClr val="bg1"/>
                </a:solidFill>
              </a:rPr>
              <a:t>Wen-Mei Hwu, UIUC</a:t>
            </a:r>
          </a:p>
          <a:p>
            <a:pPr algn="ctr" eaLnBrk="0" hangingPunct="0"/>
            <a:r>
              <a:rPr lang="en-US" sz="900" b="0" dirty="0" smtClean="0">
                <a:solidFill>
                  <a:schemeClr val="bg1"/>
                </a:solidFill>
              </a:rPr>
              <a:t>Allen Malony, University of Oregon</a:t>
            </a:r>
          </a:p>
          <a:p>
            <a:pPr algn="ctr" eaLnBrk="0" hangingPunct="0"/>
            <a:r>
              <a:rPr lang="en-US" sz="900" b="0" dirty="0" smtClean="0">
                <a:solidFill>
                  <a:schemeClr val="bg1"/>
                </a:solidFill>
              </a:rPr>
              <a:t>Rich Vuduc, Georgia Tech</a:t>
            </a:r>
          </a:p>
        </p:txBody>
      </p:sp>
      <p:pic>
        <p:nvPicPr>
          <p:cNvPr id="25" name="Picture 2"/>
          <p:cNvPicPr>
            <a:picLocks noChangeAspect="1" noChangeArrowheads="1"/>
          </p:cNvPicPr>
          <p:nvPr/>
        </p:nvPicPr>
        <p:blipFill>
          <a:blip r:embed="rId3" cstate="print">
            <a:clrChange>
              <a:clrFrom>
                <a:srgbClr val="FFFFFF"/>
              </a:clrFrom>
              <a:clrTo>
                <a:srgbClr val="FFFFFF">
                  <a:alpha val="0"/>
                </a:srgbClr>
              </a:clrTo>
            </a:clrChange>
          </a:blip>
          <a:srcRect l="448" t="1789"/>
          <a:stretch>
            <a:fillRect/>
          </a:stretch>
        </p:blipFill>
        <p:spPr bwMode="auto">
          <a:xfrm>
            <a:off x="1827770" y="6254411"/>
            <a:ext cx="2706290" cy="503529"/>
          </a:xfrm>
          <a:prstGeom prst="rect">
            <a:avLst/>
          </a:prstGeom>
          <a:noFill/>
          <a:ln w="9525">
            <a:noFill/>
            <a:miter lim="800000"/>
            <a:headEnd/>
            <a:tailEnd/>
          </a:ln>
          <a:effectLst/>
        </p:spPr>
      </p:pic>
      <p:pic>
        <p:nvPicPr>
          <p:cNvPr id="26" name="Picture 4" descr="C:\Users\js9\Desktop\Uof_Oregon_logo.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593287" y="6365539"/>
            <a:ext cx="2687300" cy="358320"/>
          </a:xfrm>
          <a:prstGeom prst="rect">
            <a:avLst/>
          </a:prstGeom>
          <a:noFill/>
        </p:spPr>
      </p:pic>
      <p:pic>
        <p:nvPicPr>
          <p:cNvPr id="27"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950364" y="6400233"/>
            <a:ext cx="2226620" cy="277081"/>
          </a:xfrm>
          <a:prstGeom prst="rect">
            <a:avLst/>
          </a:prstGeom>
          <a:noFill/>
          <a:ln w="9525">
            <a:noFill/>
            <a:miter lim="800000"/>
            <a:headEnd/>
            <a:tailEnd/>
          </a:ln>
          <a:effectLst/>
        </p:spPr>
      </p:pic>
    </p:spTree>
    <p:extLst>
      <p:ext uri="{BB962C8B-B14F-4D97-AF65-F5344CB8AC3E}">
        <p14:creationId xmlns:p14="http://schemas.microsoft.com/office/powerpoint/2010/main" val="24924048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2015-12-07-ares-ecp-v03">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RNL 201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975B17BC858B94FAA5409F11FF9B884" ma:contentTypeVersion="0" ma:contentTypeDescription="Create a new document." ma:contentTypeScope="" ma:versionID="ba30602e445ba7bd833ef2f532e4a59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0EC660-24D0-43A0-AE5E-E274115E726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CBB6CFE-4507-4B02-9220-33DC2E0B46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9E20559-B232-4371-8690-E3D8007EDB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2015-12-07-ares-ecp-v03</Template>
  <TotalTime>31</TotalTime>
  <Words>3696</Words>
  <Application>Microsoft Office PowerPoint</Application>
  <PresentationFormat>Custom</PresentationFormat>
  <Paragraphs>353</Paragraphs>
  <Slides>20</Slides>
  <Notes>11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2015-12-07-ares-ecp-v03</vt:lpstr>
      <vt:lpstr>Vancouver</vt:lpstr>
      <vt:lpstr>PowerPoint Presentation</vt:lpstr>
      <vt:lpstr>Specific guidance for presentations</vt:lpstr>
      <vt:lpstr>PowerPoint Presentation</vt:lpstr>
      <vt:lpstr>Overview slides</vt:lpstr>
      <vt:lpstr>PowerPoint Presentation</vt:lpstr>
      <vt:lpstr>PowerPoint Presentation</vt:lpstr>
      <vt:lpstr>Vancouver: A Software Stack for Productive Heterogeneous Exascale Computing </vt:lpstr>
      <vt:lpstr>PowerPoint Presentation</vt:lpstr>
      <vt:lpstr>PowerPoint Presentation</vt:lpstr>
      <vt:lpstr>Highlights</vt:lpstr>
      <vt:lpstr>TAU Sampling Enables Insights in GPU Performance</vt:lpstr>
      <vt:lpstr>Modeling Control Flow Behavior in GPU Architectures</vt:lpstr>
      <vt:lpstr>PowerPoint Presentation</vt:lpstr>
      <vt:lpstr>Understanding Performance Portability of  High-level Programming Models for Heterogeneous Systems </vt:lpstr>
      <vt:lpstr>COMPASS: A Framework for Automated Performance Modeling and Prediction</vt:lpstr>
      <vt:lpstr>TAU Sampling Enables Insights in GPU Performance</vt:lpstr>
      <vt:lpstr>Modeling Control Flow Behavior in GPU Architectures</vt:lpstr>
      <vt:lpstr>PowerPoint Presentation</vt:lpstr>
      <vt:lpstr>Acknowledgements</vt:lpstr>
    </vt:vector>
  </TitlesOfParts>
  <Company>ORNL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Vetter, Jeffrey S.</dc:creator>
  <cp:lastModifiedBy>Vetter, Jeffrey S.</cp:lastModifiedBy>
  <cp:revision>19</cp:revision>
  <dcterms:created xsi:type="dcterms:W3CDTF">2015-12-03T00:16:11Z</dcterms:created>
  <dcterms:modified xsi:type="dcterms:W3CDTF">2015-12-03T03:54:32Z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0x0101003975B17BC858B94FAA5409F11FF9B884</vt:lpwstr>
  </property>
</Properties>
</file>