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56" r:id="rId2"/>
    <p:sldId id="291" r:id="rId3"/>
    <p:sldId id="292" r:id="rId4"/>
    <p:sldId id="317" r:id="rId5"/>
    <p:sldId id="318" r:id="rId6"/>
    <p:sldId id="320" r:id="rId7"/>
    <p:sldId id="321" r:id="rId8"/>
    <p:sldId id="322" r:id="rId9"/>
    <p:sldId id="323" r:id="rId10"/>
    <p:sldId id="319" r:id="rId11"/>
    <p:sldId id="293" r:id="rId12"/>
    <p:sldId id="294" r:id="rId13"/>
    <p:sldId id="295" r:id="rId14"/>
    <p:sldId id="296" r:id="rId15"/>
    <p:sldId id="304" r:id="rId16"/>
    <p:sldId id="297" r:id="rId17"/>
    <p:sldId id="298" r:id="rId18"/>
    <p:sldId id="299" r:id="rId19"/>
    <p:sldId id="300" r:id="rId20"/>
    <p:sldId id="301" r:id="rId21"/>
    <p:sldId id="303" r:id="rId22"/>
    <p:sldId id="305" r:id="rId23"/>
    <p:sldId id="306" r:id="rId24"/>
    <p:sldId id="307" r:id="rId25"/>
    <p:sldId id="308" r:id="rId26"/>
    <p:sldId id="309" r:id="rId27"/>
    <p:sldId id="310" r:id="rId28"/>
    <p:sldId id="311" r:id="rId29"/>
    <p:sldId id="312" r:id="rId30"/>
    <p:sldId id="315" r:id="rId31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08" autoAdjust="0"/>
    <p:restoredTop sz="94595" autoAdjust="0"/>
  </p:normalViewPr>
  <p:slideViewPr>
    <p:cSldViewPr>
      <p:cViewPr varScale="1">
        <p:scale>
          <a:sx n="99" d="100"/>
          <a:sy n="99" d="100"/>
        </p:scale>
        <p:origin x="-1424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768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notesMaster" Target="notesMasters/notesMaster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handoutMaster" Target="handoutMasters/handoutMaster1.xml"/><Relationship Id="rId34" Type="http://schemas.openxmlformats.org/officeDocument/2006/relationships/printerSettings" Target="printerSettings/printerSettings1.bin"/><Relationship Id="rId35" Type="http://schemas.openxmlformats.org/officeDocument/2006/relationships/presProps" Target="presProps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heme" Target="theme/theme1.xml"/><Relationship Id="rId3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9EFB781-F10A-8A4F-A12A-3C2C71F64A5A}" type="datetimeFigureOut">
              <a:rPr lang="en-US"/>
              <a:pPr>
                <a:defRPr/>
              </a:pPr>
              <a:t>2/20/14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7056B38-26E9-CB40-A38E-0AF1742DD1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04165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F58E4B2-B471-D345-83CC-798ED0FDA91E}" type="datetimeFigureOut">
              <a:rPr lang="en-US"/>
              <a:pPr>
                <a:defRPr/>
              </a:pPr>
              <a:t>2/20/14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E7FAE9D-A0A7-8442-9C01-C9B544F094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50429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DA1148FA-8391-484A-A961-39E3F82213EF}" type="slidenum">
              <a:rPr lang="en-US" sz="1200" i="0"/>
              <a:pPr/>
              <a:t>13</a:t>
            </a:fld>
            <a:endParaRPr lang="en-US" sz="1200" i="0"/>
          </a:p>
        </p:txBody>
      </p:sp>
      <p:sp>
        <p:nvSpPr>
          <p:cNvPr id="15363" name="Text Box 1026"/>
          <p:cNvSpPr txBox="1">
            <a:spLocks noChangeArrowheads="1"/>
          </p:cNvSpPr>
          <p:nvPr/>
        </p:nvSpPr>
        <p:spPr bwMode="auto">
          <a:xfrm>
            <a:off x="1117235" y="667378"/>
            <a:ext cx="4649031" cy="348519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endParaRPr lang="en-US"/>
          </a:p>
        </p:txBody>
      </p:sp>
      <p:sp>
        <p:nvSpPr>
          <p:cNvPr id="15364" name="Text Box 1027"/>
          <p:cNvSpPr>
            <a:spLocks noChangeArrowheads="1"/>
          </p:cNvSpPr>
          <p:nvPr>
            <p:ph type="body"/>
          </p:nvPr>
        </p:nvSpPr>
        <p:spPr>
          <a:xfrm>
            <a:off x="918012" y="4375031"/>
            <a:ext cx="5049069" cy="4087688"/>
          </a:xfrm>
          <a:solidFill>
            <a:srgbClr val="FFFFFF"/>
          </a:solidFill>
          <a:ln w="9360">
            <a:solidFill>
              <a:srgbClr val="000000"/>
            </a:solidFill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none" anchor="ctr"/>
          <a:lstStyle/>
          <a:p>
            <a:endParaRPr lang="en-US"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28600"/>
            <a:ext cx="9144000" cy="1470025"/>
          </a:xfrm>
        </p:spPr>
        <p:txBody>
          <a:bodyPr/>
          <a:lstStyle>
            <a:lvl1pPr algn="ctr">
              <a:defRPr sz="44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4191000"/>
            <a:ext cx="91440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19640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SIAM Conference on Parallel Processing for Scientific Computing, February 18-21, 2014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97ACE-2A84-A441-B7E5-D727996963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9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SIAM Conference on Parallel Processing for Scientific Computing, February 18-21, 2014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DED27D-FC7F-E54B-9AF3-B188FB6C3E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869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125" y="5024"/>
            <a:ext cx="8905875" cy="874346"/>
          </a:xfrm>
        </p:spPr>
        <p:txBody>
          <a:bodyPr/>
          <a:lstStyle>
            <a:lvl1pPr>
              <a:defRPr sz="3600" b="1" i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125" y="896552"/>
            <a:ext cx="8905875" cy="5479701"/>
          </a:xfrm>
        </p:spPr>
        <p:txBody>
          <a:bodyPr/>
          <a:lstStyle>
            <a:lvl1pPr>
              <a:buSzPct val="65000"/>
              <a:buFont typeface="Wingdings" charset="2"/>
              <a:buChar char="q"/>
              <a:defRPr/>
            </a:lvl1pPr>
            <a:lvl2pPr>
              <a:buSzPct val="65000"/>
              <a:buFont typeface="Lucida Grande"/>
              <a:buChar char="❍"/>
              <a:defRPr/>
            </a:lvl2pPr>
            <a:lvl3pPr>
              <a:buSzPct val="90000"/>
              <a:buFont typeface="Lucida Grande"/>
              <a:buChar char="◆"/>
              <a:defRPr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SIAM Conference on Parallel Processing for Scientific Computing, February 18-21, 2014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F21A90-E327-C84D-81B5-071D4C5C9F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23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SIAM Conference on Parallel Processing for Scientific Computing, February 18-21, 2014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44090-53BA-A642-97F1-42151C567A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8009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SIAM Conference on Parallel Processing for Scientific Computing, February 18-21, 2014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1E1AC-38F6-0C44-A89D-462547A2D2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701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SIAM Conference on Parallel Processing for Scientific Computing, February 18-21, 2014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ABFDE-B9DE-0347-8949-80A077F734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912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SIAM Conference on Parallel Processing for Scientific Computing, February 18-21, 2014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E865A7-7678-F840-B2ED-A6879803B9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8125" y="5024"/>
            <a:ext cx="8905875" cy="874346"/>
          </a:xfrm>
        </p:spPr>
        <p:txBody>
          <a:bodyPr/>
          <a:lstStyle>
            <a:lvl1pPr>
              <a:defRPr sz="3600" b="1" i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4310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SIAM Conference on Parallel Processing for Scientific Computing, February 18-21, 2014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BBC19F-FBA3-6448-9956-C922660208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69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SIAM Conference on Parallel Processing for Scientific Computing, February 18-21, 2014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A6B1A-0B04-9641-AD35-E9E87377D3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495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SIAM Conference on Parallel Processing for Scientific Computing, February 18-21, 2014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3C330-DDAB-D147-AB28-D77F6DACB5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6571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356350"/>
            <a:ext cx="8686800" cy="501650"/>
          </a:xfrm>
          <a:prstGeom prst="rect">
            <a:avLst/>
          </a:prstGeom>
          <a:solidFill>
            <a:srgbClr val="00533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238125" y="274638"/>
            <a:ext cx="8651875" cy="874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38125" y="1158047"/>
            <a:ext cx="8651875" cy="5263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0" y="6369050"/>
            <a:ext cx="6019800" cy="488950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 err="1" smtClean="0">
                <a:ln>
                  <a:noFill/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 smtClean="0"/>
              <a:t>SIAM Conference on Parallel Processing for Scientific Computing, February 18-21, 2014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69050"/>
            <a:ext cx="2133600" cy="488950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5D977DA-7179-4E4A-8476-A426C303D23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031" name="Picture 7" descr="UO_Signature_stckd_4c.pdf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8075" y="6369050"/>
            <a:ext cx="377825" cy="45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hf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4000" b="0" i="0" kern="1200">
          <a:solidFill>
            <a:schemeClr val="tx1"/>
          </a:solidFill>
          <a:latin typeface="Times New Roman"/>
          <a:ea typeface="ＭＳ Ｐゴシック" charset="0"/>
          <a:cs typeface="Times New Roman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b="0" i="0" kern="1200">
          <a:solidFill>
            <a:schemeClr val="tx1"/>
          </a:solidFill>
          <a:latin typeface="Times New Roman"/>
          <a:ea typeface="ＭＳ Ｐゴシック" charset="0"/>
          <a:cs typeface="Times New Roman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b="0" i="0" kern="1200">
          <a:solidFill>
            <a:schemeClr val="tx1"/>
          </a:solidFill>
          <a:latin typeface="Times New Roman"/>
          <a:ea typeface="ＭＳ Ｐゴシック" charset="0"/>
          <a:cs typeface="Times New Roman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Times New Roman"/>
          <a:ea typeface="ＭＳ Ｐゴシック" charset="0"/>
          <a:cs typeface="Times New Roman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b="0" i="0" kern="1200">
          <a:solidFill>
            <a:schemeClr val="tx1"/>
          </a:solidFill>
          <a:latin typeface="Times New Roman"/>
          <a:ea typeface="ＭＳ Ｐゴシック" charset="0"/>
          <a:cs typeface="Times New Roman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Times New Roman"/>
          <a:ea typeface="ＭＳ Ｐゴシック" charset="0"/>
          <a:cs typeface="Times New Roman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3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3.png"/><Relationship Id="rId3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3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4" Type="http://schemas.openxmlformats.org/officeDocument/2006/relationships/image" Target="../media/image7.gif"/><Relationship Id="rId5" Type="http://schemas.openxmlformats.org/officeDocument/2006/relationships/image" Target="../media/image8.gif"/><Relationship Id="rId6" Type="http://schemas.openxmlformats.org/officeDocument/2006/relationships/image" Target="../media/image9.gif"/><Relationship Id="rId7" Type="http://schemas.openxmlformats.org/officeDocument/2006/relationships/image" Target="../media/image10.gif"/><Relationship Id="rId8" Type="http://schemas.openxmlformats.org/officeDocument/2006/relationships/image" Target="../media/image11.gif"/><Relationship Id="rId9" Type="http://schemas.openxmlformats.org/officeDocument/2006/relationships/image" Target="../media/image12.gi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19.png"/><Relationship Id="rId8" Type="http://schemas.openxmlformats.org/officeDocument/2006/relationships/image" Target="../media/image20.png"/><Relationship Id="rId9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981200"/>
          </a:xfrm>
        </p:spPr>
        <p:txBody>
          <a:bodyPr/>
          <a:lstStyle/>
          <a:p>
            <a:r>
              <a:rPr lang="en-US" sz="4000" dirty="0" smtClean="0"/>
              <a:t>Visions of TAU Dancing in Your Head:</a:t>
            </a:r>
            <a:br>
              <a:rPr lang="en-US" sz="4000" dirty="0" smtClean="0"/>
            </a:br>
            <a:r>
              <a:rPr lang="en-US" sz="4000" dirty="0" smtClean="0"/>
              <a:t>Ruminations on Performance Visualization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4495800"/>
            <a:ext cx="9144000" cy="1371600"/>
          </a:xfrm>
        </p:spPr>
        <p:txBody>
          <a:bodyPr/>
          <a:lstStyle/>
          <a:p>
            <a:r>
              <a:rPr lang="en-US" dirty="0" smtClean="0"/>
              <a:t>Allen D. Malony</a:t>
            </a:r>
          </a:p>
          <a:p>
            <a:r>
              <a:rPr lang="en-US" dirty="0" smtClean="0"/>
              <a:t>Department of Computer and Information Science</a:t>
            </a:r>
          </a:p>
        </p:txBody>
      </p:sp>
      <p:pic>
        <p:nvPicPr>
          <p:cNvPr id="2" name="Picture 1" descr="blah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3271520"/>
            <a:ext cx="3560710" cy="995680"/>
          </a:xfrm>
          <a:prstGeom prst="rect">
            <a:avLst/>
          </a:prstGeom>
        </p:spPr>
      </p:pic>
      <p:sp>
        <p:nvSpPr>
          <p:cNvPr id="4" name="Cloud Callout 3"/>
          <p:cNvSpPr/>
          <p:nvPr/>
        </p:nvSpPr>
        <p:spPr>
          <a:xfrm flipH="1">
            <a:off x="1981200" y="2280920"/>
            <a:ext cx="3124200" cy="914400"/>
          </a:xfrm>
          <a:prstGeom prst="cloudCallou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blah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2438400"/>
            <a:ext cx="292516" cy="358412"/>
          </a:xfrm>
          <a:prstGeom prst="rect">
            <a:avLst/>
          </a:prstGeom>
        </p:spPr>
      </p:pic>
      <p:pic>
        <p:nvPicPr>
          <p:cNvPr id="8" name="Picture 7" descr="blah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2362200"/>
            <a:ext cx="292516" cy="358412"/>
          </a:xfrm>
          <a:prstGeom prst="rect">
            <a:avLst/>
          </a:prstGeom>
        </p:spPr>
      </p:pic>
      <p:pic>
        <p:nvPicPr>
          <p:cNvPr id="9" name="Picture 8" descr="blah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2514600"/>
            <a:ext cx="435332" cy="533400"/>
          </a:xfrm>
          <a:prstGeom prst="rect">
            <a:avLst/>
          </a:prstGeom>
        </p:spPr>
      </p:pic>
      <p:pic>
        <p:nvPicPr>
          <p:cNvPr id="10" name="Picture 9" descr="blah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2819400"/>
            <a:ext cx="186571" cy="228600"/>
          </a:xfrm>
          <a:prstGeom prst="rect">
            <a:avLst/>
          </a:prstGeom>
        </p:spPr>
      </p:pic>
      <p:pic>
        <p:nvPicPr>
          <p:cNvPr id="11" name="Picture 10" descr="blah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8028" y="2438400"/>
            <a:ext cx="186571" cy="228600"/>
          </a:xfrm>
          <a:prstGeom prst="rect">
            <a:avLst/>
          </a:prstGeom>
        </p:spPr>
      </p:pic>
      <p:pic>
        <p:nvPicPr>
          <p:cNvPr id="12" name="Picture 11" descr="blah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980" y="2438400"/>
            <a:ext cx="310951" cy="381000"/>
          </a:xfrm>
          <a:prstGeom prst="rect">
            <a:avLst/>
          </a:prstGeom>
        </p:spPr>
      </p:pic>
      <p:pic>
        <p:nvPicPr>
          <p:cNvPr id="13" name="Picture 12" descr="blah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2667000"/>
            <a:ext cx="248761" cy="304800"/>
          </a:xfrm>
          <a:prstGeom prst="rect">
            <a:avLst/>
          </a:prstGeom>
        </p:spPr>
      </p:pic>
      <p:pic>
        <p:nvPicPr>
          <p:cNvPr id="14" name="Picture 13" descr="blah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590800"/>
            <a:ext cx="186571" cy="228600"/>
          </a:xfrm>
          <a:prstGeom prst="rect">
            <a:avLst/>
          </a:prstGeom>
        </p:spPr>
      </p:pic>
      <p:pic>
        <p:nvPicPr>
          <p:cNvPr id="15" name="Picture 14" descr="blah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2819400"/>
            <a:ext cx="186571" cy="2286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6324600"/>
            <a:ext cx="9144000" cy="533400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315" name="Picture 5" descr="UO_logo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9488" y="5938837"/>
            <a:ext cx="4725987" cy="84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Visualization Solution </a:t>
            </a:r>
            <a:r>
              <a:rPr lang="en-US" dirty="0" smtClean="0"/>
              <a:t>vs. Usability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P</a:t>
            </a:r>
            <a:r>
              <a:rPr lang="en-US" dirty="0" smtClean="0"/>
              <a:t>rojects </a:t>
            </a:r>
            <a:r>
              <a:rPr lang="en-US" dirty="0"/>
              <a:t>tried to deliver general visualization solutions, but this led to </a:t>
            </a:r>
            <a:r>
              <a:rPr lang="en-US" dirty="0" smtClean="0"/>
              <a:t>concerns </a:t>
            </a:r>
            <a:r>
              <a:rPr lang="en-US" dirty="0"/>
              <a:t>over usability</a:t>
            </a:r>
          </a:p>
          <a:p>
            <a:r>
              <a:rPr lang="en-US" dirty="0"/>
              <a:t>Miller addressed some of these in his essay:</a:t>
            </a:r>
          </a:p>
          <a:p>
            <a:pPr marL="396875" lvl="1" indent="0" algn="ctr">
              <a:buNone/>
            </a:pPr>
            <a:r>
              <a:rPr lang="en-US" i="1" dirty="0"/>
              <a:t>What to Draw? When to Draw?</a:t>
            </a:r>
            <a:br>
              <a:rPr lang="en-US" i="1" dirty="0"/>
            </a:br>
            <a:r>
              <a:rPr lang="en-US" i="1" dirty="0"/>
              <a:t>An Essay on Parallel Program Visualization</a:t>
            </a:r>
          </a:p>
          <a:p>
            <a:pPr lvl="1"/>
            <a:r>
              <a:rPr lang="en-US" dirty="0" smtClean="0"/>
              <a:t>Provided criteria for a “good visualization”</a:t>
            </a:r>
          </a:p>
          <a:p>
            <a:pPr lvl="1"/>
            <a:r>
              <a:rPr lang="en-US" dirty="0" smtClean="0"/>
              <a:t>Help </a:t>
            </a:r>
            <a:r>
              <a:rPr lang="en-US" dirty="0"/>
              <a:t>to define general requirements that will guide the visualization designer to create effective visual displays</a:t>
            </a:r>
          </a:p>
          <a:p>
            <a:r>
              <a:rPr lang="en-US" dirty="0"/>
              <a:t>Bart became famous in the parallel performance visualization “community” when at one workshop he referred to several visualizations presented (including mine) as “angry fruit salad!</a:t>
            </a:r>
            <a:r>
              <a:rPr lang="en-US" dirty="0" smtClean="0"/>
              <a:t>”</a:t>
            </a:r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69050"/>
            <a:ext cx="2133600" cy="488950"/>
          </a:xfrm>
        </p:spPr>
        <p:txBody>
          <a:bodyPr/>
          <a:lstStyle/>
          <a:p>
            <a:pPr>
              <a:defRPr/>
            </a:pPr>
            <a:fld id="{F2F21A90-E327-C84D-81B5-071D4C5C9FC6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6369050"/>
            <a:ext cx="6019800" cy="48895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SIAM Conference on Parallel Processing for Scientific Computing, February 18-21, 2014</a:t>
            </a:r>
            <a:endParaRPr lang="en-US" dirty="0"/>
          </a:p>
        </p:txBody>
      </p:sp>
      <p:sp>
        <p:nvSpPr>
          <p:cNvPr id="8" name="Footer Placeholder 3"/>
          <p:cNvSpPr txBox="1">
            <a:spLocks/>
          </p:cNvSpPr>
          <p:nvPr/>
        </p:nvSpPr>
        <p:spPr>
          <a:xfrm>
            <a:off x="6172200" y="6369050"/>
            <a:ext cx="1905000" cy="488950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defPPr>
              <a:defRPr lang="en-US"/>
            </a:defPPr>
            <a:lvl1pPr algn="l" defTabSz="457200" rtl="0" fontAlgn="auto">
              <a:spcBef>
                <a:spcPts val="0"/>
              </a:spcBef>
              <a:spcAft>
                <a:spcPts val="0"/>
              </a:spcAft>
              <a:defRPr sz="1200" kern="1200">
                <a:ln>
                  <a:noFill/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smtClean="0"/>
              <a:t>TAU Dancing in your Head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81351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imes New Roman" charset="0"/>
                <a:ea typeface="ＭＳ Ｐゴシック" charset="0"/>
                <a:cs typeface="ＭＳ Ｐゴシック" charset="0"/>
              </a:rPr>
              <a:t>A Parallel Profile Analysis Tool</a:t>
            </a:r>
          </a:p>
        </p:txBody>
      </p:sp>
      <p:sp>
        <p:nvSpPr>
          <p:cNvPr id="12290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>
                <a:latin typeface="Times New Roman" charset="0"/>
                <a:ea typeface="ＭＳ Ｐゴシック" charset="0"/>
                <a:cs typeface="ＭＳ Ｐゴシック" charset="0"/>
              </a:rPr>
              <a:t>TAU represents a scalable profile measurement tool</a:t>
            </a:r>
          </a:p>
          <a:p>
            <a:pPr lvl="1"/>
            <a:r>
              <a:rPr lang="en-US" dirty="0">
                <a:latin typeface="Times New Roman" charset="0"/>
                <a:ea typeface="ＭＳ Ｐゴシック" charset="0"/>
              </a:rPr>
              <a:t>Visualize profile of execution for 100,000+ threads</a:t>
            </a:r>
          </a:p>
          <a:p>
            <a:pPr lvl="1"/>
            <a:r>
              <a:rPr lang="en-US" dirty="0">
                <a:latin typeface="Times New Roman" charset="0"/>
                <a:ea typeface="ＭＳ Ｐゴシック" charset="0"/>
              </a:rPr>
              <a:t>100+ events and multiple performance metrics per thread</a:t>
            </a:r>
          </a:p>
          <a:p>
            <a:r>
              <a:rPr lang="en-US" dirty="0">
                <a:latin typeface="Times New Roman" charset="0"/>
                <a:ea typeface="ＭＳ Ｐゴシック" charset="0"/>
                <a:cs typeface="ＭＳ Ｐゴシック" charset="0"/>
              </a:rPr>
              <a:t>TAU </a:t>
            </a:r>
            <a:r>
              <a:rPr lang="en-US" i="1" dirty="0" err="1">
                <a:latin typeface="Times New Roman" charset="0"/>
                <a:ea typeface="ＭＳ Ｐゴシック" charset="0"/>
                <a:cs typeface="ＭＳ Ｐゴシック" charset="0"/>
              </a:rPr>
              <a:t>ParaProf</a:t>
            </a:r>
            <a:r>
              <a:rPr lang="en-US" dirty="0">
                <a:latin typeface="Times New Roman" charset="0"/>
                <a:ea typeface="ＭＳ Ｐゴシック" charset="0"/>
                <a:cs typeface="ＭＳ Ｐゴシック" charset="0"/>
              </a:rPr>
              <a:t> tool processes parallel profiles</a:t>
            </a:r>
          </a:p>
          <a:p>
            <a:r>
              <a:rPr lang="en-US" dirty="0" err="1">
                <a:latin typeface="Times New Roman" charset="0"/>
                <a:ea typeface="ＭＳ Ｐゴシック" charset="0"/>
                <a:cs typeface="ＭＳ Ｐゴシック" charset="0"/>
              </a:rPr>
              <a:t>ParaProf</a:t>
            </a:r>
            <a:r>
              <a:rPr lang="en-US" dirty="0">
                <a:latin typeface="Times New Roman" charset="0"/>
                <a:ea typeface="ＭＳ Ｐゴシック" charset="0"/>
                <a:cs typeface="ＭＳ Ｐゴシック" charset="0"/>
              </a:rPr>
              <a:t> </a:t>
            </a:r>
            <a:r>
              <a:rPr lang="ja-JP" altLang="en-US" dirty="0" smtClean="0">
                <a:latin typeface="Times New Roman" charset="0"/>
                <a:ea typeface="ＭＳ Ｐゴシック" charset="0"/>
                <a:cs typeface="ＭＳ Ｐゴシック" charset="0"/>
              </a:rPr>
              <a:t>“</a:t>
            </a:r>
            <a:r>
              <a:rPr lang="en-US" altLang="ja-JP" dirty="0">
                <a:latin typeface="Times New Roman" charset="0"/>
                <a:ea typeface="ＭＳ Ｐゴシック" charset="0"/>
                <a:cs typeface="ＭＳ Ｐゴシック" charset="0"/>
              </a:rPr>
              <a:t>canned</a:t>
            </a:r>
            <a:r>
              <a:rPr lang="ja-JP" altLang="en-US" dirty="0" smtClean="0">
                <a:latin typeface="Times New Roman" charset="0"/>
                <a:ea typeface="ＭＳ Ｐゴシック" charset="0"/>
                <a:cs typeface="ＭＳ Ｐゴシック" charset="0"/>
              </a:rPr>
              <a:t>”</a:t>
            </a:r>
            <a:r>
              <a:rPr lang="en-US" altLang="ja-JP" dirty="0">
                <a:latin typeface="Times New Roman" charset="0"/>
                <a:cs typeface="ＭＳ Ｐゴシック" charset="0"/>
              </a:rPr>
              <a:t> </a:t>
            </a:r>
            <a:r>
              <a:rPr lang="en-US" altLang="ja-JP" dirty="0" smtClean="0">
                <a:latin typeface="Times New Roman" charset="0"/>
                <a:ea typeface="ＭＳ Ｐゴシック" charset="0"/>
                <a:cs typeface="ＭＳ Ｐゴシック" charset="0"/>
              </a:rPr>
              <a:t>views</a:t>
            </a:r>
            <a:endParaRPr lang="en-US" altLang="ja-JP" dirty="0">
              <a:latin typeface="Times New Roman" charset="0"/>
              <a:ea typeface="ＭＳ Ｐゴシック" charset="0"/>
              <a:cs typeface="ＭＳ Ｐゴシック" charset="0"/>
            </a:endParaRPr>
          </a:p>
          <a:p>
            <a:pPr lvl="1"/>
            <a:r>
              <a:rPr lang="en-US" dirty="0">
                <a:latin typeface="Times New Roman" charset="0"/>
                <a:ea typeface="ＭＳ Ｐゴシック" charset="0"/>
              </a:rPr>
              <a:t>2D: </a:t>
            </a:r>
            <a:r>
              <a:rPr lang="en-US" dirty="0" err="1">
                <a:latin typeface="Times New Roman" charset="0"/>
                <a:ea typeface="ＭＳ Ｐゴシック" charset="0"/>
              </a:rPr>
              <a:t>bargraph</a:t>
            </a:r>
            <a:r>
              <a:rPr lang="en-US" dirty="0">
                <a:latin typeface="Times New Roman" charset="0"/>
                <a:ea typeface="ＭＳ Ｐゴシック" charset="0"/>
              </a:rPr>
              <a:t>, histogram</a:t>
            </a:r>
          </a:p>
          <a:p>
            <a:pPr lvl="1"/>
            <a:r>
              <a:rPr lang="en-US" dirty="0">
                <a:latin typeface="Times New Roman" charset="0"/>
                <a:ea typeface="ＭＳ Ｐゴシック" charset="0"/>
              </a:rPr>
              <a:t>3D: full profile, correlation</a:t>
            </a:r>
          </a:p>
          <a:p>
            <a:r>
              <a:rPr lang="en-US" dirty="0">
                <a:latin typeface="Times New Roman" charset="0"/>
                <a:ea typeface="ＭＳ Ｐゴシック" charset="0"/>
                <a:cs typeface="ＭＳ Ｐゴシック" charset="0"/>
              </a:rPr>
              <a:t>Example: S3D flow </a:t>
            </a:r>
            <a:r>
              <a:rPr lang="en-US" dirty="0" smtClean="0">
                <a:latin typeface="Times New Roman" charset="0"/>
                <a:ea typeface="ＭＳ Ｐゴシック" charset="0"/>
                <a:cs typeface="ＭＳ Ｐゴシック" charset="0"/>
              </a:rPr>
              <a:t>solver</a:t>
            </a:r>
            <a:br>
              <a:rPr lang="en-US" dirty="0" smtClean="0">
                <a:latin typeface="Times New Roman" charset="0"/>
                <a:ea typeface="ＭＳ Ｐゴシック" charset="0"/>
                <a:cs typeface="ＭＳ Ｐゴシック" charset="0"/>
              </a:rPr>
            </a:br>
            <a:r>
              <a:rPr lang="en-US" dirty="0" smtClean="0">
                <a:latin typeface="Times New Roman" charset="0"/>
                <a:ea typeface="ＭＳ Ｐゴシック" charset="0"/>
                <a:cs typeface="ＭＳ Ｐゴシック" charset="0"/>
              </a:rPr>
              <a:t>for</a:t>
            </a:r>
            <a:r>
              <a:rPr lang="en-US" dirty="0" smtClean="0">
                <a:latin typeface="Times New Roman" charset="0"/>
                <a:cs typeface="ＭＳ Ｐゴシック" charset="0"/>
              </a:rPr>
              <a:t> </a:t>
            </a:r>
            <a:r>
              <a:rPr lang="en-US" dirty="0" smtClean="0">
                <a:latin typeface="Times New Roman" charset="0"/>
                <a:ea typeface="ＭＳ Ｐゴシック" charset="0"/>
                <a:cs typeface="ＭＳ Ｐゴシック" charset="0"/>
              </a:rPr>
              <a:t>simulation </a:t>
            </a:r>
            <a:r>
              <a:rPr lang="en-US" dirty="0">
                <a:latin typeface="Times New Roman" charset="0"/>
                <a:ea typeface="ＭＳ Ｐゴシック" charset="0"/>
                <a:cs typeface="ＭＳ Ｐゴシック" charset="0"/>
              </a:rPr>
              <a:t>of </a:t>
            </a:r>
            <a:r>
              <a:rPr lang="en-US" dirty="0" smtClean="0">
                <a:latin typeface="Times New Roman" charset="0"/>
                <a:ea typeface="ＭＳ Ｐゴシック" charset="0"/>
                <a:cs typeface="ＭＳ Ｐゴシック" charset="0"/>
              </a:rPr>
              <a:t>turbulent</a:t>
            </a:r>
            <a:br>
              <a:rPr lang="en-US" dirty="0" smtClean="0">
                <a:latin typeface="Times New Roman" charset="0"/>
                <a:ea typeface="ＭＳ Ｐゴシック" charset="0"/>
                <a:cs typeface="ＭＳ Ｐゴシック" charset="0"/>
              </a:rPr>
            </a:br>
            <a:r>
              <a:rPr lang="en-US" dirty="0" smtClean="0">
                <a:latin typeface="Times New Roman" charset="0"/>
                <a:ea typeface="ＭＳ Ｐゴシック" charset="0"/>
                <a:cs typeface="ＭＳ Ｐゴシック" charset="0"/>
              </a:rPr>
              <a:t>combustion</a:t>
            </a:r>
            <a:endParaRPr lang="en-US" dirty="0">
              <a:latin typeface="Times New Roman" charset="0"/>
              <a:ea typeface="ＭＳ Ｐゴシック" charset="0"/>
              <a:cs typeface="ＭＳ Ｐゴシック" charset="0"/>
            </a:endParaRPr>
          </a:p>
          <a:p>
            <a:pPr lvl="1"/>
            <a:r>
              <a:rPr lang="en-US" dirty="0">
                <a:latin typeface="Times New Roman" charset="0"/>
                <a:ea typeface="ＭＳ Ｐゴシック" charset="0"/>
              </a:rPr>
              <a:t>12K cores execution</a:t>
            </a:r>
          </a:p>
          <a:p>
            <a:pPr lvl="1"/>
            <a:r>
              <a:rPr lang="en-US" dirty="0">
                <a:latin typeface="Times New Roman" charset="0"/>
                <a:ea typeface="ＭＳ Ｐゴシック" charset="0"/>
              </a:rPr>
              <a:t>IBM BG/P (Intrepid) and Cray XT4 (Jaguar)</a:t>
            </a:r>
          </a:p>
        </p:txBody>
      </p:sp>
      <p:pic>
        <p:nvPicPr>
          <p:cNvPr id="12291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2876835"/>
            <a:ext cx="3352801" cy="2990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6369050"/>
            <a:ext cx="6019800" cy="48895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SIAM Conference on Parallel Processing for Scientific Computing, February 18-21, 2014</a:t>
            </a:r>
            <a:endParaRPr lang="en-US" dirty="0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69050"/>
            <a:ext cx="2133600" cy="488950"/>
          </a:xfrm>
        </p:spPr>
        <p:txBody>
          <a:bodyPr/>
          <a:lstStyle/>
          <a:p>
            <a:pPr>
              <a:defRPr/>
            </a:pPr>
            <a:fld id="{F2F21A90-E327-C84D-81B5-071D4C5C9FC6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sp>
        <p:nvSpPr>
          <p:cNvPr id="10" name="Footer Placeholder 3"/>
          <p:cNvSpPr txBox="1">
            <a:spLocks/>
          </p:cNvSpPr>
          <p:nvPr/>
        </p:nvSpPr>
        <p:spPr>
          <a:xfrm>
            <a:off x="6172200" y="6369050"/>
            <a:ext cx="1905000" cy="488950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defPPr>
              <a:defRPr lang="en-US"/>
            </a:defPPr>
            <a:lvl1pPr algn="l" defTabSz="457200" rtl="0" fontAlgn="auto">
              <a:spcBef>
                <a:spcPts val="0"/>
              </a:spcBef>
              <a:spcAft>
                <a:spcPts val="0"/>
              </a:spcAft>
              <a:defRPr sz="1200" kern="1200">
                <a:ln>
                  <a:noFill/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smtClean="0"/>
              <a:t>TAU Dancing in your Head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78065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imes New Roman" charset="0"/>
                <a:ea typeface="ＭＳ Ｐゴシック" charset="0"/>
                <a:cs typeface="ＭＳ Ｐゴシック" charset="0"/>
              </a:rPr>
              <a:t>S3D Full Profile View (Jaguar, 12K cores)</a:t>
            </a:r>
          </a:p>
        </p:txBody>
      </p:sp>
      <p:pic>
        <p:nvPicPr>
          <p:cNvPr id="13314" name="Picture 8" descr="&#10;blah-2.jpg                                                     001FF26EMacintosh HD                   C156AA62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34"/>
          <a:stretch>
            <a:fillRect/>
          </a:stretch>
        </p:blipFill>
        <p:spPr bwMode="auto">
          <a:xfrm>
            <a:off x="228600" y="914400"/>
            <a:ext cx="8719246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Box 5"/>
          <p:cNvSpPr txBox="1">
            <a:spLocks noChangeArrowheads="1"/>
          </p:cNvSpPr>
          <p:nvPr/>
        </p:nvSpPr>
        <p:spPr bwMode="auto">
          <a:xfrm>
            <a:off x="7353300" y="1681163"/>
            <a:ext cx="13541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 b="1">
                <a:solidFill>
                  <a:schemeClr val="bg1"/>
                </a:solidFill>
              </a:rPr>
              <a:t>Metric 1</a:t>
            </a:r>
          </a:p>
        </p:txBody>
      </p:sp>
      <p:sp>
        <p:nvSpPr>
          <p:cNvPr id="13316" name="TextBox 6"/>
          <p:cNvSpPr txBox="1">
            <a:spLocks noChangeArrowheads="1"/>
          </p:cNvSpPr>
          <p:nvPr/>
        </p:nvSpPr>
        <p:spPr bwMode="auto">
          <a:xfrm>
            <a:off x="430213" y="2147888"/>
            <a:ext cx="13541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 b="1">
                <a:solidFill>
                  <a:schemeClr val="bg1"/>
                </a:solidFill>
              </a:rPr>
              <a:t>Metric 2</a:t>
            </a:r>
          </a:p>
        </p:txBody>
      </p:sp>
      <p:sp>
        <p:nvSpPr>
          <p:cNvPr id="13317" name="TextBox 7"/>
          <p:cNvSpPr txBox="1">
            <a:spLocks noChangeArrowheads="1"/>
          </p:cNvSpPr>
          <p:nvPr/>
        </p:nvSpPr>
        <p:spPr bwMode="auto">
          <a:xfrm>
            <a:off x="7102475" y="4635500"/>
            <a:ext cx="13287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 b="1">
                <a:solidFill>
                  <a:schemeClr val="bg1"/>
                </a:solidFill>
              </a:rPr>
              <a:t>Threads</a:t>
            </a:r>
          </a:p>
        </p:txBody>
      </p:sp>
      <p:sp>
        <p:nvSpPr>
          <p:cNvPr id="13318" name="TextBox 8"/>
          <p:cNvSpPr txBox="1">
            <a:spLocks noChangeArrowheads="1"/>
          </p:cNvSpPr>
          <p:nvPr/>
        </p:nvSpPr>
        <p:spPr bwMode="auto">
          <a:xfrm>
            <a:off x="2767013" y="5815013"/>
            <a:ext cx="11414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 b="1">
                <a:solidFill>
                  <a:schemeClr val="bg1"/>
                </a:solidFill>
              </a:rPr>
              <a:t>Events</a:t>
            </a:r>
          </a:p>
        </p:txBody>
      </p:sp>
      <p:cxnSp>
        <p:nvCxnSpPr>
          <p:cNvPr id="13319" name="Straight Arrow Connector 10"/>
          <p:cNvCxnSpPr>
            <a:cxnSpLocks noChangeShapeType="1"/>
            <a:stCxn id="13316" idx="2"/>
          </p:cNvCxnSpPr>
          <p:nvPr/>
        </p:nvCxnSpPr>
        <p:spPr bwMode="auto">
          <a:xfrm flipH="1">
            <a:off x="725488" y="2609850"/>
            <a:ext cx="382587" cy="328613"/>
          </a:xfrm>
          <a:prstGeom prst="straightConnector1">
            <a:avLst/>
          </a:prstGeom>
          <a:noFill/>
          <a:ln w="19050">
            <a:solidFill>
              <a:schemeClr val="bg1"/>
            </a:solidFill>
            <a:round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20" name="Straight Arrow Connector 11"/>
          <p:cNvCxnSpPr>
            <a:cxnSpLocks noChangeShapeType="1"/>
            <a:stCxn id="13315" idx="2"/>
          </p:cNvCxnSpPr>
          <p:nvPr/>
        </p:nvCxnSpPr>
        <p:spPr bwMode="auto">
          <a:xfrm>
            <a:off x="8029575" y="2143125"/>
            <a:ext cx="654050" cy="263525"/>
          </a:xfrm>
          <a:prstGeom prst="straightConnector1">
            <a:avLst/>
          </a:prstGeom>
          <a:noFill/>
          <a:ln w="19050">
            <a:solidFill>
              <a:schemeClr val="bg1"/>
            </a:solidFill>
            <a:round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21" name="Straight Arrow Connector 14"/>
          <p:cNvCxnSpPr>
            <a:cxnSpLocks noChangeShapeType="1"/>
            <a:stCxn id="13317" idx="0"/>
          </p:cNvCxnSpPr>
          <p:nvPr/>
        </p:nvCxnSpPr>
        <p:spPr bwMode="auto">
          <a:xfrm flipH="1" flipV="1">
            <a:off x="7475538" y="4365625"/>
            <a:ext cx="290512" cy="269875"/>
          </a:xfrm>
          <a:prstGeom prst="straightConnector1">
            <a:avLst/>
          </a:prstGeom>
          <a:noFill/>
          <a:ln w="19050">
            <a:solidFill>
              <a:schemeClr val="bg1"/>
            </a:solidFill>
            <a:round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22" name="Straight Arrow Connector 17"/>
          <p:cNvCxnSpPr>
            <a:cxnSpLocks noChangeShapeType="1"/>
            <a:stCxn id="13318" idx="0"/>
          </p:cNvCxnSpPr>
          <p:nvPr/>
        </p:nvCxnSpPr>
        <p:spPr bwMode="auto">
          <a:xfrm flipV="1">
            <a:off x="3336925" y="5467350"/>
            <a:ext cx="255588" cy="347663"/>
          </a:xfrm>
          <a:prstGeom prst="straightConnector1">
            <a:avLst/>
          </a:prstGeom>
          <a:noFill/>
          <a:ln w="19050">
            <a:solidFill>
              <a:schemeClr val="bg1"/>
            </a:solidFill>
            <a:round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6369050"/>
            <a:ext cx="6019800" cy="48895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SIAM Conference on Parallel Processing for Scientific Computing, February 18-21, 2014</a:t>
            </a:r>
            <a:endParaRPr lang="en-US" dirty="0"/>
          </a:p>
        </p:txBody>
      </p:sp>
      <p:sp>
        <p:nvSpPr>
          <p:cNvPr id="1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69050"/>
            <a:ext cx="2133600" cy="488950"/>
          </a:xfrm>
        </p:spPr>
        <p:txBody>
          <a:bodyPr/>
          <a:lstStyle/>
          <a:p>
            <a:pPr>
              <a:defRPr/>
            </a:pPr>
            <a:fld id="{F2F21A90-E327-C84D-81B5-071D4C5C9FC6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sp>
        <p:nvSpPr>
          <p:cNvPr id="16" name="Footer Placeholder 3"/>
          <p:cNvSpPr txBox="1">
            <a:spLocks/>
          </p:cNvSpPr>
          <p:nvPr/>
        </p:nvSpPr>
        <p:spPr>
          <a:xfrm>
            <a:off x="6172200" y="6369050"/>
            <a:ext cx="1905000" cy="488950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defPPr>
              <a:defRPr lang="en-US"/>
            </a:defPPr>
            <a:lvl1pPr algn="l" defTabSz="457200" rtl="0" fontAlgn="auto">
              <a:spcBef>
                <a:spcPts val="0"/>
              </a:spcBef>
              <a:spcAft>
                <a:spcPts val="0"/>
              </a:spcAft>
              <a:defRPr sz="1200" kern="1200">
                <a:ln>
                  <a:noFill/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smtClean="0"/>
              <a:t>TAU Dancing in your Head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19756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0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000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4338" name="Rectangle 10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Times New Roman" charset="0"/>
                <a:ea typeface="ＭＳ Ｐゴシック" charset="0"/>
                <a:cs typeface="ＭＳ Ｐゴシック" charset="0"/>
              </a:rPr>
              <a:t>S3D </a:t>
            </a:r>
            <a:r>
              <a:rPr lang="en-GB" dirty="0">
                <a:latin typeface="Times New Roman" charset="0"/>
                <a:ea typeface="ＭＳ Ｐゴシック" charset="0"/>
                <a:cs typeface="ＭＳ Ｐゴシック" charset="0"/>
              </a:rPr>
              <a:t>Correlation Cube (Intrepid, 12K cores)</a:t>
            </a:r>
          </a:p>
        </p:txBody>
      </p:sp>
      <p:pic>
        <p:nvPicPr>
          <p:cNvPr id="14339" name="Picture 102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838200"/>
            <a:ext cx="8686800" cy="550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4340" name="TextBox 5"/>
          <p:cNvSpPr txBox="1">
            <a:spLocks noChangeArrowheads="1"/>
          </p:cNvSpPr>
          <p:nvPr/>
        </p:nvSpPr>
        <p:spPr bwMode="auto">
          <a:xfrm>
            <a:off x="1938338" y="5865812"/>
            <a:ext cx="55260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 sz="2000">
                <a:solidFill>
                  <a:srgbClr val="FFFFFF"/>
                </a:solidFill>
              </a:rPr>
              <a:t>GETRATES_I vs. RATI_I vs. RATX_I vs. MPI_Wait</a:t>
            </a:r>
          </a:p>
        </p:txBody>
      </p:sp>
      <p:sp>
        <p:nvSpPr>
          <p:cNvPr id="14341" name="TextBox 1"/>
          <p:cNvSpPr txBox="1">
            <a:spLocks noChangeArrowheads="1"/>
          </p:cNvSpPr>
          <p:nvPr/>
        </p:nvSpPr>
        <p:spPr bwMode="auto">
          <a:xfrm>
            <a:off x="3241675" y="1209675"/>
            <a:ext cx="15303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>
                <a:solidFill>
                  <a:srgbClr val="FFFFFF"/>
                </a:solidFill>
              </a:rPr>
              <a:t>12K cores</a:t>
            </a:r>
          </a:p>
        </p:txBody>
      </p:sp>
      <p:cxnSp>
        <p:nvCxnSpPr>
          <p:cNvPr id="14342" name="Straight Connector 9"/>
          <p:cNvCxnSpPr>
            <a:cxnSpLocks noChangeShapeType="1"/>
          </p:cNvCxnSpPr>
          <p:nvPr/>
        </p:nvCxnSpPr>
        <p:spPr bwMode="auto">
          <a:xfrm rot="10800000">
            <a:off x="990600" y="4875212"/>
            <a:ext cx="1143000" cy="10668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43" name="Straight Connector 10"/>
          <p:cNvCxnSpPr>
            <a:cxnSpLocks noChangeShapeType="1"/>
          </p:cNvCxnSpPr>
          <p:nvPr/>
        </p:nvCxnSpPr>
        <p:spPr bwMode="auto">
          <a:xfrm flipH="1" flipV="1">
            <a:off x="2590800" y="5273675"/>
            <a:ext cx="1330325" cy="668337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44" name="Straight Connector 14"/>
          <p:cNvCxnSpPr>
            <a:cxnSpLocks noChangeShapeType="1"/>
          </p:cNvCxnSpPr>
          <p:nvPr/>
        </p:nvCxnSpPr>
        <p:spPr bwMode="auto">
          <a:xfrm flipV="1">
            <a:off x="5688013" y="5465762"/>
            <a:ext cx="788987" cy="47625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45" name="Straight Connector 18"/>
          <p:cNvCxnSpPr>
            <a:cxnSpLocks noChangeShapeType="1"/>
          </p:cNvCxnSpPr>
          <p:nvPr/>
        </p:nvCxnSpPr>
        <p:spPr bwMode="auto">
          <a:xfrm flipV="1">
            <a:off x="7307263" y="4679950"/>
            <a:ext cx="1074737" cy="1262062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6369050"/>
            <a:ext cx="6019800" cy="48895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SIAM Conference on Parallel Processing for Scientific Computing, February 18-21, 2014</a:t>
            </a:r>
            <a:endParaRPr lang="en-US" dirty="0"/>
          </a:p>
        </p:txBody>
      </p:sp>
      <p:sp>
        <p:nvSpPr>
          <p:cNvPr id="12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69050"/>
            <a:ext cx="2133600" cy="488950"/>
          </a:xfrm>
        </p:spPr>
        <p:txBody>
          <a:bodyPr/>
          <a:lstStyle/>
          <a:p>
            <a:pPr>
              <a:defRPr/>
            </a:pPr>
            <a:fld id="{F2F21A90-E327-C84D-81B5-071D4C5C9FC6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sp>
        <p:nvSpPr>
          <p:cNvPr id="13" name="Footer Placeholder 3"/>
          <p:cNvSpPr txBox="1">
            <a:spLocks/>
          </p:cNvSpPr>
          <p:nvPr/>
        </p:nvSpPr>
        <p:spPr>
          <a:xfrm>
            <a:off x="6172200" y="6369050"/>
            <a:ext cx="1905000" cy="488950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defPPr>
              <a:defRPr lang="en-US"/>
            </a:defPPr>
            <a:lvl1pPr algn="l" defTabSz="457200" rtl="0" fontAlgn="auto">
              <a:spcBef>
                <a:spcPts val="0"/>
              </a:spcBef>
              <a:spcAft>
                <a:spcPts val="0"/>
              </a:spcAft>
              <a:defRPr sz="1200" kern="1200">
                <a:ln>
                  <a:noFill/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smtClean="0"/>
              <a:t>TAU Dancing in your Head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193416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Times New Roman" charset="0"/>
                <a:ea typeface="ＭＳ Ｐゴシック" charset="0"/>
                <a:cs typeface="ＭＳ Ｐゴシック" charset="0"/>
              </a:rPr>
              <a:t>Extending Visualization Support in </a:t>
            </a:r>
            <a:r>
              <a:rPr lang="en-US" dirty="0" smtClean="0">
                <a:latin typeface="Times New Roman" charset="0"/>
                <a:ea typeface="ＭＳ Ｐゴシック" charset="0"/>
                <a:cs typeface="ＭＳ Ｐゴシック" charset="0"/>
              </a:rPr>
              <a:t>a Profile </a:t>
            </a:r>
            <a:r>
              <a:rPr lang="en-US" dirty="0">
                <a:latin typeface="Times New Roman" charset="0"/>
                <a:ea typeface="ＭＳ Ｐゴシック" charset="0"/>
                <a:cs typeface="ＭＳ Ｐゴシック" charset="0"/>
              </a:rPr>
              <a:t>Tool</a:t>
            </a:r>
          </a:p>
        </p:txBody>
      </p:sp>
      <p:sp>
        <p:nvSpPr>
          <p:cNvPr id="16386" name="Content Placeholder 2"/>
          <p:cNvSpPr>
            <a:spLocks noGrp="1"/>
          </p:cNvSpPr>
          <p:nvPr>
            <p:ph idx="1"/>
          </p:nvPr>
        </p:nvSpPr>
        <p:spPr>
          <a:xfrm>
            <a:off x="152400" y="900113"/>
            <a:ext cx="8991600" cy="5659437"/>
          </a:xfrm>
        </p:spPr>
        <p:txBody>
          <a:bodyPr>
            <a:normAutofit fontScale="92500"/>
          </a:bodyPr>
          <a:lstStyle/>
          <a:p>
            <a:pPr lvl="1">
              <a:lnSpc>
                <a:spcPct val="90000"/>
              </a:lnSpc>
            </a:pPr>
            <a:endParaRPr lang="en-US" dirty="0">
              <a:latin typeface="Times New Roman" charset="0"/>
              <a:ea typeface="ＭＳ Ｐゴシック" charset="0"/>
            </a:endParaRPr>
          </a:p>
          <a:p>
            <a:pPr lvl="1">
              <a:lnSpc>
                <a:spcPct val="90000"/>
              </a:lnSpc>
            </a:pPr>
            <a:endParaRPr lang="en-US" dirty="0">
              <a:latin typeface="Times New Roman" charset="0"/>
              <a:ea typeface="ＭＳ Ｐゴシック" charset="0"/>
            </a:endParaRPr>
          </a:p>
          <a:p>
            <a:pPr lvl="1">
              <a:lnSpc>
                <a:spcPct val="90000"/>
              </a:lnSpc>
            </a:pPr>
            <a:endParaRPr lang="en-US" dirty="0">
              <a:latin typeface="Times New Roman" charset="0"/>
              <a:ea typeface="ＭＳ Ｐゴシック" charset="0"/>
            </a:endParaRPr>
          </a:p>
          <a:p>
            <a:pPr lvl="1">
              <a:lnSpc>
                <a:spcPct val="90000"/>
              </a:lnSpc>
            </a:pPr>
            <a:endParaRPr lang="en-US" dirty="0">
              <a:latin typeface="Times New Roman" charset="0"/>
              <a:ea typeface="ＭＳ Ｐゴシック" charset="0"/>
            </a:endParaRPr>
          </a:p>
          <a:p>
            <a:pPr lvl="1">
              <a:lnSpc>
                <a:spcPct val="90000"/>
              </a:lnSpc>
            </a:pPr>
            <a:endParaRPr lang="en-US" dirty="0">
              <a:latin typeface="Times New Roman" charset="0"/>
              <a:ea typeface="ＭＳ Ｐゴシック" charset="0"/>
            </a:endParaRPr>
          </a:p>
          <a:p>
            <a:pPr lvl="1">
              <a:lnSpc>
                <a:spcPct val="90000"/>
              </a:lnSpc>
            </a:pPr>
            <a:endParaRPr lang="en-US" dirty="0">
              <a:latin typeface="Times New Roman" charset="0"/>
              <a:ea typeface="ＭＳ Ｐゴシック" charset="0"/>
            </a:endParaRPr>
          </a:p>
          <a:p>
            <a:pPr lvl="1">
              <a:lnSpc>
                <a:spcPct val="90000"/>
              </a:lnSpc>
            </a:pPr>
            <a:endParaRPr lang="en-US" dirty="0">
              <a:latin typeface="Times New Roman" charset="0"/>
              <a:ea typeface="ＭＳ Ｐゴシック" charset="0"/>
            </a:endParaRPr>
          </a:p>
          <a:p>
            <a:pPr lvl="1">
              <a:lnSpc>
                <a:spcPct val="90000"/>
              </a:lnSpc>
            </a:pPr>
            <a:endParaRPr lang="en-US" dirty="0">
              <a:latin typeface="Times New Roman" charset="0"/>
              <a:ea typeface="ＭＳ Ｐゴシック" charset="0"/>
            </a:endParaRPr>
          </a:p>
          <a:p>
            <a:pPr>
              <a:lnSpc>
                <a:spcPct val="90000"/>
              </a:lnSpc>
            </a:pPr>
            <a:r>
              <a:rPr lang="en-US" dirty="0">
                <a:latin typeface="Times New Roman" charset="0"/>
                <a:ea typeface="ＭＳ Ｐゴシック" charset="0"/>
                <a:cs typeface="ＭＳ Ｐゴシック" charset="0"/>
              </a:rPr>
              <a:t>User defines visualization</a:t>
            </a:r>
          </a:p>
          <a:p>
            <a:pPr lvl="1">
              <a:lnSpc>
                <a:spcPct val="90000"/>
              </a:lnSpc>
            </a:pPr>
            <a:r>
              <a:rPr lang="en-US" dirty="0">
                <a:latin typeface="Times New Roman" charset="0"/>
                <a:ea typeface="ＭＳ Ｐゴシック" charset="0"/>
              </a:rPr>
              <a:t>Based on performance data model</a:t>
            </a:r>
          </a:p>
          <a:p>
            <a:pPr>
              <a:lnSpc>
                <a:spcPct val="90000"/>
              </a:lnSpc>
            </a:pPr>
            <a:r>
              <a:rPr lang="en-US" dirty="0">
                <a:latin typeface="Times New Roman" charset="0"/>
                <a:ea typeface="ＭＳ Ｐゴシック" charset="0"/>
                <a:cs typeface="ＭＳ Ｐゴシック" charset="0"/>
              </a:rPr>
              <a:t>Specifies layout based on events, metrics, </a:t>
            </a:r>
            <a:r>
              <a:rPr lang="en-US" dirty="0" smtClean="0">
                <a:latin typeface="Times New Roman" charset="0"/>
                <a:ea typeface="ＭＳ Ｐゴシック" charset="0"/>
                <a:cs typeface="ＭＳ Ｐゴシック" charset="0"/>
              </a:rPr>
              <a:t>metadata</a:t>
            </a:r>
            <a:endParaRPr lang="en-US" dirty="0">
              <a:latin typeface="Times New Roman" charset="0"/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</a:pPr>
            <a:r>
              <a:rPr lang="en-US" dirty="0">
                <a:latin typeface="Times New Roman" charset="0"/>
                <a:ea typeface="ＭＳ Ｐゴシック" charset="0"/>
                <a:cs typeface="ＭＳ Ｐゴシック" charset="0"/>
              </a:rPr>
              <a:t>UI provides control of data binding and visualization</a:t>
            </a:r>
          </a:p>
        </p:txBody>
      </p:sp>
      <p:pic>
        <p:nvPicPr>
          <p:cNvPr id="1638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00" y="855662"/>
            <a:ext cx="7975600" cy="3411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6369050"/>
            <a:ext cx="6019800" cy="48895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SIAM Conference on Parallel Processing for Scientific Computing, February 18-21, 2014</a:t>
            </a:r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69050"/>
            <a:ext cx="2133600" cy="488950"/>
          </a:xfrm>
        </p:spPr>
        <p:txBody>
          <a:bodyPr/>
          <a:lstStyle/>
          <a:p>
            <a:pPr>
              <a:defRPr/>
            </a:pPr>
            <a:fld id="{F2F21A90-E327-C84D-81B5-071D4C5C9FC6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sp>
        <p:nvSpPr>
          <p:cNvPr id="7" name="Footer Placeholder 3"/>
          <p:cNvSpPr txBox="1">
            <a:spLocks/>
          </p:cNvSpPr>
          <p:nvPr/>
        </p:nvSpPr>
        <p:spPr>
          <a:xfrm>
            <a:off x="6172200" y="6369050"/>
            <a:ext cx="1905000" cy="488950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defPPr>
              <a:defRPr lang="en-US"/>
            </a:defPPr>
            <a:lvl1pPr algn="l" defTabSz="457200" rtl="0" fontAlgn="auto">
              <a:spcBef>
                <a:spcPts val="0"/>
              </a:spcBef>
              <a:spcAft>
                <a:spcPts val="0"/>
              </a:spcAft>
              <a:defRPr sz="1200" kern="1200">
                <a:ln>
                  <a:noFill/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smtClean="0"/>
              <a:t>TAU Dancing in your Head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190422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charset="0"/>
                <a:cs typeface="ＭＳ Ｐゴシック" charset="0"/>
              </a:rPr>
              <a:t>Performance Visualization using </a:t>
            </a:r>
            <a:r>
              <a:rPr lang="en-US" dirty="0" smtClean="0">
                <a:latin typeface="Times New Roman" charset="0"/>
                <a:ea typeface="ＭＳ Ｐゴシック" charset="0"/>
                <a:cs typeface="ＭＳ Ｐゴシック" charset="0"/>
              </a:rPr>
              <a:t>Topology</a:t>
            </a:r>
            <a:endParaRPr lang="en-US" dirty="0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4578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latin typeface="Times New Roman" charset="0"/>
                <a:ea typeface="ＭＳ Ｐゴシック" charset="0"/>
                <a:cs typeface="ＭＳ Ｐゴシック" charset="0"/>
              </a:rPr>
              <a:t>Utilize system information about architecture</a:t>
            </a:r>
          </a:p>
          <a:p>
            <a:pPr lvl="1"/>
            <a:r>
              <a:rPr lang="en-US" dirty="0" smtClean="0">
                <a:latin typeface="Times New Roman" charset="0"/>
                <a:cs typeface="ＭＳ Ｐゴシック" charset="0"/>
              </a:rPr>
              <a:t>Node information (rack, chassis, physical layout, …)</a:t>
            </a:r>
          </a:p>
          <a:p>
            <a:pPr lvl="1"/>
            <a:r>
              <a:rPr lang="en-US" dirty="0" smtClean="0">
                <a:latin typeface="Times New Roman" charset="0"/>
                <a:ea typeface="ＭＳ Ｐゴシック" charset="0"/>
                <a:cs typeface="ＭＳ Ｐゴシック" charset="0"/>
              </a:rPr>
              <a:t>Communication network topology</a:t>
            </a:r>
          </a:p>
          <a:p>
            <a:r>
              <a:rPr lang="en-US" dirty="0" smtClean="0">
                <a:latin typeface="Times New Roman" charset="0"/>
                <a:ea typeface="ＭＳ Ｐゴシック" charset="0"/>
                <a:cs typeface="ＭＳ Ｐゴシック" charset="0"/>
              </a:rPr>
              <a:t>TAU can collect given system interface</a:t>
            </a:r>
          </a:p>
          <a:p>
            <a:pPr lvl="1"/>
            <a:r>
              <a:rPr lang="en-US" dirty="0" smtClean="0">
                <a:latin typeface="Times New Roman" charset="0"/>
                <a:cs typeface="ＭＳ Ｐゴシック" charset="0"/>
              </a:rPr>
              <a:t>Capture as part of system metadata</a:t>
            </a:r>
            <a:endParaRPr lang="en-US" dirty="0">
              <a:latin typeface="Times New Roman" charset="0"/>
              <a:ea typeface="ＭＳ Ｐゴシック" charset="0"/>
              <a:cs typeface="ＭＳ Ｐゴシック" charset="0"/>
            </a:endParaRPr>
          </a:p>
          <a:p>
            <a:r>
              <a:rPr lang="en-US" dirty="0" smtClean="0">
                <a:latin typeface="Times New Roman" charset="0"/>
                <a:ea typeface="ＭＳ Ｐゴシック" charset="0"/>
                <a:cs typeface="ＭＳ Ｐゴシック" charset="0"/>
              </a:rPr>
              <a:t>Topology information in particular can be useful for laying out the visualization</a:t>
            </a:r>
          </a:p>
          <a:p>
            <a:pPr lvl="1"/>
            <a:r>
              <a:rPr lang="en-US" dirty="0">
                <a:latin typeface="Times New Roman" charset="0"/>
                <a:cs typeface="ＭＳ Ｐゴシック" charset="0"/>
              </a:rPr>
              <a:t>Visualize performance with processes</a:t>
            </a:r>
          </a:p>
          <a:p>
            <a:pPr lvl="1"/>
            <a:r>
              <a:rPr lang="en-US" dirty="0" smtClean="0">
                <a:latin typeface="Times New Roman" charset="0"/>
                <a:cs typeface="ＭＳ Ｐゴシック" charset="0"/>
              </a:rPr>
              <a:t>See </a:t>
            </a:r>
            <a:r>
              <a:rPr lang="en-US" dirty="0" smtClean="0">
                <a:latin typeface="Times New Roman" charset="0"/>
                <a:ea typeface="ＭＳ Ｐゴシック" charset="0"/>
                <a:cs typeface="ＭＳ Ｐゴシック" charset="0"/>
              </a:rPr>
              <a:t>effects of process mapping</a:t>
            </a:r>
          </a:p>
          <a:p>
            <a:pPr lvl="1"/>
            <a:r>
              <a:rPr lang="en-US" dirty="0" smtClean="0">
                <a:latin typeface="Times New Roman" charset="0"/>
                <a:ea typeface="ＭＳ Ｐゴシック" charset="0"/>
                <a:cs typeface="ＭＳ Ｐゴシック" charset="0"/>
              </a:rPr>
              <a:t>Identify effects with respect to topology</a:t>
            </a:r>
          </a:p>
          <a:p>
            <a:r>
              <a:rPr lang="en-US" dirty="0" smtClean="0">
                <a:latin typeface="Times New Roman" charset="0"/>
                <a:cs typeface="ＭＳ Ｐゴシック" charset="0"/>
              </a:rPr>
              <a:t>Physical core information and thread mapping will need a hierarchical technique to visualize</a:t>
            </a:r>
            <a:endParaRPr lang="en-US" dirty="0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SIAM Conference on Parallel Processing for Scientific Computing, February 18-21, 2014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F21A90-E327-C84D-81B5-071D4C5C9FC6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6172200" y="6369050"/>
            <a:ext cx="1905000" cy="488950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defPPr>
              <a:defRPr lang="en-US"/>
            </a:defPPr>
            <a:lvl1pPr algn="l" defTabSz="457200" rtl="0" fontAlgn="auto">
              <a:spcBef>
                <a:spcPts val="0"/>
              </a:spcBef>
              <a:spcAft>
                <a:spcPts val="0"/>
              </a:spcAft>
              <a:defRPr sz="1200" kern="1200">
                <a:ln>
                  <a:noFill/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smtClean="0"/>
              <a:t>TAU Dancing in your Head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849557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imes New Roman" charset="0"/>
                <a:ea typeface="ＭＳ Ｐゴシック" charset="0"/>
                <a:cs typeface="ＭＳ Ｐゴシック" charset="0"/>
              </a:rPr>
              <a:t>Using Process Topology Metadata</a:t>
            </a:r>
          </a:p>
        </p:txBody>
      </p:sp>
      <p:sp>
        <p:nvSpPr>
          <p:cNvPr id="17410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sz="2600" dirty="0" smtClean="0">
                <a:latin typeface="Times New Roman" charset="0"/>
                <a:ea typeface="ＭＳ Ｐゴシック" charset="0"/>
                <a:cs typeface="ＭＳ Ｐゴシック" charset="0"/>
              </a:rPr>
              <a:t>Each </a:t>
            </a:r>
            <a: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  <a:t>point represents a thread of execution (MPI process)</a:t>
            </a:r>
          </a:p>
          <a:p>
            <a:pPr lvl="1">
              <a:lnSpc>
                <a:spcPct val="90000"/>
              </a:lnSpc>
            </a:pPr>
            <a:r>
              <a:rPr lang="en-US" sz="2400" dirty="0">
                <a:latin typeface="Times New Roman" charset="0"/>
                <a:ea typeface="ＭＳ Ｐゴシック" charset="0"/>
              </a:rPr>
              <a:t>Positioned according to the Cartesian (</a:t>
            </a:r>
            <a:r>
              <a:rPr lang="en-US" sz="2400" dirty="0" err="1">
                <a:latin typeface="Times New Roman" charset="0"/>
                <a:ea typeface="ＭＳ Ｐゴシック" charset="0"/>
              </a:rPr>
              <a:t>x,y,z,t</a:t>
            </a:r>
            <a:r>
              <a:rPr lang="en-US" sz="2400" dirty="0">
                <a:latin typeface="Times New Roman" charset="0"/>
                <a:ea typeface="ＭＳ Ｐゴシック" charset="0"/>
              </a:rPr>
              <a:t>) coordinates</a:t>
            </a:r>
          </a:p>
          <a:p>
            <a:pPr>
              <a:lnSpc>
                <a:spcPct val="90000"/>
              </a:lnSpc>
            </a:pPr>
            <a: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  <a:t>Color is determined by</a:t>
            </a:r>
            <a:b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</a:br>
            <a: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  <a:t>selected event/metric value</a:t>
            </a:r>
          </a:p>
          <a:p>
            <a:pPr>
              <a:lnSpc>
                <a:spcPct val="90000"/>
              </a:lnSpc>
            </a:pPr>
            <a: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  <a:t>Topology information can</a:t>
            </a:r>
            <a:b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</a:br>
            <a: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  <a:t>be recorded in </a:t>
            </a:r>
            <a:r>
              <a:rPr lang="en-US" sz="2600" dirty="0" smtClean="0">
                <a:latin typeface="Times New Roman" charset="0"/>
                <a:ea typeface="ＭＳ Ｐゴシック" charset="0"/>
                <a:cs typeface="ＭＳ Ｐゴシック" charset="0"/>
              </a:rPr>
              <a:t>TAU</a:t>
            </a:r>
            <a:br>
              <a:rPr lang="en-US" sz="2600" dirty="0" smtClean="0">
                <a:latin typeface="Times New Roman" charset="0"/>
                <a:ea typeface="ＭＳ Ｐゴシック" charset="0"/>
                <a:cs typeface="ＭＳ Ｐゴシック" charset="0"/>
              </a:rPr>
            </a:br>
            <a:r>
              <a:rPr lang="en-US" sz="2600" dirty="0" smtClean="0">
                <a:latin typeface="Times New Roman" charset="0"/>
                <a:ea typeface="ＭＳ Ｐゴシック" charset="0"/>
                <a:cs typeface="ＭＳ Ｐゴシック" charset="0"/>
              </a:rPr>
              <a:t>metadata</a:t>
            </a:r>
            <a:endParaRPr lang="en-US" sz="2600" dirty="0">
              <a:latin typeface="Times New Roman" charset="0"/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</a:pPr>
            <a:r>
              <a:rPr lang="en-US" sz="2600" dirty="0" err="1">
                <a:latin typeface="Times New Roman" charset="0"/>
                <a:ea typeface="ＭＳ Ｐゴシック" charset="0"/>
                <a:cs typeface="ＭＳ Ｐゴシック" charset="0"/>
              </a:rPr>
              <a:t>ParaProf</a:t>
            </a:r>
            <a: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  <a:t> reads metadata</a:t>
            </a:r>
            <a:b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</a:br>
            <a: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  <a:t>to determine topology and</a:t>
            </a:r>
            <a:b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</a:br>
            <a: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  <a:t>create layout</a:t>
            </a:r>
          </a:p>
          <a:p>
            <a:pPr>
              <a:lnSpc>
                <a:spcPct val="90000"/>
              </a:lnSpc>
            </a:pPr>
            <a: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  <a:t>Example: Sweep3D 3D</a:t>
            </a:r>
            <a:b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</a:br>
            <a: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  <a:t>neutron transport application</a:t>
            </a:r>
          </a:p>
          <a:p>
            <a:pPr lvl="1">
              <a:lnSpc>
                <a:spcPct val="90000"/>
              </a:lnSpc>
            </a:pPr>
            <a:r>
              <a:rPr lang="en-US" sz="2400" dirty="0">
                <a:latin typeface="Times New Roman" charset="0"/>
                <a:ea typeface="ＭＳ Ｐゴシック" charset="0"/>
              </a:rPr>
              <a:t>16K run on BG/P</a:t>
            </a:r>
          </a:p>
          <a:p>
            <a:pPr lvl="1">
              <a:lnSpc>
                <a:spcPct val="90000"/>
              </a:lnSpc>
            </a:pPr>
            <a:r>
              <a:rPr lang="en-US" sz="2400" dirty="0">
                <a:latin typeface="Times New Roman" charset="0"/>
                <a:ea typeface="ＭＳ Ｐゴシック" charset="0"/>
              </a:rPr>
              <a:t>Color is exclusive time in the “sweep” function</a:t>
            </a:r>
          </a:p>
        </p:txBody>
      </p:sp>
      <p:pic>
        <p:nvPicPr>
          <p:cNvPr id="1741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599" y="1828800"/>
            <a:ext cx="4651871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6369050"/>
            <a:ext cx="6019800" cy="48895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SIAM Conference on Parallel Processing for Scientific Computing, February 18-21, 2014</a:t>
            </a:r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69050"/>
            <a:ext cx="2133600" cy="488950"/>
          </a:xfrm>
        </p:spPr>
        <p:txBody>
          <a:bodyPr/>
          <a:lstStyle/>
          <a:p>
            <a:pPr>
              <a:defRPr/>
            </a:pPr>
            <a:fld id="{F2F21A90-E327-C84D-81B5-071D4C5C9FC6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sp>
        <p:nvSpPr>
          <p:cNvPr id="7" name="Footer Placeholder 3"/>
          <p:cNvSpPr txBox="1">
            <a:spLocks/>
          </p:cNvSpPr>
          <p:nvPr/>
        </p:nvSpPr>
        <p:spPr>
          <a:xfrm>
            <a:off x="6172200" y="6369050"/>
            <a:ext cx="1905000" cy="488950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defPPr>
              <a:defRPr lang="en-US"/>
            </a:defPPr>
            <a:lvl1pPr algn="l" defTabSz="457200" rtl="0" fontAlgn="auto">
              <a:spcBef>
                <a:spcPts val="0"/>
              </a:spcBef>
              <a:spcAft>
                <a:spcPts val="0"/>
              </a:spcAft>
              <a:defRPr sz="1200" kern="1200">
                <a:ln>
                  <a:noFill/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smtClean="0"/>
              <a:t>TAU Dancing in your Head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182938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imes New Roman" charset="0"/>
                <a:ea typeface="ＭＳ Ｐゴシック" charset="0"/>
                <a:cs typeface="ＭＳ Ｐゴシック" charset="0"/>
              </a:rPr>
              <a:t>Viewing Internal Structure</a:t>
            </a:r>
          </a:p>
        </p:txBody>
      </p:sp>
      <p:sp>
        <p:nvSpPr>
          <p:cNvPr id="18434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>
                <a:latin typeface="Times New Roman" charset="0"/>
                <a:ea typeface="ＭＳ Ｐゴシック" charset="0"/>
                <a:cs typeface="ＭＳ Ｐゴシック" charset="0"/>
              </a:rPr>
              <a:t>Dense topologies</a:t>
            </a:r>
            <a:br>
              <a:rPr lang="en-US" dirty="0">
                <a:latin typeface="Times New Roman" charset="0"/>
                <a:ea typeface="ＭＳ Ｐゴシック" charset="0"/>
                <a:cs typeface="ＭＳ Ｐゴシック" charset="0"/>
              </a:rPr>
            </a:br>
            <a:r>
              <a:rPr lang="en-US" dirty="0">
                <a:latin typeface="Times New Roman" charset="0"/>
                <a:ea typeface="ＭＳ Ｐゴシック" charset="0"/>
                <a:cs typeface="ＭＳ Ｐゴシック" charset="0"/>
              </a:rPr>
              <a:t>can hide internal</a:t>
            </a:r>
            <a:br>
              <a:rPr lang="en-US" dirty="0">
                <a:latin typeface="Times New Roman" charset="0"/>
                <a:ea typeface="ＭＳ Ｐゴシック" charset="0"/>
                <a:cs typeface="ＭＳ Ｐゴシック" charset="0"/>
              </a:rPr>
            </a:br>
            <a:r>
              <a:rPr lang="en-US" dirty="0">
                <a:latin typeface="Times New Roman" charset="0"/>
                <a:ea typeface="ＭＳ Ｐゴシック" charset="0"/>
                <a:cs typeface="ＭＳ Ｐゴシック" charset="0"/>
              </a:rPr>
              <a:t>structure in the</a:t>
            </a:r>
            <a:br>
              <a:rPr lang="en-US" dirty="0">
                <a:latin typeface="Times New Roman" charset="0"/>
                <a:ea typeface="ＭＳ Ｐゴシック" charset="0"/>
                <a:cs typeface="ＭＳ Ｐゴシック" charset="0"/>
              </a:rPr>
            </a:br>
            <a:r>
              <a:rPr lang="en-US" dirty="0">
                <a:latin typeface="Times New Roman" charset="0"/>
                <a:ea typeface="ＭＳ Ｐゴシック" charset="0"/>
                <a:cs typeface="ＭＳ Ｐゴシック" charset="0"/>
              </a:rPr>
              <a:t>visualization</a:t>
            </a:r>
          </a:p>
          <a:p>
            <a:r>
              <a:rPr lang="en-US" dirty="0">
                <a:latin typeface="Times New Roman" charset="0"/>
                <a:ea typeface="ＭＳ Ｐゴシック" charset="0"/>
                <a:cs typeface="ＭＳ Ｐゴシック" charset="0"/>
              </a:rPr>
              <a:t>Restrict visibility</a:t>
            </a:r>
            <a:br>
              <a:rPr lang="en-US" dirty="0">
                <a:latin typeface="Times New Roman" charset="0"/>
                <a:ea typeface="ＭＳ Ｐゴシック" charset="0"/>
                <a:cs typeface="ＭＳ Ｐゴシック" charset="0"/>
              </a:rPr>
            </a:br>
            <a:r>
              <a:rPr lang="en-US" dirty="0">
                <a:latin typeface="Times New Roman" charset="0"/>
                <a:ea typeface="ＭＳ Ｐゴシック" charset="0"/>
                <a:cs typeface="ＭＳ Ｐゴシック" charset="0"/>
              </a:rPr>
              <a:t>by color value to</a:t>
            </a:r>
            <a:br>
              <a:rPr lang="en-US" dirty="0">
                <a:latin typeface="Times New Roman" charset="0"/>
                <a:ea typeface="ＭＳ Ｐゴシック" charset="0"/>
                <a:cs typeface="ＭＳ Ｐゴシック" charset="0"/>
              </a:rPr>
            </a:br>
            <a:r>
              <a:rPr lang="en-US" dirty="0" smtClean="0">
                <a:latin typeface="Times New Roman" charset="0"/>
                <a:ea typeface="ＭＳ Ｐゴシック" charset="0"/>
                <a:cs typeface="ＭＳ Ｐゴシック" charset="0"/>
              </a:rPr>
              <a:t>expose</a:t>
            </a:r>
            <a:br>
              <a:rPr lang="en-US" dirty="0" smtClean="0">
                <a:latin typeface="Times New Roman" charset="0"/>
                <a:ea typeface="ＭＳ Ｐゴシック" charset="0"/>
                <a:cs typeface="ＭＳ Ｐゴシック" charset="0"/>
              </a:rPr>
            </a:br>
            <a:r>
              <a:rPr lang="en-US" dirty="0" smtClean="0">
                <a:latin typeface="Times New Roman" charset="0"/>
                <a:ea typeface="ＭＳ Ｐゴシック" charset="0"/>
                <a:cs typeface="ＭＳ Ｐゴシック" charset="0"/>
              </a:rPr>
              <a:t>performance</a:t>
            </a:r>
            <a:r>
              <a:rPr lang="en-US" dirty="0">
                <a:latin typeface="Times New Roman" charset="0"/>
                <a:ea typeface="ＭＳ Ｐゴシック" charset="0"/>
                <a:cs typeface="ＭＳ Ｐゴシック" charset="0"/>
              </a:rPr>
              <a:t/>
            </a:r>
            <a:br>
              <a:rPr lang="en-US" dirty="0">
                <a:latin typeface="Times New Roman" charset="0"/>
                <a:ea typeface="ＭＳ Ｐゴシック" charset="0"/>
                <a:cs typeface="ＭＳ Ｐゴシック" charset="0"/>
              </a:rPr>
            </a:br>
            <a:r>
              <a:rPr lang="en-US" dirty="0">
                <a:latin typeface="Times New Roman" charset="0"/>
                <a:ea typeface="ＭＳ Ｐゴシック" charset="0"/>
                <a:cs typeface="ＭＳ Ｐゴシック" charset="0"/>
              </a:rPr>
              <a:t>patterns</a:t>
            </a:r>
          </a:p>
          <a:p>
            <a:r>
              <a:rPr lang="en-US" dirty="0" err="1">
                <a:latin typeface="Times New Roman" charset="0"/>
                <a:ea typeface="ＭＳ Ｐゴシック" charset="0"/>
                <a:cs typeface="ＭＳ Ｐゴシック" charset="0"/>
              </a:rPr>
              <a:t>ParaProf</a:t>
            </a:r>
            <a:r>
              <a:rPr lang="en-US" dirty="0">
                <a:latin typeface="Times New Roman" charset="0"/>
                <a:ea typeface="ＭＳ Ｐゴシック" charset="0"/>
                <a:cs typeface="ＭＳ Ｐゴシック" charset="0"/>
              </a:rPr>
              <a:t> visualization UI now allows for range filtering</a:t>
            </a:r>
          </a:p>
          <a:p>
            <a:pPr lvl="1"/>
            <a:r>
              <a:rPr lang="en-US" dirty="0">
                <a:latin typeface="Times New Roman" charset="0"/>
                <a:ea typeface="ＭＳ Ｐゴシック" charset="0"/>
              </a:rPr>
              <a:t>Mid-level values can be excluded</a:t>
            </a:r>
          </a:p>
          <a:p>
            <a:pPr lvl="1"/>
            <a:r>
              <a:rPr lang="en-US" dirty="0">
                <a:latin typeface="Times New Roman" charset="0"/>
                <a:ea typeface="ＭＳ Ｐゴシック" charset="0"/>
              </a:rPr>
              <a:t>Include high outliers (hotspots)</a:t>
            </a:r>
          </a:p>
          <a:p>
            <a:pPr lvl="1"/>
            <a:r>
              <a:rPr lang="en-US" dirty="0">
                <a:latin typeface="Times New Roman" charset="0"/>
                <a:ea typeface="ＭＳ Ｐゴシック" charset="0"/>
              </a:rPr>
              <a:t>Include low outliers (under-utilized ranks)</a:t>
            </a:r>
          </a:p>
          <a:p>
            <a:endParaRPr lang="en-US" dirty="0">
              <a:latin typeface="Times New Roman" charset="0"/>
              <a:ea typeface="ＭＳ Ｐゴシック" charset="0"/>
              <a:cs typeface="ＭＳ Ｐゴシック" charset="0"/>
            </a:endParaRPr>
          </a:p>
          <a:p>
            <a:endParaRPr lang="en-US" dirty="0">
              <a:latin typeface="Times New Roman" charset="0"/>
              <a:ea typeface="ＭＳ Ｐゴシック" charset="0"/>
              <a:cs typeface="ＭＳ Ｐゴシック" charset="0"/>
            </a:endParaRPr>
          </a:p>
          <a:p>
            <a:endParaRPr lang="en-US" dirty="0">
              <a:latin typeface="Times New Roman" charset="0"/>
              <a:ea typeface="ＭＳ Ｐゴシック" charset="0"/>
              <a:cs typeface="ＭＳ Ｐゴシック" charset="0"/>
            </a:endParaRPr>
          </a:p>
          <a:p>
            <a:endParaRPr lang="en-US" dirty="0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6369050"/>
            <a:ext cx="6019800" cy="48895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SIAM Conference on Parallel Processing for Scientific Computing, February 18-21, 2014</a:t>
            </a:r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69050"/>
            <a:ext cx="2133600" cy="488950"/>
          </a:xfrm>
        </p:spPr>
        <p:txBody>
          <a:bodyPr/>
          <a:lstStyle/>
          <a:p>
            <a:pPr>
              <a:defRPr/>
            </a:pPr>
            <a:fld id="{F2F21A90-E327-C84D-81B5-071D4C5C9FC6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sp>
        <p:nvSpPr>
          <p:cNvPr id="7" name="Footer Placeholder 3"/>
          <p:cNvSpPr txBox="1">
            <a:spLocks/>
          </p:cNvSpPr>
          <p:nvPr/>
        </p:nvSpPr>
        <p:spPr>
          <a:xfrm>
            <a:off x="6172200" y="6369050"/>
            <a:ext cx="1905000" cy="488950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defPPr>
              <a:defRPr lang="en-US"/>
            </a:defPPr>
            <a:lvl1pPr algn="l" defTabSz="457200" rtl="0" fontAlgn="auto">
              <a:spcBef>
                <a:spcPts val="0"/>
              </a:spcBef>
              <a:spcAft>
                <a:spcPts val="0"/>
              </a:spcAft>
              <a:defRPr sz="1200" kern="1200">
                <a:ln>
                  <a:noFill/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smtClean="0"/>
              <a:t>TAU Dancing in your Head</a:t>
            </a:r>
            <a:endParaRPr lang="en-US" dirty="0"/>
          </a:p>
        </p:txBody>
      </p:sp>
      <p:pic>
        <p:nvPicPr>
          <p:cNvPr id="3" name="Picture 2" descr="topoSnap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1083653"/>
            <a:ext cx="5827322" cy="3183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58761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imes New Roman" charset="0"/>
                <a:ea typeface="ＭＳ Ｐゴシック" charset="0"/>
                <a:cs typeface="ＭＳ Ｐゴシック" charset="0"/>
              </a:rPr>
              <a:t>Slicing to Reduce Dimensionality</a:t>
            </a:r>
          </a:p>
        </p:txBody>
      </p:sp>
      <p:sp>
        <p:nvSpPr>
          <p:cNvPr id="1945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>
                <a:latin typeface="Times New Roman" charset="0"/>
                <a:ea typeface="ＭＳ Ｐゴシック" charset="0"/>
                <a:cs typeface="ＭＳ Ｐゴシック" charset="0"/>
              </a:rPr>
              <a:t>Restrict visibility to</a:t>
            </a:r>
            <a:br>
              <a:rPr lang="en-US">
                <a:latin typeface="Times New Roman" charset="0"/>
                <a:ea typeface="ＭＳ Ｐゴシック" charset="0"/>
                <a:cs typeface="ＭＳ Ｐゴシック" charset="0"/>
              </a:rPr>
            </a:br>
            <a:r>
              <a:rPr lang="en-US">
                <a:latin typeface="Times New Roman" charset="0"/>
                <a:ea typeface="ＭＳ Ｐゴシック" charset="0"/>
                <a:cs typeface="ＭＳ Ｐゴシック" charset="0"/>
              </a:rPr>
              <a:t>sub-dimensions</a:t>
            </a:r>
          </a:p>
          <a:p>
            <a:pPr lvl="1"/>
            <a:r>
              <a:rPr lang="en-US">
                <a:latin typeface="Times New Roman" charset="0"/>
                <a:ea typeface="ＭＳ Ｐゴシック" charset="0"/>
              </a:rPr>
              <a:t>Slices along spatial axes</a:t>
            </a:r>
          </a:p>
          <a:p>
            <a:r>
              <a:rPr lang="en-US">
                <a:latin typeface="Times New Roman" charset="0"/>
                <a:ea typeface="ＭＳ Ｐゴシック" charset="0"/>
                <a:cs typeface="ＭＳ Ｐゴシック" charset="0"/>
              </a:rPr>
              <a:t>ParaProf visualization UI</a:t>
            </a:r>
            <a:br>
              <a:rPr lang="en-US">
                <a:latin typeface="Times New Roman" charset="0"/>
                <a:ea typeface="ＭＳ Ｐゴシック" charset="0"/>
                <a:cs typeface="ＭＳ Ｐゴシック" charset="0"/>
              </a:rPr>
            </a:br>
            <a:r>
              <a:rPr lang="en-US">
                <a:latin typeface="Times New Roman" charset="0"/>
                <a:ea typeface="ＭＳ Ｐゴシック" charset="0"/>
                <a:cs typeface="ＭＳ Ｐゴシック" charset="0"/>
              </a:rPr>
              <a:t>provides dimensionality</a:t>
            </a:r>
            <a:br>
              <a:rPr lang="en-US">
                <a:latin typeface="Times New Roman" charset="0"/>
                <a:ea typeface="ＭＳ Ｐゴシック" charset="0"/>
                <a:cs typeface="ＭＳ Ｐゴシック" charset="0"/>
              </a:rPr>
            </a:br>
            <a:r>
              <a:rPr lang="en-US">
                <a:latin typeface="Times New Roman" charset="0"/>
                <a:ea typeface="ＭＳ Ｐゴシック" charset="0"/>
                <a:cs typeface="ＭＳ Ｐゴシック" charset="0"/>
              </a:rPr>
              <a:t>reduction control</a:t>
            </a:r>
          </a:p>
          <a:p>
            <a:pPr lvl="1"/>
            <a:r>
              <a:rPr lang="en-US">
                <a:latin typeface="Times New Roman" charset="0"/>
                <a:ea typeface="ＭＳ Ｐゴシック" charset="0"/>
              </a:rPr>
              <a:t>Multiple axis controls</a:t>
            </a:r>
            <a:br>
              <a:rPr lang="en-US">
                <a:latin typeface="Times New Roman" charset="0"/>
                <a:ea typeface="ＭＳ Ｐゴシック" charset="0"/>
              </a:rPr>
            </a:br>
            <a:r>
              <a:rPr lang="en-US">
                <a:latin typeface="Times New Roman" charset="0"/>
                <a:ea typeface="ＭＳ Ｐゴシック" charset="0"/>
              </a:rPr>
              <a:t>allow selection of planes, lines, or an individual point</a:t>
            </a:r>
          </a:p>
          <a:p>
            <a:r>
              <a:rPr lang="en-US">
                <a:latin typeface="Times New Roman" charset="0"/>
                <a:ea typeface="ＭＳ Ｐゴシック" charset="0"/>
                <a:cs typeface="ＭＳ Ｐゴシック" charset="0"/>
              </a:rPr>
              <a:t>Several alternatives for value reduction</a:t>
            </a:r>
          </a:p>
          <a:p>
            <a:pPr lvl="1"/>
            <a:r>
              <a:rPr lang="en-US">
                <a:latin typeface="Times New Roman" charset="0"/>
                <a:ea typeface="ＭＳ Ｐゴシック" charset="0"/>
              </a:rPr>
              <a:t>Show only value of points</a:t>
            </a:r>
          </a:p>
          <a:p>
            <a:pPr lvl="1"/>
            <a:r>
              <a:rPr lang="en-US">
                <a:latin typeface="Times New Roman" charset="0"/>
                <a:ea typeface="ＭＳ Ｐゴシック" charset="0"/>
              </a:rPr>
              <a:t>Averaging the color value for all points in the selected area </a:t>
            </a:r>
          </a:p>
          <a:p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9459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275658"/>
            <a:ext cx="4337537" cy="2839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6369050"/>
            <a:ext cx="6019800" cy="48895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SIAM Conference on Parallel Processing for Scientific Computing, February 18-21, 2014</a:t>
            </a:r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69050"/>
            <a:ext cx="2133600" cy="488950"/>
          </a:xfrm>
        </p:spPr>
        <p:txBody>
          <a:bodyPr/>
          <a:lstStyle/>
          <a:p>
            <a:pPr>
              <a:defRPr/>
            </a:pPr>
            <a:fld id="{F2F21A90-E327-C84D-81B5-071D4C5C9FC6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  <p:sp>
        <p:nvSpPr>
          <p:cNvPr id="7" name="Footer Placeholder 3"/>
          <p:cNvSpPr txBox="1">
            <a:spLocks/>
          </p:cNvSpPr>
          <p:nvPr/>
        </p:nvSpPr>
        <p:spPr>
          <a:xfrm>
            <a:off x="6172200" y="6369050"/>
            <a:ext cx="1905000" cy="488950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defPPr>
              <a:defRPr lang="en-US"/>
            </a:defPPr>
            <a:lvl1pPr algn="l" defTabSz="457200" rtl="0" fontAlgn="auto">
              <a:spcBef>
                <a:spcPts val="0"/>
              </a:spcBef>
              <a:spcAft>
                <a:spcPts val="0"/>
              </a:spcAft>
              <a:defRPr sz="1200" kern="1200">
                <a:ln>
                  <a:noFill/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smtClean="0"/>
              <a:t>TAU Dancing in your Head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727277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imes New Roman" charset="0"/>
                <a:ea typeface="ＭＳ Ｐゴシック" charset="0"/>
                <a:cs typeface="ＭＳ Ｐゴシック" charset="0"/>
              </a:rPr>
              <a:t>Custom Topologies</a:t>
            </a:r>
          </a:p>
        </p:txBody>
      </p:sp>
      <p:sp>
        <p:nvSpPr>
          <p:cNvPr id="20482" name="Content Placeholder 10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  <a:t>Certain views may hide deeper</a:t>
            </a:r>
            <a:b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</a:br>
            <a: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  <a:t>inter-process behavior</a:t>
            </a:r>
          </a:p>
          <a:p>
            <a: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  <a:t>Spatially dependent performance issues</a:t>
            </a:r>
            <a:b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</a:br>
            <a: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  <a:t>may be revealed by manipulating topology</a:t>
            </a:r>
          </a:p>
          <a:p>
            <a: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  <a:t>Sweep3D profile with alternative</a:t>
            </a:r>
            <a:b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</a:br>
            <a: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  <a:t>Cartesian mapping exposes distribution</a:t>
            </a:r>
            <a:b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</a:br>
            <a: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  <a:t>of computational effort</a:t>
            </a:r>
          </a:p>
          <a:p>
            <a: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  <a:t>Topology has direct effect on communication</a:t>
            </a:r>
          </a:p>
          <a:p>
            <a: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  <a:t>Visualization mapped to hardware topologies</a:t>
            </a:r>
            <a:b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</a:br>
            <a: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  <a:t>can suggest better node/rank mapping</a:t>
            </a:r>
          </a:p>
          <a:p>
            <a:r>
              <a:rPr lang="en-US" sz="2600" i="1" dirty="0" err="1">
                <a:latin typeface="Times New Roman" charset="0"/>
                <a:ea typeface="ＭＳ Ｐゴシック" charset="0"/>
                <a:cs typeface="ＭＳ Ｐゴシック" charset="0"/>
              </a:rPr>
              <a:t>MPI_AllReduce</a:t>
            </a:r>
            <a:r>
              <a:rPr lang="en-US" sz="2600" i="1" dirty="0">
                <a:latin typeface="Times New Roman" charset="0"/>
                <a:ea typeface="ＭＳ Ｐゴシック" charset="0"/>
                <a:cs typeface="ＭＳ Ｐゴシック" charset="0"/>
              </a:rPr>
              <a:t>() </a:t>
            </a:r>
            <a: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  <a:t>values for</a:t>
            </a:r>
            <a:b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</a:br>
            <a: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  <a:t>Sweep3D highlights waiting distribution</a:t>
            </a:r>
            <a:b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</a:br>
            <a: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  <a:t>from rank 0 (lower left) to the most distant rank (upper right)</a:t>
            </a:r>
          </a:p>
        </p:txBody>
      </p:sp>
      <p:pic>
        <p:nvPicPr>
          <p:cNvPr id="20483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" r="542" b="406"/>
          <a:stretch>
            <a:fillRect/>
          </a:stretch>
        </p:blipFill>
        <p:spPr bwMode="auto">
          <a:xfrm>
            <a:off x="6781800" y="838200"/>
            <a:ext cx="2286000" cy="2284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3276600"/>
            <a:ext cx="2286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485" name="Straight Arrow Connector 4"/>
          <p:cNvCxnSpPr>
            <a:cxnSpLocks noChangeShapeType="1"/>
          </p:cNvCxnSpPr>
          <p:nvPr/>
        </p:nvCxnSpPr>
        <p:spPr bwMode="auto">
          <a:xfrm flipV="1">
            <a:off x="6024563" y="2133600"/>
            <a:ext cx="757237" cy="804863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86" name="Straight Arrow Connector 11"/>
          <p:cNvCxnSpPr>
            <a:cxnSpLocks noChangeShapeType="1"/>
          </p:cNvCxnSpPr>
          <p:nvPr/>
        </p:nvCxnSpPr>
        <p:spPr bwMode="auto">
          <a:xfrm flipV="1">
            <a:off x="6024562" y="4495800"/>
            <a:ext cx="757238" cy="804862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6369050"/>
            <a:ext cx="6019800" cy="48895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SIAM Conference on Parallel Processing for Scientific Computing, February 18-21, 2014</a:t>
            </a:r>
            <a:endParaRPr lang="en-US" dirty="0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69050"/>
            <a:ext cx="2133600" cy="488950"/>
          </a:xfrm>
        </p:spPr>
        <p:txBody>
          <a:bodyPr/>
          <a:lstStyle/>
          <a:p>
            <a:pPr>
              <a:defRPr/>
            </a:pPr>
            <a:fld id="{F2F21A90-E327-C84D-81B5-071D4C5C9FC6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  <p:sp>
        <p:nvSpPr>
          <p:cNvPr id="10" name="Footer Placeholder 3"/>
          <p:cNvSpPr txBox="1">
            <a:spLocks/>
          </p:cNvSpPr>
          <p:nvPr/>
        </p:nvSpPr>
        <p:spPr>
          <a:xfrm>
            <a:off x="6172200" y="6369050"/>
            <a:ext cx="1905000" cy="488950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defPPr>
              <a:defRPr lang="en-US"/>
            </a:defPPr>
            <a:lvl1pPr algn="l" defTabSz="457200" rtl="0" fontAlgn="auto">
              <a:spcBef>
                <a:spcPts val="0"/>
              </a:spcBef>
              <a:spcAft>
                <a:spcPts val="0"/>
              </a:spcAft>
              <a:defRPr sz="1200" kern="1200">
                <a:ln>
                  <a:noFill/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smtClean="0"/>
              <a:t>TAU Dancing in your Head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277339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en-US" dirty="0"/>
              <a:t>Large-scale parallel application performance analysis</a:t>
            </a:r>
          </a:p>
          <a:p>
            <a:pPr lvl="1">
              <a:defRPr/>
            </a:pPr>
            <a:r>
              <a:rPr lang="en-US" dirty="0"/>
              <a:t>Requires scalable performance measurement</a:t>
            </a:r>
          </a:p>
          <a:p>
            <a:pPr lvl="1">
              <a:defRPr/>
            </a:pPr>
            <a:r>
              <a:rPr lang="en-US" dirty="0"/>
              <a:t>Ability to understand multi-dimensional performance data</a:t>
            </a:r>
          </a:p>
          <a:p>
            <a:pPr lvl="1">
              <a:defRPr/>
            </a:pPr>
            <a:r>
              <a:rPr lang="en-US" dirty="0"/>
              <a:t>Automated analysis and diagnosis is still a challenge</a:t>
            </a:r>
          </a:p>
          <a:p>
            <a:pPr lvl="1">
              <a:defRPr/>
            </a:pPr>
            <a:r>
              <a:rPr lang="en-US" dirty="0"/>
              <a:t>Performance interpretation continues to involve the user</a:t>
            </a:r>
          </a:p>
          <a:p>
            <a:pPr>
              <a:defRPr/>
            </a:pPr>
            <a:r>
              <a:rPr lang="en-US" dirty="0"/>
              <a:t>How to build better </a:t>
            </a:r>
            <a:r>
              <a:rPr lang="en-US" dirty="0" smtClean="0"/>
              <a:t>tools to </a:t>
            </a:r>
            <a:r>
              <a:rPr lang="en-US" dirty="0"/>
              <a:t>support this </a:t>
            </a:r>
            <a:r>
              <a:rPr lang="en-US" dirty="0" smtClean="0"/>
              <a:t>challenges?</a:t>
            </a:r>
            <a:endParaRPr lang="en-US" dirty="0"/>
          </a:p>
          <a:p>
            <a:pPr lvl="1">
              <a:defRPr/>
            </a:pPr>
            <a:r>
              <a:rPr lang="en-US" dirty="0"/>
              <a:t>Need to be able to handle data </a:t>
            </a:r>
            <a:r>
              <a:rPr lang="en-US" dirty="0" smtClean="0"/>
              <a:t>dimensionality</a:t>
            </a:r>
          </a:p>
          <a:p>
            <a:pPr lvl="1">
              <a:defRPr/>
            </a:pPr>
            <a:r>
              <a:rPr lang="en-US" dirty="0" smtClean="0"/>
              <a:t>Need better methods of associating semantics to results</a:t>
            </a:r>
            <a:endParaRPr lang="en-US" dirty="0"/>
          </a:p>
          <a:p>
            <a:pPr lvl="1">
              <a:defRPr/>
            </a:pPr>
            <a:r>
              <a:rPr lang="en-US" dirty="0"/>
              <a:t>Presentation of performance information is important</a:t>
            </a:r>
          </a:p>
          <a:p>
            <a:pPr>
              <a:defRPr/>
            </a:pPr>
            <a:r>
              <a:rPr lang="en-US" dirty="0"/>
              <a:t>Performance visualization is an opportunity</a:t>
            </a:r>
          </a:p>
          <a:p>
            <a:pPr lvl="1">
              <a:defRPr/>
            </a:pPr>
            <a:r>
              <a:rPr lang="en-US" dirty="0"/>
              <a:t>Convey visual characteristics and traits in the </a:t>
            </a:r>
            <a:r>
              <a:rPr lang="en-US" dirty="0" smtClean="0"/>
              <a:t>data/results</a:t>
            </a:r>
            <a:endParaRPr lang="en-US" dirty="0"/>
          </a:p>
          <a:p>
            <a:pPr lvl="1">
              <a:defRPr/>
            </a:pPr>
            <a:r>
              <a:rPr lang="en-US" dirty="0">
                <a:cs typeface="ＭＳ Ｐゴシック" charset="0"/>
              </a:rPr>
              <a:t>Aids in data exploration and pattern analysis</a:t>
            </a:r>
          </a:p>
          <a:p>
            <a:pPr lvl="1">
              <a:defRPr/>
            </a:pPr>
            <a:r>
              <a:rPr lang="en-US" dirty="0" smtClean="0"/>
              <a:t>Helps to address issues of identifying </a:t>
            </a:r>
            <a:r>
              <a:rPr lang="en-US" dirty="0"/>
              <a:t>relations and scale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F21A90-E327-C84D-81B5-071D4C5C9FC6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6369050"/>
            <a:ext cx="6019800" cy="48895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SIAM Conference on Parallel Processing for Scientific Computing, February 18-21, 2014</a:t>
            </a:r>
            <a:endParaRPr lang="en-US" dirty="0"/>
          </a:p>
        </p:txBody>
      </p:sp>
      <p:sp>
        <p:nvSpPr>
          <p:cNvPr id="8" name="Footer Placeholder 3"/>
          <p:cNvSpPr txBox="1">
            <a:spLocks/>
          </p:cNvSpPr>
          <p:nvPr/>
        </p:nvSpPr>
        <p:spPr>
          <a:xfrm>
            <a:off x="6172200" y="6369050"/>
            <a:ext cx="1905000" cy="488950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defPPr>
              <a:defRPr lang="en-US"/>
            </a:defPPr>
            <a:lvl1pPr algn="l" defTabSz="457200" rtl="0" fontAlgn="auto">
              <a:spcBef>
                <a:spcPts val="0"/>
              </a:spcBef>
              <a:spcAft>
                <a:spcPts val="0"/>
              </a:spcAft>
              <a:defRPr sz="1200" kern="1200">
                <a:ln>
                  <a:noFill/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smtClean="0"/>
              <a:t>TAU Dancing in your Head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88284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imes New Roman" charset="0"/>
                <a:ea typeface="ＭＳ Ｐゴシック" charset="0"/>
                <a:cs typeface="ＭＳ Ｐゴシック" charset="0"/>
              </a:rPr>
              <a:t>Topology Control UI</a:t>
            </a:r>
          </a:p>
        </p:txBody>
      </p:sp>
      <p:sp>
        <p:nvSpPr>
          <p:cNvPr id="21506" name="Content Placeholder 1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200" i="1">
                <a:latin typeface="Times New Roman" charset="0"/>
                <a:ea typeface="ＭＳ Ｐゴシック" charset="0"/>
                <a:cs typeface="ＭＳ Ｐゴシック" charset="0"/>
              </a:rPr>
              <a:t>Layout</a:t>
            </a:r>
            <a:r>
              <a:rPr lang="en-US" sz="2200">
                <a:latin typeface="Times New Roman" charset="0"/>
                <a:ea typeface="ＭＳ Ｐゴシック" charset="0"/>
                <a:cs typeface="ＭＳ Ｐゴシック" charset="0"/>
              </a:rPr>
              <a:t> tab allows</a:t>
            </a:r>
            <a:br>
              <a:rPr lang="en-US" sz="2200">
                <a:latin typeface="Times New Roman" charset="0"/>
                <a:ea typeface="ＭＳ Ｐゴシック" charset="0"/>
                <a:cs typeface="ＭＳ Ｐゴシック" charset="0"/>
              </a:rPr>
            </a:br>
            <a:r>
              <a:rPr lang="en-US" sz="2200">
                <a:latin typeface="Times New Roman" charset="0"/>
                <a:ea typeface="ＭＳ Ｐゴシック" charset="0"/>
                <a:cs typeface="ＭＳ Ｐゴシック" charset="0"/>
              </a:rPr>
              <a:t>customization of the</a:t>
            </a:r>
            <a:br>
              <a:rPr lang="en-US" sz="2200">
                <a:latin typeface="Times New Roman" charset="0"/>
                <a:ea typeface="ＭＳ Ｐゴシック" charset="0"/>
                <a:cs typeface="ＭＳ Ｐゴシック" charset="0"/>
              </a:rPr>
            </a:br>
            <a:r>
              <a:rPr lang="en-US" sz="2200">
                <a:latin typeface="Times New Roman" charset="0"/>
                <a:ea typeface="ＭＳ Ｐゴシック" charset="0"/>
                <a:cs typeface="ＭＳ Ｐゴシック" charset="0"/>
              </a:rPr>
              <a:t>position and visibility</a:t>
            </a:r>
            <a:br>
              <a:rPr lang="en-US" sz="2200">
                <a:latin typeface="Times New Roman" charset="0"/>
                <a:ea typeface="ＭＳ Ｐゴシック" charset="0"/>
                <a:cs typeface="ＭＳ Ｐゴシック" charset="0"/>
              </a:rPr>
            </a:br>
            <a:r>
              <a:rPr lang="en-US" sz="2200">
                <a:latin typeface="Times New Roman" charset="0"/>
                <a:ea typeface="ＭＳ Ｐゴシック" charset="0"/>
                <a:cs typeface="ＭＳ Ｐゴシック" charset="0"/>
              </a:rPr>
              <a:t>of data points</a:t>
            </a:r>
          </a:p>
          <a:p>
            <a:r>
              <a:rPr lang="en-US" sz="2200">
                <a:latin typeface="Times New Roman" charset="0"/>
                <a:ea typeface="ＭＳ Ｐゴシック" charset="0"/>
                <a:cs typeface="ＭＳ Ｐゴシック" charset="0"/>
              </a:rPr>
              <a:t>Performance</a:t>
            </a:r>
            <a:br>
              <a:rPr lang="en-US" sz="2200">
                <a:latin typeface="Times New Roman" charset="0"/>
                <a:ea typeface="ＭＳ Ｐゴシック" charset="0"/>
                <a:cs typeface="ＭＳ Ｐゴシック" charset="0"/>
              </a:rPr>
            </a:br>
            <a:r>
              <a:rPr lang="en-US" sz="2200">
                <a:latin typeface="Times New Roman" charset="0"/>
                <a:ea typeface="ＭＳ Ｐゴシック" charset="0"/>
                <a:cs typeface="ＭＳ Ｐゴシック" charset="0"/>
              </a:rPr>
              <a:t>event/metric data</a:t>
            </a:r>
            <a:br>
              <a:rPr lang="en-US" sz="2200">
                <a:latin typeface="Times New Roman" charset="0"/>
                <a:ea typeface="ＭＳ Ｐゴシック" charset="0"/>
                <a:cs typeface="ＭＳ Ｐゴシック" charset="0"/>
              </a:rPr>
            </a:br>
            <a:r>
              <a:rPr lang="en-US" sz="2200">
                <a:latin typeface="Times New Roman" charset="0"/>
                <a:ea typeface="ＭＳ Ｐゴシック" charset="0"/>
                <a:cs typeface="ＭＳ Ｐゴシック" charset="0"/>
              </a:rPr>
              <a:t>used to define color</a:t>
            </a:r>
            <a:br>
              <a:rPr lang="en-US" sz="2200">
                <a:latin typeface="Times New Roman" charset="0"/>
                <a:ea typeface="ＭＳ Ｐゴシック" charset="0"/>
                <a:cs typeface="ＭＳ Ｐゴシック" charset="0"/>
              </a:rPr>
            </a:br>
            <a:r>
              <a:rPr lang="en-US" sz="2200">
                <a:latin typeface="Times New Roman" charset="0"/>
                <a:ea typeface="ＭＳ Ｐゴシック" charset="0"/>
                <a:cs typeface="ＭＳ Ｐゴシック" charset="0"/>
              </a:rPr>
              <a:t>and position is selected</a:t>
            </a:r>
            <a:br>
              <a:rPr lang="en-US" sz="2200">
                <a:latin typeface="Times New Roman" charset="0"/>
                <a:ea typeface="ＭＳ Ｐゴシック" charset="0"/>
                <a:cs typeface="ＭＳ Ｐゴシック" charset="0"/>
              </a:rPr>
            </a:br>
            <a:r>
              <a:rPr lang="en-US" sz="2200">
                <a:latin typeface="Times New Roman" charset="0"/>
                <a:ea typeface="ＭＳ Ｐゴシック" charset="0"/>
                <a:cs typeface="ＭＳ Ｐゴシック" charset="0"/>
              </a:rPr>
              <a:t>in the </a:t>
            </a:r>
            <a:r>
              <a:rPr lang="en-US" sz="2200" i="1">
                <a:latin typeface="Times New Roman" charset="0"/>
                <a:ea typeface="ＭＳ Ｐゴシック" charset="0"/>
                <a:cs typeface="ＭＳ Ｐゴシック" charset="0"/>
              </a:rPr>
              <a:t>Event</a:t>
            </a:r>
            <a:r>
              <a:rPr lang="en-US" sz="2200">
                <a:latin typeface="Times New Roman" charset="0"/>
                <a:ea typeface="ＭＳ Ｐゴシック" charset="0"/>
                <a:cs typeface="ＭＳ Ｐゴシック" charset="0"/>
              </a:rPr>
              <a:t> tab</a:t>
            </a:r>
          </a:p>
          <a:p>
            <a:r>
              <a:rPr lang="en-US" sz="2200">
                <a:latin typeface="Times New Roman" charset="0"/>
                <a:ea typeface="ＭＳ Ｐゴシック" charset="0"/>
                <a:cs typeface="ＭＳ Ｐゴシック" charset="0"/>
              </a:rPr>
              <a:t>Additional rendering</a:t>
            </a:r>
            <a:br>
              <a:rPr lang="en-US" sz="2200">
                <a:latin typeface="Times New Roman" charset="0"/>
                <a:ea typeface="ＭＳ Ｐゴシック" charset="0"/>
                <a:cs typeface="ＭＳ Ｐゴシック" charset="0"/>
              </a:rPr>
            </a:br>
            <a:r>
              <a:rPr lang="en-US" sz="2200">
                <a:latin typeface="Times New Roman" charset="0"/>
                <a:ea typeface="ＭＳ Ｐゴシック" charset="0"/>
                <a:cs typeface="ＭＳ Ｐゴシック" charset="0"/>
              </a:rPr>
              <a:t>options, such as color</a:t>
            </a:r>
            <a:br>
              <a:rPr lang="en-US" sz="2200">
                <a:latin typeface="Times New Roman" charset="0"/>
                <a:ea typeface="ＭＳ Ｐゴシック" charset="0"/>
                <a:cs typeface="ＭＳ Ｐゴシック" charset="0"/>
              </a:rPr>
            </a:br>
            <a:r>
              <a:rPr lang="en-US" sz="2200">
                <a:latin typeface="Times New Roman" charset="0"/>
                <a:ea typeface="ＭＳ Ｐゴシック" charset="0"/>
                <a:cs typeface="ＭＳ Ｐゴシック" charset="0"/>
              </a:rPr>
              <a:t>scale and point size are</a:t>
            </a:r>
            <a:br>
              <a:rPr lang="en-US" sz="2200">
                <a:latin typeface="Times New Roman" charset="0"/>
                <a:ea typeface="ＭＳ Ｐゴシック" charset="0"/>
                <a:cs typeface="ＭＳ Ｐゴシック" charset="0"/>
              </a:rPr>
            </a:br>
            <a:r>
              <a:rPr lang="en-US" sz="2200">
                <a:latin typeface="Times New Roman" charset="0"/>
                <a:ea typeface="ＭＳ Ｐゴシック" charset="0"/>
                <a:cs typeface="ＭＳ Ｐゴシック" charset="0"/>
              </a:rPr>
              <a:t>available</a:t>
            </a:r>
          </a:p>
          <a:p>
            <a:r>
              <a:rPr lang="en-US" sz="2200">
                <a:latin typeface="Times New Roman" charset="0"/>
                <a:ea typeface="ＭＳ Ｐゴシック" charset="0"/>
                <a:cs typeface="ＭＳ Ｐゴシック" charset="0"/>
              </a:rPr>
              <a:t>4k-core S3D run</a:t>
            </a:r>
            <a:br>
              <a:rPr lang="en-US" sz="2200">
                <a:latin typeface="Times New Roman" charset="0"/>
                <a:ea typeface="ＭＳ Ｐゴシック" charset="0"/>
                <a:cs typeface="ＭＳ Ｐゴシック" charset="0"/>
              </a:rPr>
            </a:br>
            <a:r>
              <a:rPr lang="en-US" sz="2200">
                <a:latin typeface="Times New Roman" charset="0"/>
                <a:ea typeface="ＭＳ Ｐゴシック" charset="0"/>
                <a:cs typeface="ＭＳ Ｐゴシック" charset="0"/>
              </a:rPr>
              <a:t>on IBM BG/P</a:t>
            </a:r>
          </a:p>
          <a:p>
            <a:endParaRPr lang="en-US" sz="2200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2150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685800"/>
            <a:ext cx="4275137" cy="561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Text Box 5"/>
          <p:cNvSpPr txBox="1">
            <a:spLocks noChangeArrowheads="1"/>
          </p:cNvSpPr>
          <p:nvPr/>
        </p:nvSpPr>
        <p:spPr bwMode="auto">
          <a:xfrm>
            <a:off x="7693025" y="1927225"/>
            <a:ext cx="1371600" cy="6334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89977" tIns="52043" rIns="89977" bIns="44989"/>
          <a:lstStyle>
            <a:lvl1pPr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 sz="1100">
                <a:solidFill>
                  <a:srgbClr val="000000"/>
                </a:solidFill>
                <a:latin typeface="Arial" charset="0"/>
              </a:rPr>
              <a:t>Hide points with values outside of the range</a:t>
            </a:r>
          </a:p>
        </p:txBody>
      </p:sp>
      <p:sp>
        <p:nvSpPr>
          <p:cNvPr id="21509" name="Text Box 6"/>
          <p:cNvSpPr txBox="1">
            <a:spLocks noChangeArrowheads="1"/>
          </p:cNvSpPr>
          <p:nvPr/>
        </p:nvSpPr>
        <p:spPr bwMode="auto">
          <a:xfrm>
            <a:off x="7681912" y="2882900"/>
            <a:ext cx="1392238" cy="4365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89977" tIns="52043" rIns="89977" bIns="44989"/>
          <a:lstStyle>
            <a:lvl1pPr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 sz="1100">
                <a:solidFill>
                  <a:srgbClr val="000000"/>
                </a:solidFill>
                <a:latin typeface="Arial" charset="0"/>
              </a:rPr>
              <a:t>Move both range sliders at once</a:t>
            </a:r>
          </a:p>
        </p:txBody>
      </p:sp>
      <p:sp>
        <p:nvSpPr>
          <p:cNvPr id="21510" name="Text Box 7"/>
          <p:cNvSpPr txBox="1">
            <a:spLocks noChangeArrowheads="1"/>
          </p:cNvSpPr>
          <p:nvPr/>
        </p:nvSpPr>
        <p:spPr bwMode="auto">
          <a:xfrm>
            <a:off x="7681912" y="3498850"/>
            <a:ext cx="1392238" cy="615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89977" tIns="52043" rIns="89977" bIns="44989"/>
          <a:lstStyle>
            <a:lvl1pPr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 sz="1100">
                <a:solidFill>
                  <a:srgbClr val="000000"/>
                </a:solidFill>
                <a:latin typeface="Arial" charset="0"/>
              </a:rPr>
              <a:t>Show only points along the selected slice of an axis</a:t>
            </a:r>
          </a:p>
        </p:txBody>
      </p:sp>
      <p:sp>
        <p:nvSpPr>
          <p:cNvPr id="21511" name="Text Box 8"/>
          <p:cNvSpPr txBox="1">
            <a:spLocks noChangeArrowheads="1"/>
          </p:cNvSpPr>
          <p:nvPr/>
        </p:nvSpPr>
        <p:spPr bwMode="auto">
          <a:xfrm>
            <a:off x="7681912" y="4346575"/>
            <a:ext cx="1392238" cy="46513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89977" tIns="52043" rIns="89977" bIns="44989"/>
          <a:lstStyle>
            <a:lvl1pPr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 sz="1100">
                <a:solidFill>
                  <a:srgbClr val="000000"/>
                </a:solidFill>
                <a:latin typeface="Arial" charset="0"/>
              </a:rPr>
              <a:t>The average value of visible points.</a:t>
            </a:r>
          </a:p>
        </p:txBody>
      </p:sp>
      <p:sp>
        <p:nvSpPr>
          <p:cNvPr id="21512" name="Text Box 9"/>
          <p:cNvSpPr txBox="1">
            <a:spLocks noChangeArrowheads="1"/>
          </p:cNvSpPr>
          <p:nvPr/>
        </p:nvSpPr>
        <p:spPr bwMode="auto">
          <a:xfrm>
            <a:off x="7681912" y="4918075"/>
            <a:ext cx="1392238" cy="4730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89977" tIns="52043" rIns="89977" bIns="44989"/>
          <a:lstStyle>
            <a:lvl1pPr>
              <a:tabLst>
                <a:tab pos="723900" algn="l"/>
                <a:tab pos="14478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723900" algn="l"/>
                <a:tab pos="14478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tabLst>
                <a:tab pos="723900" algn="l"/>
                <a:tab pos="14478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tabLst>
                <a:tab pos="723900" algn="l"/>
                <a:tab pos="14478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tabLst>
                <a:tab pos="723900" algn="l"/>
                <a:tab pos="14478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 sz="1100">
                <a:solidFill>
                  <a:srgbClr val="000000"/>
                </a:solidFill>
                <a:latin typeface="Arial" charset="0"/>
              </a:rPr>
              <a:t>Select preset or custom layouts</a:t>
            </a:r>
          </a:p>
        </p:txBody>
      </p:sp>
      <p:sp>
        <p:nvSpPr>
          <p:cNvPr id="21513" name="Text Box 10"/>
          <p:cNvSpPr txBox="1">
            <a:spLocks noChangeArrowheads="1"/>
          </p:cNvSpPr>
          <p:nvPr/>
        </p:nvSpPr>
        <p:spPr bwMode="auto">
          <a:xfrm>
            <a:off x="7681912" y="5548313"/>
            <a:ext cx="1384300" cy="4413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89977" tIns="52043" rIns="89977" bIns="44989"/>
          <a:lstStyle>
            <a:lvl1pPr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 sz="1100">
                <a:solidFill>
                  <a:srgbClr val="000000"/>
                </a:solidFill>
                <a:latin typeface="Arial" charset="0"/>
              </a:rPr>
              <a:t>Set X-, Y-, Z-axis dimensions</a:t>
            </a:r>
          </a:p>
        </p:txBody>
      </p:sp>
      <p:sp>
        <p:nvSpPr>
          <p:cNvPr id="21514" name="Text Box 11"/>
          <p:cNvSpPr txBox="1">
            <a:spLocks noChangeArrowheads="1"/>
          </p:cNvSpPr>
          <p:nvPr/>
        </p:nvSpPr>
        <p:spPr bwMode="auto">
          <a:xfrm>
            <a:off x="7199312" y="801688"/>
            <a:ext cx="1854200" cy="820737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9977" tIns="52043" rIns="89977" bIns="44989"/>
          <a:lstStyle>
            <a:lvl1pPr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 sz="1100">
                <a:solidFill>
                  <a:srgbClr val="000000"/>
                </a:solidFill>
                <a:latin typeface="Arial" charset="0"/>
              </a:rPr>
              <a:t>Select the plot type.  The 'Topolgy' plot allows custom definition of performance data layouts</a:t>
            </a:r>
          </a:p>
        </p:txBody>
      </p:sp>
      <p:cxnSp>
        <p:nvCxnSpPr>
          <p:cNvPr id="21515" name="Straight Arrow Connector 16"/>
          <p:cNvCxnSpPr>
            <a:cxnSpLocks noChangeShapeType="1"/>
            <a:stCxn id="21514" idx="1"/>
          </p:cNvCxnSpPr>
          <p:nvPr/>
        </p:nvCxnSpPr>
        <p:spPr bwMode="auto">
          <a:xfrm flipH="1">
            <a:off x="5922962" y="1212850"/>
            <a:ext cx="1276350" cy="330200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16" name="Straight Arrow Connector 18"/>
          <p:cNvCxnSpPr>
            <a:cxnSpLocks noChangeShapeType="1"/>
            <a:stCxn id="21508" idx="1"/>
          </p:cNvCxnSpPr>
          <p:nvPr/>
        </p:nvCxnSpPr>
        <p:spPr bwMode="auto">
          <a:xfrm flipH="1">
            <a:off x="7038975" y="2243138"/>
            <a:ext cx="654050" cy="157162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17" name="Straight Arrow Connector 22"/>
          <p:cNvCxnSpPr>
            <a:cxnSpLocks noChangeShapeType="1"/>
            <a:stCxn id="21509" idx="1"/>
          </p:cNvCxnSpPr>
          <p:nvPr/>
        </p:nvCxnSpPr>
        <p:spPr bwMode="auto">
          <a:xfrm flipH="1">
            <a:off x="6021387" y="3100388"/>
            <a:ext cx="1660525" cy="103187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18" name="Straight Arrow Connector 25"/>
          <p:cNvCxnSpPr>
            <a:cxnSpLocks noChangeShapeType="1"/>
            <a:stCxn id="21510" idx="1"/>
          </p:cNvCxnSpPr>
          <p:nvPr/>
        </p:nvCxnSpPr>
        <p:spPr bwMode="auto">
          <a:xfrm flipH="1" flipV="1">
            <a:off x="7253287" y="3792538"/>
            <a:ext cx="428625" cy="14287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19" name="Straight Arrow Connector 28"/>
          <p:cNvCxnSpPr>
            <a:cxnSpLocks noChangeShapeType="1"/>
            <a:stCxn id="21510" idx="1"/>
          </p:cNvCxnSpPr>
          <p:nvPr/>
        </p:nvCxnSpPr>
        <p:spPr bwMode="auto">
          <a:xfrm flipH="1">
            <a:off x="7253287" y="3806825"/>
            <a:ext cx="428625" cy="468313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20" name="Straight Arrow Connector 31"/>
          <p:cNvCxnSpPr>
            <a:cxnSpLocks noChangeShapeType="1"/>
            <a:stCxn id="21511" idx="1"/>
          </p:cNvCxnSpPr>
          <p:nvPr/>
        </p:nvCxnSpPr>
        <p:spPr bwMode="auto">
          <a:xfrm flipH="1">
            <a:off x="7199312" y="4578350"/>
            <a:ext cx="482600" cy="179388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21" name="Straight Arrow Connector 34"/>
          <p:cNvCxnSpPr>
            <a:cxnSpLocks noChangeShapeType="1"/>
            <a:stCxn id="21512" idx="1"/>
          </p:cNvCxnSpPr>
          <p:nvPr/>
        </p:nvCxnSpPr>
        <p:spPr bwMode="auto">
          <a:xfrm flipH="1">
            <a:off x="7092950" y="5154613"/>
            <a:ext cx="588962" cy="85725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6369050"/>
            <a:ext cx="6019800" cy="48895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SIAM Conference on Parallel Processing for Scientific Computing, February 18-21, 2014</a:t>
            </a:r>
            <a:endParaRPr lang="en-US" dirty="0"/>
          </a:p>
        </p:txBody>
      </p:sp>
      <p:sp>
        <p:nvSpPr>
          <p:cNvPr id="20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69050"/>
            <a:ext cx="2133600" cy="488950"/>
          </a:xfrm>
        </p:spPr>
        <p:txBody>
          <a:bodyPr/>
          <a:lstStyle/>
          <a:p>
            <a:pPr>
              <a:defRPr/>
            </a:pPr>
            <a:fld id="{F2F21A90-E327-C84D-81B5-071D4C5C9FC6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  <p:sp>
        <p:nvSpPr>
          <p:cNvPr id="21" name="Footer Placeholder 3"/>
          <p:cNvSpPr txBox="1">
            <a:spLocks/>
          </p:cNvSpPr>
          <p:nvPr/>
        </p:nvSpPr>
        <p:spPr>
          <a:xfrm>
            <a:off x="6172200" y="6369050"/>
            <a:ext cx="1905000" cy="488950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defPPr>
              <a:defRPr lang="en-US"/>
            </a:defPPr>
            <a:lvl1pPr algn="l" defTabSz="457200" rtl="0" fontAlgn="auto">
              <a:spcBef>
                <a:spcPts val="0"/>
              </a:spcBef>
              <a:spcAft>
                <a:spcPts val="0"/>
              </a:spcAft>
              <a:defRPr sz="1200" kern="1200">
                <a:ln>
                  <a:noFill/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smtClean="0"/>
              <a:t>TAU Dancing in your Head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247289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imes New Roman" charset="0"/>
                <a:ea typeface="ＭＳ Ｐゴシック" charset="0"/>
                <a:cs typeface="ＭＳ Ｐゴシック" charset="0"/>
              </a:rPr>
              <a:t>S3D on Intrepid with Different Allocations</a:t>
            </a:r>
          </a:p>
        </p:txBody>
      </p:sp>
      <p:pic>
        <p:nvPicPr>
          <p:cNvPr id="23554" name="Picture 3" descr="bgp_s3d_8k_default_custom_color_f7a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722312"/>
            <a:ext cx="3862387" cy="552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2" descr="bgp_s3d_8k_random_custom_color_f7b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675" y="733425"/>
            <a:ext cx="3195637" cy="551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TextBox 4"/>
          <p:cNvSpPr txBox="1">
            <a:spLocks noChangeArrowheads="1"/>
          </p:cNvSpPr>
          <p:nvPr/>
        </p:nvSpPr>
        <p:spPr bwMode="auto">
          <a:xfrm>
            <a:off x="1135062" y="4543425"/>
            <a:ext cx="15335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/>
              <a:t>Default</a:t>
            </a:r>
          </a:p>
          <a:p>
            <a:r>
              <a:rPr lang="en-US"/>
              <a:t>t,x,y,z</a:t>
            </a:r>
            <a:br>
              <a:rPr lang="en-US"/>
            </a:br>
            <a:r>
              <a:rPr lang="en-US"/>
              <a:t>allocation</a:t>
            </a:r>
          </a:p>
        </p:txBody>
      </p:sp>
      <p:sp>
        <p:nvSpPr>
          <p:cNvPr id="23557" name="TextBox 5"/>
          <p:cNvSpPr txBox="1">
            <a:spLocks noChangeArrowheads="1"/>
          </p:cNvSpPr>
          <p:nvPr/>
        </p:nvSpPr>
        <p:spPr bwMode="auto">
          <a:xfrm>
            <a:off x="4408487" y="4538662"/>
            <a:ext cx="15335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 dirty="0"/>
              <a:t>Random</a:t>
            </a:r>
          </a:p>
          <a:p>
            <a:r>
              <a:rPr lang="en-US" dirty="0"/>
              <a:t>allocation</a:t>
            </a:r>
          </a:p>
        </p:txBody>
      </p:sp>
      <p:sp>
        <p:nvSpPr>
          <p:cNvPr id="23558" name="TextBox 6"/>
          <p:cNvSpPr txBox="1">
            <a:spLocks noChangeArrowheads="1"/>
          </p:cNvSpPr>
          <p:nvPr/>
        </p:nvSpPr>
        <p:spPr bwMode="auto">
          <a:xfrm>
            <a:off x="3771900" y="1398587"/>
            <a:ext cx="19256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/>
              <a:t>MPI_Barrier</a:t>
            </a:r>
          </a:p>
        </p:txBody>
      </p:sp>
      <p:sp>
        <p:nvSpPr>
          <p:cNvPr id="23559" name="TextBox 7"/>
          <p:cNvSpPr txBox="1">
            <a:spLocks noChangeArrowheads="1"/>
          </p:cNvSpPr>
          <p:nvPr/>
        </p:nvSpPr>
        <p:spPr bwMode="auto">
          <a:xfrm>
            <a:off x="1135062" y="1665287"/>
            <a:ext cx="13985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 sz="1800"/>
              <a:t>365 seconds</a:t>
            </a:r>
            <a:br>
              <a:rPr lang="en-US" sz="1800"/>
            </a:br>
            <a:r>
              <a:rPr lang="en-US" sz="1800"/>
              <a:t>maximum</a:t>
            </a:r>
          </a:p>
        </p:txBody>
      </p:sp>
      <p:sp>
        <p:nvSpPr>
          <p:cNvPr id="23560" name="TextBox 8"/>
          <p:cNvSpPr txBox="1">
            <a:spLocks noChangeArrowheads="1"/>
          </p:cNvSpPr>
          <p:nvPr/>
        </p:nvSpPr>
        <p:spPr bwMode="auto">
          <a:xfrm>
            <a:off x="6875462" y="1660525"/>
            <a:ext cx="12239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 sz="1800"/>
              <a:t>50seconds</a:t>
            </a:r>
            <a:br>
              <a:rPr lang="en-US" sz="1800"/>
            </a:br>
            <a:r>
              <a:rPr lang="en-US" sz="1800"/>
              <a:t>maximum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6369050"/>
            <a:ext cx="6019800" cy="48895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SIAM Conference on Parallel Processing for Scientific Computing, February 18-21, 2014</a:t>
            </a:r>
            <a:endParaRPr lang="en-US" dirty="0"/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69050"/>
            <a:ext cx="2133600" cy="488950"/>
          </a:xfrm>
        </p:spPr>
        <p:txBody>
          <a:bodyPr/>
          <a:lstStyle/>
          <a:p>
            <a:pPr>
              <a:defRPr/>
            </a:pPr>
            <a:fld id="{F2F21A90-E327-C84D-81B5-071D4C5C9FC6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  <p:sp>
        <p:nvSpPr>
          <p:cNvPr id="12" name="Footer Placeholder 3"/>
          <p:cNvSpPr txBox="1">
            <a:spLocks/>
          </p:cNvSpPr>
          <p:nvPr/>
        </p:nvSpPr>
        <p:spPr>
          <a:xfrm>
            <a:off x="6172200" y="6369050"/>
            <a:ext cx="1905000" cy="488950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defPPr>
              <a:defRPr lang="en-US"/>
            </a:defPPr>
            <a:lvl1pPr algn="l" defTabSz="457200" rtl="0" fontAlgn="auto">
              <a:spcBef>
                <a:spcPts val="0"/>
              </a:spcBef>
              <a:spcAft>
                <a:spcPts val="0"/>
              </a:spcAft>
              <a:defRPr sz="1200" kern="1200">
                <a:ln>
                  <a:noFill/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smtClean="0"/>
              <a:t>TAU Dancing in your Head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69643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imes New Roman" charset="0"/>
                <a:ea typeface="ＭＳ Ｐゴシック" charset="0"/>
                <a:cs typeface="ＭＳ Ｐゴシック" charset="0"/>
              </a:rPr>
              <a:t>Cray XE6 Topology Visualization</a:t>
            </a:r>
          </a:p>
        </p:txBody>
      </p:sp>
      <p:sp>
        <p:nvSpPr>
          <p:cNvPr id="25602" name="Content Placeholder 4"/>
          <p:cNvSpPr>
            <a:spLocks noGrp="1"/>
          </p:cNvSpPr>
          <p:nvPr>
            <p:ph idx="1"/>
          </p:nvPr>
        </p:nvSpPr>
        <p:spPr>
          <a:xfrm>
            <a:off x="152400" y="900113"/>
            <a:ext cx="8991600" cy="2063750"/>
          </a:xfrm>
        </p:spPr>
        <p:txBody>
          <a:bodyPr>
            <a:normAutofit fontScale="92500"/>
          </a:bodyPr>
          <a:lstStyle/>
          <a:p>
            <a:r>
              <a:rPr lang="en-US" dirty="0">
                <a:latin typeface="Times New Roman" charset="0"/>
                <a:ea typeface="ＭＳ Ｐゴシック" charset="0"/>
                <a:cs typeface="ＭＳ Ｐゴシック" charset="0"/>
              </a:rPr>
              <a:t>Example: GCRM global cloud resolving </a:t>
            </a:r>
            <a:r>
              <a:rPr lang="en-US" dirty="0" smtClean="0">
                <a:latin typeface="Times New Roman" charset="0"/>
                <a:ea typeface="ＭＳ Ｐゴシック" charset="0"/>
                <a:cs typeface="ＭＳ Ｐゴシック" charset="0"/>
              </a:rPr>
              <a:t>model</a:t>
            </a:r>
            <a:endParaRPr lang="en-US" dirty="0">
              <a:latin typeface="Times New Roman" charset="0"/>
              <a:ea typeface="ＭＳ Ｐゴシック" charset="0"/>
              <a:cs typeface="ＭＳ Ｐゴシック" charset="0"/>
            </a:endParaRPr>
          </a:p>
          <a:p>
            <a:r>
              <a:rPr lang="en-US" dirty="0">
                <a:latin typeface="Times New Roman" charset="0"/>
                <a:ea typeface="ＭＳ Ｐゴシック" charset="0"/>
                <a:cs typeface="ＭＳ Ｐゴシック" charset="0"/>
              </a:rPr>
              <a:t>Visualization of 10K execution on Cray XE6</a:t>
            </a:r>
          </a:p>
          <a:p>
            <a:pPr lvl="1"/>
            <a:r>
              <a:rPr lang="en-US" dirty="0">
                <a:latin typeface="Times New Roman" charset="0"/>
                <a:ea typeface="ＭＳ Ｐゴシック" charset="0"/>
              </a:rPr>
              <a:t>Topological view shows core distribution (24 cores </a:t>
            </a:r>
            <a:r>
              <a:rPr lang="en-US" dirty="0" smtClean="0">
                <a:latin typeface="Times New Roman" charset="0"/>
                <a:ea typeface="ＭＳ Ｐゴシック" charset="0"/>
              </a:rPr>
              <a:t>/ node</a:t>
            </a:r>
            <a:r>
              <a:rPr lang="en-US" dirty="0">
                <a:latin typeface="Times New Roman" charset="0"/>
                <a:ea typeface="ＭＳ Ｐゴシック" charset="0"/>
              </a:rPr>
              <a:t>)</a:t>
            </a:r>
          </a:p>
          <a:p>
            <a:pPr lvl="1"/>
            <a:r>
              <a:rPr lang="en-US" dirty="0">
                <a:latin typeface="Times New Roman" charset="0"/>
                <a:ea typeface="ＭＳ Ｐゴシック" charset="0"/>
              </a:rPr>
              <a:t>Custom layout makes decision on node/core blocking </a:t>
            </a:r>
          </a:p>
        </p:txBody>
      </p:sp>
      <p:pic>
        <p:nvPicPr>
          <p:cNvPr id="25609" name="Picture 1" descr="10240-zgrd-topo-waitall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382" y="2928537"/>
            <a:ext cx="3925391" cy="3383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0" name="Picture 2" descr="10240-zgrd-topo-mpiini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4" y="2942961"/>
            <a:ext cx="3878540" cy="3383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TextBox 5"/>
          <p:cNvSpPr txBox="1">
            <a:spLocks noChangeArrowheads="1"/>
          </p:cNvSpPr>
          <p:nvPr/>
        </p:nvSpPr>
        <p:spPr bwMode="auto">
          <a:xfrm>
            <a:off x="2632075" y="5830482"/>
            <a:ext cx="14827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 b="1" dirty="0" err="1">
                <a:solidFill>
                  <a:srgbClr val="FFFFFF"/>
                </a:solidFill>
              </a:rPr>
              <a:t>MPI_Init</a:t>
            </a: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25605" name="TextBox 6"/>
          <p:cNvSpPr txBox="1">
            <a:spLocks noChangeArrowheads="1"/>
          </p:cNvSpPr>
          <p:nvPr/>
        </p:nvSpPr>
        <p:spPr bwMode="auto">
          <a:xfrm>
            <a:off x="6434138" y="5825720"/>
            <a:ext cx="22526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 b="1" dirty="0" err="1">
                <a:solidFill>
                  <a:srgbClr val="FFFFFF"/>
                </a:solidFill>
              </a:rPr>
              <a:t>MPI_Allreduce</a:t>
            </a:r>
            <a:endParaRPr lang="en-US" b="1" dirty="0">
              <a:solidFill>
                <a:srgbClr val="FFFFFF"/>
              </a:solidFill>
            </a:endParaRPr>
          </a:p>
        </p:txBody>
      </p:sp>
      <p:cxnSp>
        <p:nvCxnSpPr>
          <p:cNvPr id="25606" name="Straight Arrow Connector 9"/>
          <p:cNvCxnSpPr>
            <a:cxnSpLocks noChangeShapeType="1"/>
            <a:stCxn id="25607" idx="3"/>
            <a:endCxn id="4" idx="2"/>
          </p:cNvCxnSpPr>
          <p:nvPr/>
        </p:nvCxnSpPr>
        <p:spPr bwMode="auto">
          <a:xfrm>
            <a:off x="1384300" y="5788413"/>
            <a:ext cx="394485" cy="15470"/>
          </a:xfrm>
          <a:prstGeom prst="straightConnector1">
            <a:avLst/>
          </a:prstGeom>
          <a:noFill/>
          <a:ln w="19050">
            <a:solidFill>
              <a:srgbClr val="FFFFFF"/>
            </a:solidFill>
            <a:round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607" name="TextBox 10"/>
          <p:cNvSpPr txBox="1">
            <a:spLocks noChangeArrowheads="1"/>
          </p:cNvSpPr>
          <p:nvPr/>
        </p:nvSpPr>
        <p:spPr bwMode="auto">
          <a:xfrm>
            <a:off x="152400" y="5373282"/>
            <a:ext cx="12319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/>
            <a:r>
              <a:rPr lang="en-US" dirty="0">
                <a:solidFill>
                  <a:srgbClr val="FFFFFF"/>
                </a:solidFill>
              </a:rPr>
              <a:t>24-core</a:t>
            </a:r>
            <a:br>
              <a:rPr lang="en-US" dirty="0">
                <a:solidFill>
                  <a:srgbClr val="FFFFFF"/>
                </a:solidFill>
              </a:rPr>
            </a:br>
            <a:r>
              <a:rPr lang="en-US" dirty="0">
                <a:solidFill>
                  <a:srgbClr val="FFFFFF"/>
                </a:solidFill>
              </a:rPr>
              <a:t>node</a:t>
            </a:r>
          </a:p>
        </p:txBody>
      </p:sp>
      <p:sp>
        <p:nvSpPr>
          <p:cNvPr id="4" name="Oval 3"/>
          <p:cNvSpPr/>
          <p:nvPr/>
        </p:nvSpPr>
        <p:spPr bwMode="auto">
          <a:xfrm>
            <a:off x="1778785" y="5455426"/>
            <a:ext cx="685801" cy="696913"/>
          </a:xfrm>
          <a:prstGeom prst="ellipse">
            <a:avLst/>
          </a:prstGeom>
          <a:solidFill>
            <a:schemeClr val="tx2">
              <a:lumMod val="10000"/>
              <a:lumOff val="90000"/>
              <a:alpha val="36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6369050"/>
            <a:ext cx="6019800" cy="48895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SIAM Conference on Parallel Processing for Scientific Computing, February 18-21, 2014</a:t>
            </a:r>
            <a:endParaRPr lang="en-US" dirty="0"/>
          </a:p>
        </p:txBody>
      </p:sp>
      <p:sp>
        <p:nvSpPr>
          <p:cNvPr id="16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69050"/>
            <a:ext cx="2133600" cy="488950"/>
          </a:xfrm>
        </p:spPr>
        <p:txBody>
          <a:bodyPr/>
          <a:lstStyle/>
          <a:p>
            <a:pPr>
              <a:defRPr/>
            </a:pPr>
            <a:fld id="{F2F21A90-E327-C84D-81B5-071D4C5C9FC6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  <p:sp>
        <p:nvSpPr>
          <p:cNvPr id="17" name="Footer Placeholder 3"/>
          <p:cNvSpPr txBox="1">
            <a:spLocks/>
          </p:cNvSpPr>
          <p:nvPr/>
        </p:nvSpPr>
        <p:spPr>
          <a:xfrm>
            <a:off x="6172200" y="6369050"/>
            <a:ext cx="1905000" cy="488950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defPPr>
              <a:defRPr lang="en-US"/>
            </a:defPPr>
            <a:lvl1pPr algn="l" defTabSz="457200" rtl="0" fontAlgn="auto">
              <a:spcBef>
                <a:spcPts val="0"/>
              </a:spcBef>
              <a:spcAft>
                <a:spcPts val="0"/>
              </a:spcAft>
              <a:defRPr sz="1200" kern="1200">
                <a:ln>
                  <a:noFill/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smtClean="0"/>
              <a:t>TAU Dancing in your Head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650394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>
                <a:latin typeface="Times New Roman" charset="0"/>
                <a:ea typeface="ＭＳ Ｐゴシック" charset="0"/>
                <a:cs typeface="ＭＳ Ｐゴシック" charset="0"/>
              </a:rPr>
              <a:t>GCRM on Cray XE6 (10K Cores) </a:t>
            </a:r>
          </a:p>
        </p:txBody>
      </p:sp>
      <p:pic>
        <p:nvPicPr>
          <p:cNvPr id="26626" name="Picture 4" descr="zgrd_10240_FLOPS-ZGRD_VERtical__SET_EXNER_INTERFAC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3" y="838200"/>
            <a:ext cx="8805862" cy="541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TextBox 6"/>
          <p:cNvSpPr txBox="1">
            <a:spLocks noChangeArrowheads="1"/>
          </p:cNvSpPr>
          <p:nvPr/>
        </p:nvSpPr>
        <p:spPr bwMode="auto">
          <a:xfrm>
            <a:off x="882650" y="5815013"/>
            <a:ext cx="73120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 b="1">
                <a:solidFill>
                  <a:srgbClr val="FFFFFF"/>
                </a:solidFill>
              </a:rPr>
              <a:t>Event: ZGRD_VERtical__SET_EXNER_INTERFACE</a:t>
            </a:r>
          </a:p>
        </p:txBody>
      </p:sp>
      <p:sp>
        <p:nvSpPr>
          <p:cNvPr id="26628" name="TextBox 7"/>
          <p:cNvSpPr txBox="1">
            <a:spLocks noChangeArrowheads="1"/>
          </p:cNvSpPr>
          <p:nvPr/>
        </p:nvSpPr>
        <p:spPr bwMode="auto">
          <a:xfrm>
            <a:off x="241300" y="833437"/>
            <a:ext cx="20224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 b="1">
                <a:solidFill>
                  <a:srgbClr val="FFFFFF"/>
                </a:solidFill>
              </a:rPr>
              <a:t>Metric: Flops</a:t>
            </a: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6369050"/>
            <a:ext cx="6019800" cy="48895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SIAM Conference on Parallel Processing for Scientific Computing, February 18-21, 2014</a:t>
            </a:r>
            <a:endParaRPr lang="en-US" dirty="0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69050"/>
            <a:ext cx="2133600" cy="488950"/>
          </a:xfrm>
        </p:spPr>
        <p:txBody>
          <a:bodyPr/>
          <a:lstStyle/>
          <a:p>
            <a:pPr>
              <a:defRPr/>
            </a:pPr>
            <a:fld id="{F2F21A90-E327-C84D-81B5-071D4C5C9FC6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  <p:sp>
        <p:nvSpPr>
          <p:cNvPr id="10" name="Footer Placeholder 3"/>
          <p:cNvSpPr txBox="1">
            <a:spLocks/>
          </p:cNvSpPr>
          <p:nvPr/>
        </p:nvSpPr>
        <p:spPr>
          <a:xfrm>
            <a:off x="6172200" y="6369050"/>
            <a:ext cx="1905000" cy="488950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defPPr>
              <a:defRPr lang="en-US"/>
            </a:defPPr>
            <a:lvl1pPr algn="l" defTabSz="457200" rtl="0" fontAlgn="auto">
              <a:spcBef>
                <a:spcPts val="0"/>
              </a:spcBef>
              <a:spcAft>
                <a:spcPts val="0"/>
              </a:spcAft>
              <a:defRPr sz="1200" kern="1200">
                <a:ln>
                  <a:noFill/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smtClean="0"/>
              <a:t>TAU Dancing in your Head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76082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" descr="zgrd_10240_FLOPS-ZGRD_VERtical__SET_EXNER_INTERFACE-3e8-1.8e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488" y="838200"/>
            <a:ext cx="878205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0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>
                <a:latin typeface="Times New Roman" charset="0"/>
                <a:ea typeface="ＭＳ Ｐゴシック" charset="0"/>
                <a:cs typeface="ＭＳ Ｐゴシック" charset="0"/>
              </a:rPr>
              <a:t>GCRM on Cray XE6 (10K Cores, Filtered) </a:t>
            </a:r>
          </a:p>
        </p:txBody>
      </p:sp>
      <p:sp>
        <p:nvSpPr>
          <p:cNvPr id="27651" name="TextBox 6"/>
          <p:cNvSpPr txBox="1">
            <a:spLocks noChangeArrowheads="1"/>
          </p:cNvSpPr>
          <p:nvPr/>
        </p:nvSpPr>
        <p:spPr bwMode="auto">
          <a:xfrm>
            <a:off x="882650" y="5791200"/>
            <a:ext cx="73120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 b="1">
                <a:solidFill>
                  <a:srgbClr val="FFFFFF"/>
                </a:solidFill>
              </a:rPr>
              <a:t>Event: ZGRD_VERtical__SET_EXNER_INTERFACE</a:t>
            </a:r>
          </a:p>
        </p:txBody>
      </p:sp>
      <p:sp>
        <p:nvSpPr>
          <p:cNvPr id="27652" name="TextBox 7"/>
          <p:cNvSpPr txBox="1">
            <a:spLocks noChangeArrowheads="1"/>
          </p:cNvSpPr>
          <p:nvPr/>
        </p:nvSpPr>
        <p:spPr bwMode="auto">
          <a:xfrm>
            <a:off x="241300" y="849312"/>
            <a:ext cx="20224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 b="1">
                <a:solidFill>
                  <a:srgbClr val="FFFFFF"/>
                </a:solidFill>
              </a:rPr>
              <a:t>Metric: Flops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6369050"/>
            <a:ext cx="6019800" cy="48895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SIAM Conference on Parallel Processing for Scientific Computing, February 18-21, 2014</a:t>
            </a:r>
            <a:endParaRPr 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69050"/>
            <a:ext cx="2133600" cy="488950"/>
          </a:xfrm>
        </p:spPr>
        <p:txBody>
          <a:bodyPr/>
          <a:lstStyle/>
          <a:p>
            <a:pPr>
              <a:defRPr/>
            </a:pPr>
            <a:fld id="{F2F21A90-E327-C84D-81B5-071D4C5C9FC6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  <p:sp>
        <p:nvSpPr>
          <p:cNvPr id="9" name="Footer Placeholder 3"/>
          <p:cNvSpPr txBox="1">
            <a:spLocks/>
          </p:cNvSpPr>
          <p:nvPr/>
        </p:nvSpPr>
        <p:spPr>
          <a:xfrm>
            <a:off x="6172200" y="6369050"/>
            <a:ext cx="1905000" cy="488950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defPPr>
              <a:defRPr lang="en-US"/>
            </a:defPPr>
            <a:lvl1pPr algn="l" defTabSz="457200" rtl="0" fontAlgn="auto">
              <a:spcBef>
                <a:spcPts val="0"/>
              </a:spcBef>
              <a:spcAft>
                <a:spcPts val="0"/>
              </a:spcAft>
              <a:defRPr sz="1200" kern="1200">
                <a:ln>
                  <a:noFill/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smtClean="0"/>
              <a:t>TAU Dancing in your Head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25465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imes New Roman" charset="0"/>
                <a:ea typeface="ＭＳ Ｐゴシック" charset="0"/>
                <a:cs typeface="ＭＳ Ｐゴシック" charset="0"/>
              </a:rPr>
              <a:t>Visual Layout Specification</a:t>
            </a:r>
          </a:p>
        </p:txBody>
      </p:sp>
      <p:sp>
        <p:nvSpPr>
          <p:cNvPr id="28674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en-US">
                <a:latin typeface="Times New Roman" charset="0"/>
                <a:ea typeface="ＭＳ Ｐゴシック" charset="0"/>
                <a:cs typeface="ＭＳ Ｐゴシック" charset="0"/>
              </a:rPr>
              <a:t>Want to allow creation of explicit layouts by the user</a:t>
            </a:r>
          </a:p>
          <a:p>
            <a:pPr>
              <a:lnSpc>
                <a:spcPct val="90000"/>
              </a:lnSpc>
            </a:pPr>
            <a:r>
              <a:rPr lang="en-US">
                <a:latin typeface="Times New Roman" charset="0"/>
                <a:ea typeface="ＭＳ Ｐゴシック" charset="0"/>
                <a:cs typeface="ＭＳ Ｐゴシック" charset="0"/>
              </a:rPr>
              <a:t>IDEA: Define a specification </a:t>
            </a:r>
            <a:r>
              <a:rPr lang="ja-JP" altLang="en-US">
                <a:latin typeface="Times New Roman" charset="0"/>
                <a:ea typeface="ＭＳ Ｐゴシック" charset="0"/>
                <a:cs typeface="ＭＳ Ｐゴシック" charset="0"/>
              </a:rPr>
              <a:t>“</a:t>
            </a:r>
            <a:r>
              <a:rPr lang="en-US" altLang="ja-JP">
                <a:latin typeface="Times New Roman" charset="0"/>
                <a:ea typeface="ＭＳ Ｐゴシック" charset="0"/>
                <a:cs typeface="ＭＳ Ｐゴシック" charset="0"/>
              </a:rPr>
              <a:t>language</a:t>
            </a:r>
            <a:r>
              <a:rPr lang="ja-JP" altLang="en-US">
                <a:latin typeface="Times New Roman" charset="0"/>
                <a:ea typeface="ＭＳ Ｐゴシック" charset="0"/>
                <a:cs typeface="ＭＳ Ｐゴシック" charset="0"/>
              </a:rPr>
              <a:t>”</a:t>
            </a:r>
            <a:r>
              <a:rPr lang="en-US" altLang="ja-JP">
                <a:latin typeface="Times New Roman" charset="0"/>
                <a:ea typeface="ＭＳ Ｐゴシック" charset="0"/>
                <a:cs typeface="ＭＳ Ｐゴシック" charset="0"/>
              </a:rPr>
              <a:t> that allows mathematical expressions to describe features of performance display</a:t>
            </a:r>
          </a:p>
          <a:p>
            <a:pPr lvl="1">
              <a:lnSpc>
                <a:spcPct val="90000"/>
              </a:lnSpc>
            </a:pPr>
            <a:r>
              <a:rPr lang="en-US">
                <a:latin typeface="Times New Roman" charset="0"/>
                <a:ea typeface="ＭＳ Ｐゴシック" charset="0"/>
              </a:rPr>
              <a:t>Equations define X, Y, Z coordinates and color per process</a:t>
            </a:r>
          </a:p>
          <a:p>
            <a:pPr lvl="1">
              <a:lnSpc>
                <a:spcPct val="90000"/>
              </a:lnSpc>
            </a:pPr>
            <a:r>
              <a:rPr lang="en-US">
                <a:latin typeface="Times New Roman" charset="0"/>
                <a:ea typeface="ＭＳ Ｐゴシック" charset="0"/>
              </a:rPr>
              <a:t>Event and metrics are seen as variables</a:t>
            </a:r>
          </a:p>
          <a:p>
            <a:pPr lvl="2">
              <a:lnSpc>
                <a:spcPct val="90000"/>
              </a:lnSpc>
            </a:pPr>
            <a:r>
              <a:rPr lang="en-US" i="1">
                <a:latin typeface="Times New Roman" charset="0"/>
                <a:ea typeface="ＭＳ Ｐゴシック" charset="0"/>
              </a:rPr>
              <a:t>eventX.val</a:t>
            </a:r>
            <a:r>
              <a:rPr lang="en-US">
                <a:latin typeface="Times New Roman" charset="0"/>
                <a:ea typeface="ＭＳ Ｐゴシック" charset="0"/>
              </a:rPr>
              <a:t> : value for </a:t>
            </a:r>
            <a:r>
              <a:rPr lang="en-US" i="1">
                <a:latin typeface="Times New Roman" charset="0"/>
                <a:ea typeface="ＭＳ Ｐゴシック" charset="0"/>
              </a:rPr>
              <a:t>X</a:t>
            </a:r>
            <a:r>
              <a:rPr lang="en-US">
                <a:latin typeface="Times New Roman" charset="0"/>
                <a:ea typeface="ＭＳ Ｐゴシック" charset="0"/>
              </a:rPr>
              <a:t>th specified event and metric</a:t>
            </a:r>
          </a:p>
          <a:p>
            <a:pPr lvl="2">
              <a:lnSpc>
                <a:spcPct val="90000"/>
              </a:lnSpc>
            </a:pPr>
            <a:r>
              <a:rPr lang="en-US" i="1">
                <a:latin typeface="Times New Roman" charset="0"/>
                <a:ea typeface="ＭＳ Ｐゴシック" charset="0"/>
              </a:rPr>
              <a:t>eventX.{min,max,mean}</a:t>
            </a:r>
            <a:r>
              <a:rPr lang="en-US">
                <a:latin typeface="Times New Roman" charset="0"/>
                <a:ea typeface="ＭＳ Ｐゴシック" charset="0"/>
              </a:rPr>
              <a:t> : global aggregate values</a:t>
            </a:r>
          </a:p>
          <a:p>
            <a:pPr lvl="2">
              <a:lnSpc>
                <a:spcPct val="90000"/>
              </a:lnSpc>
            </a:pPr>
            <a:r>
              <a:rPr lang="en-US" i="1">
                <a:latin typeface="Times New Roman" charset="0"/>
                <a:ea typeface="ＭＳ Ｐゴシック" charset="0"/>
              </a:rPr>
              <a:t>atomicY</a:t>
            </a:r>
            <a:r>
              <a:rPr lang="en-US">
                <a:latin typeface="Times New Roman" charset="0"/>
                <a:ea typeface="ＭＳ Ｐゴシック" charset="0"/>
              </a:rPr>
              <a:t> : </a:t>
            </a:r>
            <a:r>
              <a:rPr lang="en-US" i="1">
                <a:latin typeface="Times New Roman" charset="0"/>
                <a:ea typeface="ＭＳ Ｐゴシック" charset="0"/>
              </a:rPr>
              <a:t>Y</a:t>
            </a:r>
            <a:r>
              <a:rPr lang="en-US">
                <a:latin typeface="Times New Roman" charset="0"/>
                <a:ea typeface="ＭＳ Ｐゴシック" charset="0"/>
              </a:rPr>
              <a:t>th atomic event value</a:t>
            </a:r>
          </a:p>
          <a:p>
            <a:pPr lvl="1">
              <a:lnSpc>
                <a:spcPct val="90000"/>
              </a:lnSpc>
            </a:pPr>
            <a:r>
              <a:rPr lang="en-US">
                <a:latin typeface="Times New Roman" charset="0"/>
                <a:ea typeface="ＭＳ Ｐゴシック" charset="0"/>
              </a:rPr>
              <a:t>Intermediate variables can be used in the calculation</a:t>
            </a:r>
          </a:p>
          <a:p>
            <a:pPr lvl="1">
              <a:lnSpc>
                <a:spcPct val="90000"/>
              </a:lnSpc>
            </a:pPr>
            <a:r>
              <a:rPr lang="en-US">
                <a:latin typeface="Times New Roman" charset="0"/>
                <a:ea typeface="ＭＳ Ｐゴシック" charset="0"/>
              </a:rPr>
              <a:t>Defined global variables (e.g., </a:t>
            </a:r>
            <a:r>
              <a:rPr lang="en-US" i="1">
                <a:latin typeface="Times New Roman" charset="0"/>
                <a:ea typeface="ＭＳ Ｐゴシック" charset="0"/>
              </a:rPr>
              <a:t>max rank</a:t>
            </a:r>
            <a:r>
              <a:rPr lang="en-US">
                <a:latin typeface="Times New Roman" charset="0"/>
                <a:ea typeface="ＭＳ Ｐゴシック" charset="0"/>
              </a:rPr>
              <a:t>) are provided</a:t>
            </a:r>
          </a:p>
          <a:p>
            <a:pPr>
              <a:lnSpc>
                <a:spcPct val="90000"/>
              </a:lnSpc>
            </a:pPr>
            <a:r>
              <a:rPr lang="en-US">
                <a:latin typeface="Times New Roman" charset="0"/>
                <a:ea typeface="ＭＳ Ｐゴシック" charset="0"/>
                <a:cs typeface="ＭＳ Ｐゴシック" charset="0"/>
              </a:rPr>
              <a:t>Specifications are loaded and processed by ParaProf</a:t>
            </a:r>
          </a:p>
          <a:p>
            <a:pPr lvl="1">
              <a:lnSpc>
                <a:spcPct val="90000"/>
              </a:lnSpc>
            </a:pPr>
            <a:r>
              <a:rPr lang="en-US">
                <a:latin typeface="Times New Roman" charset="0"/>
                <a:ea typeface="ＭＳ Ｐゴシック" charset="0"/>
              </a:rPr>
              <a:t>Use the MESP expression parser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6369050"/>
            <a:ext cx="6019800" cy="48895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SIAM Conference on Parallel Processing for Scientific Computing, February 18-21, 2014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69050"/>
            <a:ext cx="2133600" cy="488950"/>
          </a:xfrm>
        </p:spPr>
        <p:txBody>
          <a:bodyPr/>
          <a:lstStyle/>
          <a:p>
            <a:pPr>
              <a:defRPr/>
            </a:pPr>
            <a:fld id="{F2F21A90-E327-C84D-81B5-071D4C5C9FC6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6172200" y="6369050"/>
            <a:ext cx="1905000" cy="488950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defPPr>
              <a:defRPr lang="en-US"/>
            </a:defPPr>
            <a:lvl1pPr algn="l" defTabSz="457200" rtl="0" fontAlgn="auto">
              <a:spcBef>
                <a:spcPts val="0"/>
              </a:spcBef>
              <a:spcAft>
                <a:spcPts val="0"/>
              </a:spcAft>
              <a:defRPr sz="1200" kern="1200">
                <a:ln>
                  <a:noFill/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smtClean="0"/>
              <a:t>TAU Dancing in your Head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70431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imes New Roman" charset="0"/>
                <a:ea typeface="ＭＳ Ｐゴシック" charset="0"/>
                <a:cs typeface="ＭＳ Ｐゴシック" charset="0"/>
              </a:rPr>
              <a:t>Sphere Layout Specification</a:t>
            </a:r>
          </a:p>
        </p:txBody>
      </p:sp>
      <p:sp>
        <p:nvSpPr>
          <p:cNvPr id="29698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600">
                <a:latin typeface="Times New Roman" charset="0"/>
                <a:ea typeface="ＭＳ Ｐゴシック" charset="0"/>
                <a:cs typeface="ＭＳ Ｐゴシック" charset="0"/>
              </a:rPr>
              <a:t>Spatially mediated performance behavior may not be represented directly in topology metadata</a:t>
            </a:r>
          </a:p>
          <a:p>
            <a:pPr lvl="1"/>
            <a:r>
              <a:rPr lang="en-US" sz="2200">
                <a:latin typeface="Times New Roman" charset="0"/>
                <a:ea typeface="ＭＳ Ｐゴシック" charset="0"/>
              </a:rPr>
              <a:t>Applications allocate resources with respect to a data-driven model</a:t>
            </a:r>
            <a:endParaRPr lang="en-US" sz="2400">
              <a:latin typeface="Times New Roman" charset="0"/>
              <a:ea typeface="ＭＳ Ｐゴシック" charset="0"/>
            </a:endParaRPr>
          </a:p>
          <a:p>
            <a:r>
              <a:rPr lang="en-US" sz="2600">
                <a:latin typeface="Times New Roman" charset="0"/>
                <a:ea typeface="ＭＳ Ｐゴシック" charset="0"/>
                <a:cs typeface="ＭＳ Ｐゴシック" charset="0"/>
              </a:rPr>
              <a:t>Position of each point can be defined by custom equations in</a:t>
            </a:r>
            <a:br>
              <a:rPr lang="en-US" sz="2600">
                <a:latin typeface="Times New Roman" charset="0"/>
                <a:ea typeface="ＭＳ Ｐゴシック" charset="0"/>
                <a:cs typeface="ＭＳ Ｐゴシック" charset="0"/>
              </a:rPr>
            </a:br>
            <a:r>
              <a:rPr lang="en-US" sz="2600">
                <a:latin typeface="Times New Roman" charset="0"/>
                <a:ea typeface="ＭＳ Ｐゴシック" charset="0"/>
                <a:cs typeface="ＭＳ Ｐゴシック" charset="0"/>
              </a:rPr>
              <a:t>terms of event/metric, aggregate, atomic event and metadata</a:t>
            </a:r>
          </a:p>
          <a:p>
            <a:r>
              <a:rPr lang="en-US" sz="2600">
                <a:latin typeface="Times New Roman" charset="0"/>
                <a:ea typeface="ＭＳ Ｐゴシック" charset="0"/>
                <a:cs typeface="ＭＳ Ｐゴシック" charset="0"/>
              </a:rPr>
              <a:t>Sweep3D profile mapped to a sphere</a:t>
            </a:r>
          </a:p>
          <a:p>
            <a:pPr>
              <a:buFont typeface="Wingdings" charset="0"/>
              <a:buNone/>
            </a:pPr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9699" name="Text Box 5"/>
          <p:cNvSpPr txBox="1">
            <a:spLocks noChangeArrowheads="1"/>
          </p:cNvSpPr>
          <p:nvPr/>
        </p:nvSpPr>
        <p:spPr bwMode="auto">
          <a:xfrm>
            <a:off x="393700" y="3579813"/>
            <a:ext cx="4868863" cy="26685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9977" tIns="50280" rIns="89977" bIns="44989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lnSpc>
                <a:spcPct val="97000"/>
              </a:lnSpc>
              <a:spcAft>
                <a:spcPts val="425"/>
              </a:spcAft>
            </a:pPr>
            <a:r>
              <a:rPr lang="en-US" sz="1800"/>
              <a:t>BEGIN_VIZ=Sphere</a:t>
            </a:r>
          </a:p>
          <a:p>
            <a:pPr>
              <a:lnSpc>
                <a:spcPct val="97000"/>
              </a:lnSpc>
              <a:spcAft>
                <a:spcPts val="425"/>
              </a:spcAft>
            </a:pPr>
            <a:r>
              <a:rPr lang="en-US" sz="1800"/>
              <a:t>rootRanks=sqrt(maxRank)</a:t>
            </a:r>
          </a:p>
          <a:p>
            <a:pPr>
              <a:lnSpc>
                <a:spcPct val="97000"/>
              </a:lnSpc>
              <a:spcAft>
                <a:spcPts val="425"/>
              </a:spcAft>
            </a:pPr>
            <a:r>
              <a:rPr lang="en-US" sz="1800"/>
              <a:t>theta=2*pi()/rootRanks*mod(rank,rootRanks)</a:t>
            </a:r>
          </a:p>
          <a:p>
            <a:pPr>
              <a:lnSpc>
                <a:spcPct val="97000"/>
              </a:lnSpc>
              <a:spcAft>
                <a:spcPts val="425"/>
              </a:spcAft>
            </a:pPr>
            <a:r>
              <a:rPr lang="en-US" sz="1800"/>
              <a:t>phi=pi()/rootRanks*(ceil(rank/rootRanks))</a:t>
            </a:r>
          </a:p>
          <a:p>
            <a:pPr>
              <a:lnSpc>
                <a:spcPct val="97000"/>
              </a:lnSpc>
              <a:spcAft>
                <a:spcPts val="425"/>
              </a:spcAft>
            </a:pPr>
            <a:r>
              <a:rPr lang="en-US" sz="1800"/>
              <a:t>x=cos(theta)*sin(phi)*100</a:t>
            </a:r>
          </a:p>
          <a:p>
            <a:pPr>
              <a:lnSpc>
                <a:spcPct val="97000"/>
              </a:lnSpc>
              <a:spcAft>
                <a:spcPts val="425"/>
              </a:spcAft>
            </a:pPr>
            <a:r>
              <a:rPr lang="en-US" sz="1800"/>
              <a:t>y=sin(theta)*sin(phi)*100</a:t>
            </a:r>
          </a:p>
          <a:p>
            <a:pPr>
              <a:lnSpc>
                <a:spcPct val="97000"/>
              </a:lnSpc>
              <a:spcAft>
                <a:spcPts val="425"/>
              </a:spcAft>
            </a:pPr>
            <a:r>
              <a:rPr lang="en-US" sz="1800"/>
              <a:t>z=cos(phi)*100</a:t>
            </a:r>
          </a:p>
          <a:p>
            <a:pPr>
              <a:lnSpc>
                <a:spcPct val="97000"/>
              </a:lnSpc>
              <a:spcAft>
                <a:spcPts val="425"/>
              </a:spcAft>
            </a:pPr>
            <a:r>
              <a:rPr lang="en-US" sz="1800"/>
              <a:t>END_VIZ</a:t>
            </a:r>
          </a:p>
        </p:txBody>
      </p:sp>
      <p:pic>
        <p:nvPicPr>
          <p:cNvPr id="2970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9475" y="3429000"/>
            <a:ext cx="2943225" cy="285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1" name="Right Arrow 7"/>
          <p:cNvSpPr>
            <a:spLocks noChangeArrowheads="1"/>
          </p:cNvSpPr>
          <p:nvPr/>
        </p:nvSpPr>
        <p:spPr bwMode="auto">
          <a:xfrm>
            <a:off x="5411788" y="4637088"/>
            <a:ext cx="433387" cy="622300"/>
          </a:xfrm>
          <a:prstGeom prst="rightArrow">
            <a:avLst>
              <a:gd name="adj1" fmla="val 50000"/>
              <a:gd name="adj2" fmla="val 62500"/>
            </a:avLst>
          </a:prstGeom>
          <a:solidFill>
            <a:srgbClr val="00CC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lIns="64291" tIns="32146" rIns="64291" bIns="32146"/>
          <a:lstStyle/>
          <a:p>
            <a:pPr defTabSz="641350"/>
            <a:endParaRPr lang="en-US">
              <a:ea typeface="ヒラギノ明朝 ProN W3" charset="0"/>
              <a:cs typeface="ヒラギノ明朝 ProN W3" charset="0"/>
            </a:endParaRP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6369050"/>
            <a:ext cx="6019800" cy="48895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SIAM Conference on Parallel Processing for Scientific Computing, February 18-21, 2014</a:t>
            </a:r>
            <a:endParaRPr 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69050"/>
            <a:ext cx="2133600" cy="488950"/>
          </a:xfrm>
        </p:spPr>
        <p:txBody>
          <a:bodyPr/>
          <a:lstStyle/>
          <a:p>
            <a:pPr>
              <a:defRPr/>
            </a:pPr>
            <a:fld id="{F2F21A90-E327-C84D-81B5-071D4C5C9FC6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  <p:sp>
        <p:nvSpPr>
          <p:cNvPr id="9" name="Footer Placeholder 3"/>
          <p:cNvSpPr txBox="1">
            <a:spLocks/>
          </p:cNvSpPr>
          <p:nvPr/>
        </p:nvSpPr>
        <p:spPr>
          <a:xfrm>
            <a:off x="6172200" y="6369050"/>
            <a:ext cx="1905000" cy="488950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defPPr>
              <a:defRPr lang="en-US"/>
            </a:defPPr>
            <a:lvl1pPr algn="l" defTabSz="457200" rtl="0" fontAlgn="auto">
              <a:spcBef>
                <a:spcPts val="0"/>
              </a:spcBef>
              <a:spcAft>
                <a:spcPts val="0"/>
              </a:spcAft>
              <a:defRPr sz="1200" kern="1200">
                <a:ln>
                  <a:noFill/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smtClean="0"/>
              <a:t>TAU Dancing in your Head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855225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imes New Roman" charset="0"/>
                <a:ea typeface="ＭＳ Ｐゴシック" charset="0"/>
                <a:cs typeface="ＭＳ Ｐゴシック" charset="0"/>
              </a:rPr>
              <a:t>ParaProf Events Panel</a:t>
            </a:r>
          </a:p>
        </p:txBody>
      </p:sp>
      <p:sp>
        <p:nvSpPr>
          <p:cNvPr id="30722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90513" lvl="1" indent="-284163">
              <a:buFont typeface="Wingdings" charset="0"/>
              <a:buChar char="r"/>
            </a:pPr>
            <a:r>
              <a:rPr lang="en-US" sz="2800" dirty="0" smtClean="0">
                <a:latin typeface="Times New Roman" charset="0"/>
                <a:ea typeface="ＭＳ Ｐゴシック" charset="0"/>
              </a:rPr>
              <a:t>Events and metrics </a:t>
            </a:r>
            <a:r>
              <a:rPr lang="en-US" sz="2800" dirty="0">
                <a:latin typeface="Times New Roman" charset="0"/>
                <a:ea typeface="ＭＳ Ｐゴシック" charset="0"/>
              </a:rPr>
              <a:t>get  </a:t>
            </a:r>
            <a:r>
              <a:rPr lang="en-US" sz="2800" dirty="0" smtClean="0">
                <a:latin typeface="Times New Roman" charset="0"/>
                <a:ea typeface="ＭＳ Ｐゴシック" charset="0"/>
              </a:rPr>
              <a:t>bound</a:t>
            </a:r>
            <a:br>
              <a:rPr lang="en-US" sz="2800" dirty="0" smtClean="0">
                <a:latin typeface="Times New Roman" charset="0"/>
                <a:ea typeface="ＭＳ Ｐゴシック" charset="0"/>
              </a:rPr>
            </a:br>
            <a:r>
              <a:rPr lang="en-US" sz="2800" dirty="0" smtClean="0">
                <a:latin typeface="Times New Roman" charset="0"/>
                <a:ea typeface="ＭＳ Ｐゴシック" charset="0"/>
              </a:rPr>
              <a:t>interactively</a:t>
            </a:r>
            <a:r>
              <a:rPr lang="en-US" dirty="0">
                <a:latin typeface="Times New Roman" charset="0"/>
              </a:rPr>
              <a:t> </a:t>
            </a:r>
            <a:r>
              <a:rPr lang="en-US" dirty="0" smtClean="0">
                <a:latin typeface="Times New Roman" charset="0"/>
              </a:rPr>
              <a:t>in </a:t>
            </a:r>
            <a:r>
              <a:rPr lang="en-US" sz="2800" dirty="0" err="1" smtClean="0">
                <a:latin typeface="Times New Roman" charset="0"/>
                <a:ea typeface="ＭＳ Ｐゴシック" charset="0"/>
              </a:rPr>
              <a:t>ParaProf</a:t>
            </a:r>
            <a:r>
              <a:rPr lang="en-US" sz="2800" dirty="0" smtClean="0">
                <a:latin typeface="Times New Roman" charset="0"/>
                <a:ea typeface="ＭＳ Ｐゴシック" charset="0"/>
              </a:rPr>
              <a:t> </a:t>
            </a:r>
            <a:r>
              <a:rPr lang="en-US" sz="2800" dirty="0">
                <a:latin typeface="Times New Roman" charset="0"/>
                <a:ea typeface="ＭＳ Ｐゴシック" charset="0"/>
              </a:rPr>
              <a:t>UI</a:t>
            </a:r>
            <a:endParaRPr lang="en-US" dirty="0">
              <a:latin typeface="Times New Roman" charset="0"/>
              <a:ea typeface="ＭＳ Ｐゴシック" charset="0"/>
            </a:endParaRPr>
          </a:p>
          <a:p>
            <a:r>
              <a:rPr lang="en-US" dirty="0">
                <a:latin typeface="Times New Roman" charset="0"/>
                <a:ea typeface="ＭＳ Ｐゴシック" charset="0"/>
                <a:cs typeface="ＭＳ Ｐゴシック" charset="0"/>
              </a:rPr>
              <a:t>Example:</a:t>
            </a:r>
          </a:p>
          <a:p>
            <a:pPr marL="290513" lvl="1" indent="-284163"/>
            <a:r>
              <a:rPr lang="en-US" i="1" dirty="0">
                <a:latin typeface="Times New Roman" charset="0"/>
                <a:ea typeface="ＭＳ Ｐゴシック" charset="0"/>
              </a:rPr>
              <a:t>event0</a:t>
            </a:r>
            <a:r>
              <a:rPr lang="en-US" dirty="0">
                <a:latin typeface="Times New Roman" charset="0"/>
                <a:ea typeface="ＭＳ Ｐゴシック" charset="0"/>
              </a:rPr>
              <a:t> is the FLOP count for function </a:t>
            </a:r>
            <a:r>
              <a:rPr lang="en-US" i="1" dirty="0">
                <a:latin typeface="Times New Roman" charset="0"/>
                <a:ea typeface="ＭＳ Ｐゴシック" charset="0"/>
              </a:rPr>
              <a:t>foo</a:t>
            </a:r>
          </a:p>
          <a:p>
            <a:pPr marL="290513" lvl="1" indent="-284163"/>
            <a:r>
              <a:rPr lang="en-US" i="1" dirty="0">
                <a:latin typeface="Times New Roman" charset="0"/>
                <a:ea typeface="ＭＳ Ｐゴシック" charset="0"/>
              </a:rPr>
              <a:t>event1</a:t>
            </a:r>
            <a:r>
              <a:rPr lang="en-US" dirty="0">
                <a:latin typeface="Times New Roman" charset="0"/>
                <a:ea typeface="ＭＳ Ｐゴシック" charset="0"/>
              </a:rPr>
              <a:t> is the time value for function </a:t>
            </a:r>
            <a:r>
              <a:rPr lang="en-US" i="1" dirty="0">
                <a:latin typeface="Times New Roman" charset="0"/>
                <a:ea typeface="ＭＳ Ｐゴシック" charset="0"/>
              </a:rPr>
              <a:t>foo</a:t>
            </a:r>
          </a:p>
          <a:p>
            <a:pPr marL="290513" lvl="1" indent="-284163"/>
            <a:r>
              <a:rPr lang="en-US" dirty="0">
                <a:latin typeface="Times New Roman" charset="0"/>
                <a:ea typeface="ＭＳ Ｐゴシック" charset="0"/>
              </a:rPr>
              <a:t>To set the X coordinate for each process</a:t>
            </a:r>
            <a:br>
              <a:rPr lang="en-US" dirty="0">
                <a:latin typeface="Times New Roman" charset="0"/>
                <a:ea typeface="ＭＳ Ｐゴシック" charset="0"/>
              </a:rPr>
            </a:br>
            <a:r>
              <a:rPr lang="en-US" dirty="0">
                <a:latin typeface="Times New Roman" charset="0"/>
                <a:ea typeface="ＭＳ Ｐゴシック" charset="0"/>
              </a:rPr>
              <a:t>point to the FLOPS for event </a:t>
            </a:r>
            <a:r>
              <a:rPr lang="en-US" i="1" dirty="0">
                <a:latin typeface="Times New Roman" charset="0"/>
                <a:ea typeface="ＭＳ Ｐゴシック" charset="0"/>
              </a:rPr>
              <a:t>foo</a:t>
            </a:r>
            <a:r>
              <a:rPr lang="en-US" dirty="0">
                <a:latin typeface="Times New Roman" charset="0"/>
                <a:ea typeface="ＭＳ Ｐゴシック" charset="0"/>
              </a:rPr>
              <a:t>:</a:t>
            </a:r>
            <a:br>
              <a:rPr lang="en-US" dirty="0">
                <a:latin typeface="Times New Roman" charset="0"/>
                <a:ea typeface="ＭＳ Ｐゴシック" charset="0"/>
              </a:rPr>
            </a:br>
            <a:r>
              <a:rPr lang="en-US" i="1" dirty="0">
                <a:latin typeface="Times New Roman" charset="0"/>
                <a:ea typeface="ＭＳ Ｐゴシック" charset="0"/>
              </a:rPr>
              <a:t>x = event0.val / event1.val</a:t>
            </a:r>
          </a:p>
          <a:p>
            <a:pPr marL="290513" lvl="1" indent="-284163"/>
            <a:r>
              <a:rPr lang="en-US" dirty="0">
                <a:latin typeface="Times New Roman" charset="0"/>
                <a:ea typeface="ＭＳ Ｐゴシック" charset="0"/>
              </a:rPr>
              <a:t>To set the Y coordinate for each process</a:t>
            </a:r>
            <a:br>
              <a:rPr lang="en-US" dirty="0">
                <a:latin typeface="Times New Roman" charset="0"/>
                <a:ea typeface="ＭＳ Ｐゴシック" charset="0"/>
              </a:rPr>
            </a:br>
            <a:r>
              <a:rPr lang="en-US" dirty="0">
                <a:latin typeface="Times New Roman" charset="0"/>
                <a:ea typeface="ＭＳ Ｐゴシック" charset="0"/>
              </a:rPr>
              <a:t>point to the global average FLOPS for</a:t>
            </a:r>
            <a:br>
              <a:rPr lang="en-US" dirty="0">
                <a:latin typeface="Times New Roman" charset="0"/>
                <a:ea typeface="ＭＳ Ｐゴシック" charset="0"/>
              </a:rPr>
            </a:br>
            <a:r>
              <a:rPr lang="en-US" dirty="0">
                <a:latin typeface="Times New Roman" charset="0"/>
                <a:ea typeface="ＭＳ Ｐゴシック" charset="0"/>
              </a:rPr>
              <a:t>event </a:t>
            </a:r>
            <a:r>
              <a:rPr lang="en-US" i="1" dirty="0">
                <a:latin typeface="Times New Roman" charset="0"/>
                <a:ea typeface="ＭＳ Ｐゴシック" charset="0"/>
              </a:rPr>
              <a:t>foo</a:t>
            </a:r>
            <a:r>
              <a:rPr lang="en-US" dirty="0">
                <a:latin typeface="Times New Roman" charset="0"/>
                <a:ea typeface="ＭＳ Ｐゴシック" charset="0"/>
              </a:rPr>
              <a:t>:</a:t>
            </a:r>
            <a:br>
              <a:rPr lang="en-US" dirty="0">
                <a:latin typeface="Times New Roman" charset="0"/>
                <a:ea typeface="ＭＳ Ｐゴシック" charset="0"/>
              </a:rPr>
            </a:br>
            <a:r>
              <a:rPr lang="en-US" i="1" dirty="0">
                <a:latin typeface="Times New Roman" charset="0"/>
                <a:ea typeface="ＭＳ Ｐゴシック" charset="0"/>
              </a:rPr>
              <a:t>y = event0.mean / event1.mean</a:t>
            </a:r>
          </a:p>
          <a:p>
            <a:endParaRPr lang="en-US" dirty="0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3072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2425" y="609600"/>
            <a:ext cx="2411413" cy="565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6369050"/>
            <a:ext cx="6019800" cy="48895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SIAM Conference on Parallel Processing for Scientific Computing, February 18-21, 2014</a:t>
            </a:r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69050"/>
            <a:ext cx="2133600" cy="488950"/>
          </a:xfrm>
        </p:spPr>
        <p:txBody>
          <a:bodyPr/>
          <a:lstStyle/>
          <a:p>
            <a:pPr>
              <a:defRPr/>
            </a:pPr>
            <a:fld id="{F2F21A90-E327-C84D-81B5-071D4C5C9FC6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  <p:sp>
        <p:nvSpPr>
          <p:cNvPr id="7" name="Footer Placeholder 3"/>
          <p:cNvSpPr txBox="1">
            <a:spLocks/>
          </p:cNvSpPr>
          <p:nvPr/>
        </p:nvSpPr>
        <p:spPr>
          <a:xfrm>
            <a:off x="6172200" y="6369050"/>
            <a:ext cx="1905000" cy="488950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defPPr>
              <a:defRPr lang="en-US"/>
            </a:defPPr>
            <a:lvl1pPr algn="l" defTabSz="457200" rtl="0" fontAlgn="auto">
              <a:spcBef>
                <a:spcPts val="0"/>
              </a:spcBef>
              <a:spcAft>
                <a:spcPts val="0"/>
              </a:spcAft>
              <a:defRPr sz="1200" kern="1200">
                <a:ln>
                  <a:noFill/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smtClean="0"/>
              <a:t>TAU Dancing in your Head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39122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imes New Roman" charset="0"/>
                <a:ea typeface="ＭＳ Ｐゴシック" charset="0"/>
                <a:cs typeface="ＭＳ Ｐゴシック" charset="0"/>
              </a:rPr>
              <a:t>Adding Dimensionality</a:t>
            </a:r>
          </a:p>
        </p:txBody>
      </p:sp>
      <p:sp>
        <p:nvSpPr>
          <p:cNvPr id="31746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  <a:t>Topologies can involve</a:t>
            </a:r>
            <a:b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</a:br>
            <a: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  <a:t>more than three </a:t>
            </a:r>
            <a:r>
              <a:rPr lang="en-US" sz="2600" dirty="0" smtClean="0">
                <a:latin typeface="Times New Roman" charset="0"/>
                <a:ea typeface="ＭＳ Ｐゴシック" charset="0"/>
                <a:cs typeface="ＭＳ Ｐゴシック" charset="0"/>
              </a:rPr>
              <a:t>dimensions</a:t>
            </a:r>
            <a:endParaRPr lang="en-US" sz="2600" dirty="0">
              <a:latin typeface="Times New Roman" charset="0"/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</a:pPr>
            <a: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  <a:t>Mirror actual machine layout</a:t>
            </a:r>
            <a:b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</a:br>
            <a: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  <a:t>to capture communication</a:t>
            </a:r>
            <a:b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</a:br>
            <a: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  <a:t>structure and cores</a:t>
            </a:r>
          </a:p>
          <a:p>
            <a:pPr>
              <a:lnSpc>
                <a:spcPct val="90000"/>
              </a:lnSpc>
            </a:pPr>
            <a: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  <a:t>Custom layouts allow</a:t>
            </a:r>
            <a:b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</a:br>
            <a: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  <a:t>specification of multiple points</a:t>
            </a:r>
            <a:b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</a:br>
            <a: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  <a:t>from a single process/rank</a:t>
            </a:r>
          </a:p>
          <a:p>
            <a:pPr>
              <a:lnSpc>
                <a:spcPct val="90000"/>
              </a:lnSpc>
            </a:pPr>
            <a: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  <a:t>4K-core S3D run on BG/P</a:t>
            </a:r>
          </a:p>
          <a:p>
            <a:pPr>
              <a:lnSpc>
                <a:spcPct val="90000"/>
              </a:lnSpc>
            </a:pPr>
            <a: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  <a:t>Default topology only covers</a:t>
            </a:r>
            <a:b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</a:br>
            <a: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  <a:t>X, Y, Z coordinates</a:t>
            </a:r>
          </a:p>
          <a:p>
            <a:pPr>
              <a:lnSpc>
                <a:spcPct val="90000"/>
              </a:lnSpc>
            </a:pPr>
            <a: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  <a:t>A custom topology divides</a:t>
            </a:r>
            <a:b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</a:br>
            <a: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  <a:t>each </a:t>
            </a:r>
            <a:r>
              <a:rPr lang="en-US" sz="2600" i="1" dirty="0">
                <a:latin typeface="Times New Roman" charset="0"/>
                <a:ea typeface="ＭＳ Ｐゴシック" charset="0"/>
                <a:cs typeface="ＭＳ Ｐゴシック" charset="0"/>
              </a:rPr>
              <a:t>n</a:t>
            </a:r>
            <a:r>
              <a:rPr lang="en-US" sz="2600" dirty="0">
                <a:latin typeface="Times New Roman" charset="0"/>
                <a:ea typeface="ＭＳ Ｐゴシック" charset="0"/>
                <a:cs typeface="ＭＳ Ｐゴシック" charset="0"/>
              </a:rPr>
              <a:t>th core into its own block</a:t>
            </a:r>
          </a:p>
          <a:p>
            <a:pPr>
              <a:lnSpc>
                <a:spcPct val="90000"/>
              </a:lnSpc>
            </a:pPr>
            <a:endParaRPr lang="en-US" sz="2600" dirty="0">
              <a:latin typeface="Times New Roman" charset="0"/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</a:pPr>
            <a:endParaRPr lang="en-US" sz="2600" dirty="0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SIAM Conference on Parallel Processing for Scientific Computing, February 18-21, 2014</a:t>
            </a:r>
            <a:endParaRPr lang="en-US" dirty="0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F21A90-E327-C84D-81B5-071D4C5C9FC6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  <p:pic>
        <p:nvPicPr>
          <p:cNvPr id="31747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685800"/>
            <a:ext cx="4005263" cy="235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5003800" y="3151187"/>
            <a:ext cx="3911600" cy="3124200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  <a:effectLst/>
        </p:spPr>
        <p:txBody>
          <a:bodyPr lIns="89977" tIns="55567" rIns="89977" bIns="44989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5pPr>
            <a:lvl6pPr marL="25146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6pPr>
            <a:lvl7pPr marL="29718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7pPr>
            <a:lvl8pPr marL="34290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8pPr>
            <a:lvl9pPr marL="38862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9pPr>
          </a:lstStyle>
          <a:p>
            <a:pPr>
              <a:lnSpc>
                <a:spcPct val="94000"/>
              </a:lnSpc>
              <a:defRPr/>
            </a:pPr>
            <a:r>
              <a:rPr lang="en-US" sz="2000" dirty="0">
                <a:latin typeface="+mn-lt"/>
              </a:rPr>
              <a:t>BEGIN_VIZ=4K_8x8x16Block</a:t>
            </a:r>
          </a:p>
          <a:p>
            <a:pPr>
              <a:lnSpc>
                <a:spcPct val="94000"/>
              </a:lnSpc>
              <a:defRPr/>
            </a:pPr>
            <a:r>
              <a:rPr lang="en-US" sz="2000" dirty="0" err="1">
                <a:latin typeface="+mn-lt"/>
              </a:rPr>
              <a:t>xdim</a:t>
            </a:r>
            <a:r>
              <a:rPr lang="en-US" sz="2000" dirty="0">
                <a:latin typeface="+mn-lt"/>
              </a:rPr>
              <a:t>=8</a:t>
            </a:r>
          </a:p>
          <a:p>
            <a:pPr>
              <a:lnSpc>
                <a:spcPct val="94000"/>
              </a:lnSpc>
              <a:defRPr/>
            </a:pPr>
            <a:r>
              <a:rPr lang="en-US" sz="2000" dirty="0" err="1">
                <a:latin typeface="+mn-lt"/>
              </a:rPr>
              <a:t>ydim</a:t>
            </a:r>
            <a:r>
              <a:rPr lang="en-US" sz="2000" dirty="0">
                <a:latin typeface="+mn-lt"/>
              </a:rPr>
              <a:t>=8</a:t>
            </a:r>
          </a:p>
          <a:p>
            <a:pPr>
              <a:lnSpc>
                <a:spcPct val="94000"/>
              </a:lnSpc>
              <a:defRPr/>
            </a:pPr>
            <a:r>
              <a:rPr lang="en-US" sz="2000" dirty="0" err="1">
                <a:latin typeface="+mn-lt"/>
              </a:rPr>
              <a:t>zdim</a:t>
            </a:r>
            <a:r>
              <a:rPr lang="en-US" sz="2000" dirty="0">
                <a:latin typeface="+mn-lt"/>
              </a:rPr>
              <a:t>=16</a:t>
            </a:r>
          </a:p>
          <a:p>
            <a:pPr>
              <a:lnSpc>
                <a:spcPct val="94000"/>
              </a:lnSpc>
              <a:defRPr/>
            </a:pPr>
            <a:endParaRPr lang="en-US" sz="2000" dirty="0">
              <a:latin typeface="+mn-lt"/>
            </a:endParaRPr>
          </a:p>
          <a:p>
            <a:pPr>
              <a:lnSpc>
                <a:spcPct val="94000"/>
              </a:lnSpc>
              <a:defRPr/>
            </a:pPr>
            <a:r>
              <a:rPr lang="en-US" sz="2000" dirty="0">
                <a:latin typeface="+mn-lt"/>
              </a:rPr>
              <a:t>x=mod(</a:t>
            </a:r>
            <a:r>
              <a:rPr lang="en-US" sz="2000" dirty="0" err="1">
                <a:latin typeface="+mn-lt"/>
              </a:rPr>
              <a:t>rank,xdim</a:t>
            </a:r>
            <a:r>
              <a:rPr lang="en-US" sz="2000" dirty="0">
                <a:latin typeface="+mn-lt"/>
              </a:rPr>
              <a:t>)+16*floor(rank/1024)</a:t>
            </a:r>
          </a:p>
          <a:p>
            <a:pPr>
              <a:lnSpc>
                <a:spcPct val="94000"/>
              </a:lnSpc>
              <a:defRPr/>
            </a:pPr>
            <a:r>
              <a:rPr lang="en-US" sz="2000" dirty="0">
                <a:latin typeface="+mn-lt"/>
              </a:rPr>
              <a:t>y=mod(floor(rank/</a:t>
            </a:r>
            <a:r>
              <a:rPr lang="en-US" sz="2000" dirty="0" err="1">
                <a:latin typeface="+mn-lt"/>
              </a:rPr>
              <a:t>xdim</a:t>
            </a:r>
            <a:r>
              <a:rPr lang="en-US" sz="2000" dirty="0">
                <a:latin typeface="+mn-lt"/>
              </a:rPr>
              <a:t>),</a:t>
            </a:r>
            <a:r>
              <a:rPr lang="en-US" sz="2000" dirty="0" err="1">
                <a:latin typeface="+mn-lt"/>
              </a:rPr>
              <a:t>ydim</a:t>
            </a:r>
            <a:r>
              <a:rPr lang="en-US" sz="2000" dirty="0">
                <a:latin typeface="+mn-lt"/>
              </a:rPr>
              <a:t>)</a:t>
            </a:r>
          </a:p>
          <a:p>
            <a:pPr>
              <a:lnSpc>
                <a:spcPct val="94000"/>
              </a:lnSpc>
              <a:defRPr/>
            </a:pPr>
            <a:r>
              <a:rPr lang="en-US" sz="2000" dirty="0">
                <a:latin typeface="+mn-lt"/>
              </a:rPr>
              <a:t>z=mod(floor(rank/</a:t>
            </a:r>
            <a:r>
              <a:rPr lang="en-US" sz="2000" dirty="0" err="1">
                <a:latin typeface="+mn-lt"/>
              </a:rPr>
              <a:t>xdim</a:t>
            </a:r>
            <a:r>
              <a:rPr lang="en-US" sz="2000" dirty="0">
                <a:latin typeface="+mn-lt"/>
              </a:rPr>
              <a:t>/</a:t>
            </a:r>
            <a:r>
              <a:rPr lang="en-US" sz="2000" dirty="0" err="1">
                <a:latin typeface="+mn-lt"/>
              </a:rPr>
              <a:t>ydim</a:t>
            </a:r>
            <a:r>
              <a:rPr lang="en-US" sz="2000" dirty="0">
                <a:latin typeface="+mn-lt"/>
              </a:rPr>
              <a:t>),</a:t>
            </a:r>
            <a:r>
              <a:rPr lang="en-US" sz="2000" dirty="0" err="1">
                <a:latin typeface="+mn-lt"/>
              </a:rPr>
              <a:t>zdim</a:t>
            </a:r>
            <a:r>
              <a:rPr lang="en-US" sz="2000" dirty="0">
                <a:latin typeface="+mn-lt"/>
              </a:rPr>
              <a:t>)</a:t>
            </a:r>
          </a:p>
          <a:p>
            <a:pPr>
              <a:lnSpc>
                <a:spcPct val="94000"/>
              </a:lnSpc>
              <a:defRPr/>
            </a:pPr>
            <a:r>
              <a:rPr lang="en-US" sz="2000" dirty="0">
                <a:latin typeface="+mn-lt"/>
              </a:rPr>
              <a:t>END_VIZ</a:t>
            </a:r>
          </a:p>
        </p:txBody>
      </p:sp>
      <p:sp>
        <p:nvSpPr>
          <p:cNvPr id="9" name="Footer Placeholder 3"/>
          <p:cNvSpPr txBox="1">
            <a:spLocks/>
          </p:cNvSpPr>
          <p:nvPr/>
        </p:nvSpPr>
        <p:spPr>
          <a:xfrm>
            <a:off x="6172200" y="6369050"/>
            <a:ext cx="1905000" cy="488950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defPPr>
              <a:defRPr lang="en-US"/>
            </a:defPPr>
            <a:lvl1pPr algn="l" defTabSz="457200" rtl="0" fontAlgn="auto">
              <a:spcBef>
                <a:spcPts val="0"/>
              </a:spcBef>
              <a:spcAft>
                <a:spcPts val="0"/>
              </a:spcAft>
              <a:defRPr sz="1200" kern="1200">
                <a:ln>
                  <a:noFill/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smtClean="0"/>
              <a:t>TAU Dancing in your Head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866716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imes New Roman" charset="0"/>
                <a:ea typeface="ＭＳ Ｐゴシック" charset="0"/>
                <a:cs typeface="ＭＳ Ｐゴシック" charset="0"/>
              </a:rPr>
              <a:t>Non-Spatial Relationships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Font typeface="Wingdings" charset="2"/>
              <a:buChar char="r"/>
              <a:defRPr/>
            </a:pPr>
            <a:r>
              <a:rPr lang="en-US" dirty="0" smtClean="0"/>
              <a:t>Positioning of points needs</a:t>
            </a:r>
            <a:br>
              <a:rPr lang="en-US" dirty="0" smtClean="0"/>
            </a:br>
            <a:r>
              <a:rPr lang="en-US" dirty="0" smtClean="0"/>
              <a:t>not be with respect to</a:t>
            </a:r>
            <a:br>
              <a:rPr lang="en-US" dirty="0" smtClean="0"/>
            </a:br>
            <a:r>
              <a:rPr lang="en-US" dirty="0" smtClean="0"/>
              <a:t>physical or data topology</a:t>
            </a:r>
          </a:p>
          <a:p>
            <a:pPr>
              <a:buFont typeface="Wingdings" charset="2"/>
              <a:buChar char="r"/>
              <a:defRPr/>
            </a:pPr>
            <a:r>
              <a:rPr lang="en-US" dirty="0" smtClean="0"/>
              <a:t>Correlation of metrics</a:t>
            </a:r>
            <a:br>
              <a:rPr lang="en-US" dirty="0" smtClean="0"/>
            </a:br>
            <a:r>
              <a:rPr lang="en-US" dirty="0" smtClean="0"/>
              <a:t>within the same events or</a:t>
            </a:r>
            <a:br>
              <a:rPr lang="en-US" dirty="0" smtClean="0"/>
            </a:br>
            <a:r>
              <a:rPr lang="en-US" dirty="0" smtClean="0"/>
              <a:t>events between processes</a:t>
            </a:r>
            <a:br>
              <a:rPr lang="en-US" dirty="0" smtClean="0"/>
            </a:br>
            <a:r>
              <a:rPr lang="en-US" dirty="0" smtClean="0"/>
              <a:t>can indicate relevant</a:t>
            </a:r>
            <a:br>
              <a:rPr lang="en-US" dirty="0" smtClean="0"/>
            </a:br>
            <a:r>
              <a:rPr lang="en-US" dirty="0" smtClean="0"/>
              <a:t>performance effects</a:t>
            </a:r>
          </a:p>
          <a:p>
            <a:pPr>
              <a:buFont typeface="Wingdings" charset="2"/>
              <a:buChar char="r"/>
              <a:defRPr/>
            </a:pPr>
            <a:r>
              <a:rPr lang="en-US" dirty="0" smtClean="0"/>
              <a:t>Partitioning or clustering</a:t>
            </a:r>
            <a:br>
              <a:rPr lang="en-US" dirty="0" smtClean="0"/>
            </a:br>
            <a:r>
              <a:rPr lang="en-US" dirty="0" smtClean="0"/>
              <a:t>of different processes based</a:t>
            </a:r>
            <a:br>
              <a:rPr lang="en-US" dirty="0" smtClean="0"/>
            </a:br>
            <a:r>
              <a:rPr lang="en-US" dirty="0" smtClean="0"/>
              <a:t>on selected performance criteria</a:t>
            </a:r>
          </a:p>
          <a:p>
            <a:pPr>
              <a:buFont typeface="Wingdings" charset="2"/>
              <a:buChar char="r"/>
              <a:defRPr/>
            </a:pPr>
            <a:r>
              <a:rPr lang="en-US" dirty="0" smtClean="0"/>
              <a:t>3D scatterplot for 10240 core</a:t>
            </a:r>
            <a:br>
              <a:rPr lang="en-US" dirty="0" smtClean="0"/>
            </a:br>
            <a:r>
              <a:rPr lang="en-US" dirty="0" smtClean="0"/>
              <a:t>run of GCRM/</a:t>
            </a:r>
            <a:r>
              <a:rPr lang="en-US" dirty="0" err="1" smtClean="0"/>
              <a:t>ZGrd</a:t>
            </a:r>
            <a:r>
              <a:rPr lang="en-US" dirty="0" smtClean="0"/>
              <a:t> application</a:t>
            </a:r>
          </a:p>
          <a:p>
            <a:pPr>
              <a:buFont typeface="Wingdings" charset="2"/>
              <a:buChar char="r"/>
              <a:defRPr/>
            </a:pPr>
            <a:r>
              <a:rPr lang="en-US" dirty="0" smtClean="0"/>
              <a:t>Correlates four selected events,</a:t>
            </a:r>
            <a:br>
              <a:rPr lang="en-US" dirty="0" smtClean="0"/>
            </a:br>
            <a:r>
              <a:rPr lang="en-US" dirty="0" smtClean="0"/>
              <a:t>one for each spatial axis plus color</a:t>
            </a:r>
          </a:p>
        </p:txBody>
      </p:sp>
      <p:pic>
        <p:nvPicPr>
          <p:cNvPr id="32771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0" r="970"/>
          <a:stretch>
            <a:fillRect/>
          </a:stretch>
        </p:blipFill>
        <p:spPr bwMode="auto">
          <a:xfrm>
            <a:off x="4495800" y="762000"/>
            <a:ext cx="4572000" cy="3606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5922963" y="4495800"/>
            <a:ext cx="2763837" cy="17526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  <a:effectLst/>
        </p:spPr>
        <p:txBody>
          <a:bodyPr lIns="89977" tIns="58591" rIns="89977" bIns="44989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5pPr>
            <a:lvl6pPr marL="25146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6pPr>
            <a:lvl7pPr marL="29718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7pPr>
            <a:lvl8pPr marL="34290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8pPr>
            <a:lvl9pPr marL="38862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9pPr>
          </a:lstStyle>
          <a:p>
            <a:pPr>
              <a:lnSpc>
                <a:spcPct val="94000"/>
              </a:lnSpc>
              <a:defRPr/>
            </a:pPr>
            <a:r>
              <a:rPr lang="en-US" sz="1800" dirty="0">
                <a:latin typeface="+mn-lt"/>
              </a:rPr>
              <a:t>BEGIN_VIZ=</a:t>
            </a:r>
            <a:r>
              <a:rPr lang="en-US" sz="1800" dirty="0" err="1">
                <a:latin typeface="+mn-lt"/>
              </a:rPr>
              <a:t>ScatterTest</a:t>
            </a:r>
            <a:endParaRPr lang="en-US" sz="1800" dirty="0">
              <a:latin typeface="+mn-lt"/>
            </a:endParaRPr>
          </a:p>
          <a:p>
            <a:pPr>
              <a:lnSpc>
                <a:spcPct val="94000"/>
              </a:lnSpc>
              <a:defRPr/>
            </a:pPr>
            <a:r>
              <a:rPr lang="en-US" sz="1800" dirty="0" err="1">
                <a:latin typeface="+mn-lt"/>
              </a:rPr>
              <a:t>restrictDim</a:t>
            </a:r>
            <a:r>
              <a:rPr lang="en-US" sz="1800" dirty="0">
                <a:latin typeface="+mn-lt"/>
              </a:rPr>
              <a:t>=1</a:t>
            </a:r>
          </a:p>
          <a:p>
            <a:pPr>
              <a:lnSpc>
                <a:spcPct val="94000"/>
              </a:lnSpc>
              <a:defRPr/>
            </a:pPr>
            <a:r>
              <a:rPr lang="en-US" sz="1800" dirty="0">
                <a:latin typeface="+mn-lt"/>
              </a:rPr>
              <a:t>x=event0.val</a:t>
            </a:r>
          </a:p>
          <a:p>
            <a:pPr>
              <a:lnSpc>
                <a:spcPct val="94000"/>
              </a:lnSpc>
              <a:defRPr/>
            </a:pPr>
            <a:r>
              <a:rPr lang="en-US" sz="1800" dirty="0">
                <a:latin typeface="+mn-lt"/>
              </a:rPr>
              <a:t>y=event1.val</a:t>
            </a:r>
          </a:p>
          <a:p>
            <a:pPr>
              <a:lnSpc>
                <a:spcPct val="94000"/>
              </a:lnSpc>
              <a:defRPr/>
            </a:pPr>
            <a:r>
              <a:rPr lang="en-US" sz="1800" dirty="0">
                <a:latin typeface="+mn-lt"/>
              </a:rPr>
              <a:t>z=event2.val</a:t>
            </a:r>
          </a:p>
          <a:p>
            <a:pPr>
              <a:lnSpc>
                <a:spcPct val="94000"/>
              </a:lnSpc>
              <a:defRPr/>
            </a:pPr>
            <a:r>
              <a:rPr lang="en-US" sz="1800" dirty="0">
                <a:latin typeface="+mn-lt"/>
              </a:rPr>
              <a:t>END_VIZ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6369050"/>
            <a:ext cx="6019800" cy="48895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SIAM Conference on Parallel Processing for Scientific Computing, February 18-21, 2014</a:t>
            </a:r>
            <a:endParaRPr lang="en-US" dirty="0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69050"/>
            <a:ext cx="2133600" cy="488950"/>
          </a:xfrm>
        </p:spPr>
        <p:txBody>
          <a:bodyPr/>
          <a:lstStyle/>
          <a:p>
            <a:pPr>
              <a:defRPr/>
            </a:pPr>
            <a:fld id="{F2F21A90-E327-C84D-81B5-071D4C5C9FC6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  <p:sp>
        <p:nvSpPr>
          <p:cNvPr id="10" name="Footer Placeholder 3"/>
          <p:cNvSpPr txBox="1">
            <a:spLocks/>
          </p:cNvSpPr>
          <p:nvPr/>
        </p:nvSpPr>
        <p:spPr>
          <a:xfrm>
            <a:off x="6172200" y="6369050"/>
            <a:ext cx="1905000" cy="488950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defPPr>
              <a:defRPr lang="en-US"/>
            </a:defPPr>
            <a:lvl1pPr algn="l" defTabSz="457200" rtl="0" fontAlgn="auto">
              <a:spcBef>
                <a:spcPts val="0"/>
              </a:spcBef>
              <a:spcAft>
                <a:spcPts val="0"/>
              </a:spcAft>
              <a:defRPr sz="1200" kern="1200">
                <a:ln>
                  <a:noFill/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smtClean="0"/>
              <a:t>TAU Dancing in your Head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397110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Visualization Challenges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>
                <a:latin typeface="Times New Roman" charset="0"/>
                <a:cs typeface="ＭＳ Ｐゴシック" charset="0"/>
              </a:rPr>
              <a:t>Good visualization is a design process</a:t>
            </a:r>
          </a:p>
          <a:p>
            <a:pPr lvl="1"/>
            <a:r>
              <a:rPr lang="en-US" dirty="0">
                <a:latin typeface="Times New Roman" charset="0"/>
              </a:rPr>
              <a:t>Integrates properties of the performance data (as understood by the user) with the graphical aspects for good visual </a:t>
            </a:r>
            <a:r>
              <a:rPr lang="en-US" dirty="0" smtClean="0">
                <a:latin typeface="Times New Roman" charset="0"/>
              </a:rPr>
              <a:t>form</a:t>
            </a:r>
          </a:p>
          <a:p>
            <a:pPr lvl="1"/>
            <a:r>
              <a:rPr lang="en-US" dirty="0" smtClean="0">
                <a:latin typeface="Times New Roman" charset="0"/>
              </a:rPr>
              <a:t>Performance </a:t>
            </a:r>
            <a:r>
              <a:rPr lang="en-US" dirty="0">
                <a:latin typeface="Times New Roman" charset="0"/>
              </a:rPr>
              <a:t>data lacks a natural semantic visual basis</a:t>
            </a:r>
          </a:p>
          <a:p>
            <a:pPr lvl="1"/>
            <a:r>
              <a:rPr lang="en-US" dirty="0">
                <a:latin typeface="Times New Roman" charset="0"/>
              </a:rPr>
              <a:t>Utilize a variety of graphical forms and visualization types (e.g., statistical, informational, physical, abstract)</a:t>
            </a:r>
          </a:p>
          <a:p>
            <a:r>
              <a:rPr lang="en-US" dirty="0">
                <a:latin typeface="Times New Roman" charset="0"/>
                <a:cs typeface="ＭＳ Ｐゴシック" charset="0"/>
              </a:rPr>
              <a:t>Must </a:t>
            </a:r>
            <a:r>
              <a:rPr lang="en-US" dirty="0" smtClean="0">
                <a:latin typeface="Times New Roman" charset="0"/>
                <a:cs typeface="ＭＳ Ｐゴシック" charset="0"/>
              </a:rPr>
              <a:t>handle scale dimensions</a:t>
            </a:r>
            <a:endParaRPr lang="en-US" dirty="0">
              <a:latin typeface="Times New Roman" charset="0"/>
              <a:cs typeface="ＭＳ Ｐゴシック" charset="0"/>
            </a:endParaRPr>
          </a:p>
          <a:p>
            <a:pPr lvl="1"/>
            <a:r>
              <a:rPr lang="en-US" dirty="0" smtClean="0">
                <a:latin typeface="Times New Roman" charset="0"/>
                <a:cs typeface="ＭＳ Ｐゴシック" charset="0"/>
              </a:rPr>
              <a:t>Parallelism, performance events</a:t>
            </a:r>
            <a:r>
              <a:rPr lang="en-US" dirty="0">
                <a:latin typeface="Times New Roman" charset="0"/>
                <a:cs typeface="ＭＳ Ｐゴシック" charset="0"/>
              </a:rPr>
              <a:t>, </a:t>
            </a:r>
            <a:r>
              <a:rPr lang="en-US" dirty="0" smtClean="0">
                <a:latin typeface="Times New Roman" charset="0"/>
                <a:cs typeface="ＭＳ Ｐゴシック" charset="0"/>
              </a:rPr>
              <a:t>performance metrics, …</a:t>
            </a:r>
            <a:endParaRPr lang="en-US" dirty="0">
              <a:latin typeface="Times New Roman" charset="0"/>
              <a:cs typeface="ＭＳ Ｐゴシック" charset="0"/>
            </a:endParaRPr>
          </a:p>
          <a:p>
            <a:pPr lvl="1"/>
            <a:r>
              <a:rPr lang="en-US" dirty="0" smtClean="0">
                <a:latin typeface="Times New Roman" charset="0"/>
              </a:rPr>
              <a:t>General visualization principles and graphics </a:t>
            </a:r>
            <a:r>
              <a:rPr lang="en-US" dirty="0" err="1" smtClean="0">
                <a:latin typeface="Times New Roman" charset="0"/>
              </a:rPr>
              <a:t>techniqes</a:t>
            </a:r>
            <a:r>
              <a:rPr lang="en-US" dirty="0" smtClean="0">
                <a:latin typeface="Times New Roman" charset="0"/>
              </a:rPr>
              <a:t> can help</a:t>
            </a:r>
          </a:p>
          <a:p>
            <a:pPr lvl="1"/>
            <a:r>
              <a:rPr lang="en-US" dirty="0" smtClean="0">
                <a:latin typeface="Times New Roman" charset="0"/>
              </a:rPr>
              <a:t>Does not solve the performance view design problem</a:t>
            </a:r>
            <a:endParaRPr lang="en-US" dirty="0">
              <a:latin typeface="Times New Roman" charset="0"/>
            </a:endParaRPr>
          </a:p>
          <a:p>
            <a:r>
              <a:rPr lang="en-US" dirty="0">
                <a:latin typeface="Times New Roman" charset="0"/>
                <a:cs typeface="ＭＳ Ｐゴシック" charset="0"/>
              </a:rPr>
              <a:t>Practical concerns (with creating new visualizations)</a:t>
            </a:r>
          </a:p>
          <a:p>
            <a:pPr lvl="1"/>
            <a:r>
              <a:rPr lang="en-US" dirty="0">
                <a:latin typeface="Times New Roman" charset="0"/>
              </a:rPr>
              <a:t>A few “canned” views limit visualization types</a:t>
            </a:r>
          </a:p>
          <a:p>
            <a:pPr lvl="1"/>
            <a:r>
              <a:rPr lang="en-US" dirty="0">
                <a:latin typeface="Times New Roman" charset="0"/>
              </a:rPr>
              <a:t>Visualization environments would need adaptation</a:t>
            </a:r>
          </a:p>
          <a:p>
            <a:pPr lvl="1"/>
            <a:r>
              <a:rPr lang="en-US" dirty="0">
                <a:latin typeface="Times New Roman" charset="0"/>
              </a:rPr>
              <a:t>Can not expect users to program with visualization libraries 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SIAM Conference on Parallel Processing for Scientific Computing, February 18-21, 2014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F21A90-E327-C84D-81B5-071D4C5C9FC6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6172200" y="6369050"/>
            <a:ext cx="1905000" cy="488950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defPPr>
              <a:defRPr lang="en-US"/>
            </a:defPPr>
            <a:lvl1pPr algn="l" defTabSz="457200" rtl="0" fontAlgn="auto">
              <a:spcBef>
                <a:spcPts val="0"/>
              </a:spcBef>
              <a:spcAft>
                <a:spcPts val="0"/>
              </a:spcAft>
              <a:defRPr sz="1200" kern="1200">
                <a:ln>
                  <a:noFill/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smtClean="0"/>
              <a:t>TAU Dancing in your Head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1567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imes New Roman" charset="0"/>
                <a:ea typeface="ＭＳ Ｐゴシック" charset="0"/>
                <a:cs typeface="ＭＳ Ｐゴシック" charset="0"/>
              </a:rPr>
              <a:t>Conclusion and Next Steps</a:t>
            </a:r>
          </a:p>
        </p:txBody>
      </p:sp>
      <p:sp>
        <p:nvSpPr>
          <p:cNvPr id="35842" name="Content Placeholder 2"/>
          <p:cNvSpPr>
            <a:spLocks noGrp="1"/>
          </p:cNvSpPr>
          <p:nvPr>
            <p:ph idx="1"/>
          </p:nvPr>
        </p:nvSpPr>
        <p:spPr>
          <a:xfrm>
            <a:off x="152400" y="900113"/>
            <a:ext cx="8991600" cy="5659437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latin typeface="Times New Roman" charset="0"/>
                <a:ea typeface="ＭＳ Ｐゴシック" charset="0"/>
                <a:cs typeface="ＭＳ Ｐゴシック" charset="0"/>
              </a:rPr>
              <a:t>Have extended TAU’s </a:t>
            </a:r>
            <a:r>
              <a:rPr lang="en-US" dirty="0" err="1">
                <a:latin typeface="Times New Roman" charset="0"/>
                <a:ea typeface="ＭＳ Ｐゴシック" charset="0"/>
                <a:cs typeface="ＭＳ Ｐゴシック" charset="0"/>
              </a:rPr>
              <a:t>ParaProf</a:t>
            </a:r>
            <a:r>
              <a:rPr lang="en-US" dirty="0">
                <a:latin typeface="Times New Roman" charset="0"/>
                <a:ea typeface="ＭＳ Ｐゴシック" charset="0"/>
                <a:cs typeface="ＭＳ Ｐゴシック" charset="0"/>
              </a:rPr>
              <a:t> tool for visualization</a:t>
            </a:r>
          </a:p>
          <a:p>
            <a:pPr lvl="1"/>
            <a:r>
              <a:rPr lang="en-US" dirty="0">
                <a:latin typeface="Times New Roman" charset="0"/>
                <a:ea typeface="ＭＳ Ｐゴシック" charset="0"/>
              </a:rPr>
              <a:t>Working with topology information</a:t>
            </a:r>
          </a:p>
          <a:p>
            <a:pPr lvl="1"/>
            <a:r>
              <a:rPr lang="en-US" dirty="0">
                <a:latin typeface="Times New Roman" charset="0"/>
                <a:ea typeface="ＭＳ Ｐゴシック" charset="0"/>
              </a:rPr>
              <a:t>Provide custom topology views through UI</a:t>
            </a:r>
          </a:p>
          <a:p>
            <a:pPr lvl="1"/>
            <a:r>
              <a:rPr lang="en-US" dirty="0">
                <a:latin typeface="Times New Roman" charset="0"/>
                <a:ea typeface="ＭＳ Ｐゴシック" charset="0"/>
              </a:rPr>
              <a:t>User-defined layouts</a:t>
            </a:r>
          </a:p>
          <a:p>
            <a:r>
              <a:rPr lang="en-US" dirty="0">
                <a:latin typeface="Times New Roman" charset="0"/>
                <a:ea typeface="ＭＳ Ｐゴシック" charset="0"/>
                <a:cs typeface="ＭＳ Ｐゴシック" charset="0"/>
              </a:rPr>
              <a:t>Demonstrate on relatively large applications</a:t>
            </a:r>
          </a:p>
          <a:p>
            <a:r>
              <a:rPr lang="en-US" dirty="0">
                <a:latin typeface="Times New Roman" charset="0"/>
                <a:ea typeface="ＭＳ Ｐゴシック" charset="0"/>
                <a:cs typeface="ＭＳ Ｐゴシック" charset="0"/>
              </a:rPr>
              <a:t>Future work</a:t>
            </a:r>
          </a:p>
          <a:p>
            <a:pPr lvl="1"/>
            <a:r>
              <a:rPr lang="en-US" dirty="0">
                <a:latin typeface="Times New Roman" charset="0"/>
                <a:ea typeface="ＭＳ Ｐゴシック" charset="0"/>
              </a:rPr>
              <a:t>Expand UI for more general access to performance model</a:t>
            </a:r>
          </a:p>
          <a:p>
            <a:pPr lvl="1"/>
            <a:r>
              <a:rPr lang="en-US" dirty="0">
                <a:latin typeface="Times New Roman" charset="0"/>
                <a:ea typeface="ＭＳ Ｐゴシック" charset="0"/>
              </a:rPr>
              <a:t>Allow independent manipulation of unconnected segments</a:t>
            </a:r>
          </a:p>
          <a:p>
            <a:pPr lvl="1"/>
            <a:r>
              <a:rPr lang="en-US" dirty="0">
                <a:latin typeface="Times New Roman" charset="0"/>
                <a:ea typeface="ＭＳ Ｐゴシック" charset="0"/>
              </a:rPr>
              <a:t>Improve presentation of data values, ranks, and metrics</a:t>
            </a:r>
          </a:p>
          <a:p>
            <a:pPr lvl="1"/>
            <a:r>
              <a:rPr lang="en-US" dirty="0">
                <a:latin typeface="Times New Roman" charset="0"/>
                <a:ea typeface="ＭＳ Ｐゴシック" charset="0"/>
              </a:rPr>
              <a:t>Better functionality for </a:t>
            </a:r>
            <a:r>
              <a:rPr lang="en-US">
                <a:latin typeface="Times New Roman" charset="0"/>
                <a:ea typeface="ＭＳ Ｐゴシック" charset="0"/>
              </a:rPr>
              <a:t>automatic </a:t>
            </a:r>
            <a:r>
              <a:rPr lang="en-US" smtClean="0">
                <a:latin typeface="Times New Roman" charset="0"/>
                <a:ea typeface="ＭＳ Ｐゴシック" charset="0"/>
              </a:rPr>
              <a:t>high-</a:t>
            </a:r>
            <a:r>
              <a:rPr lang="en-US" dirty="0">
                <a:latin typeface="Times New Roman" charset="0"/>
                <a:ea typeface="ＭＳ Ｐゴシック" charset="0"/>
              </a:rPr>
              <a:t>dimensional layouts</a:t>
            </a:r>
          </a:p>
          <a:p>
            <a:pPr lvl="1"/>
            <a:r>
              <a:rPr lang="en-US" dirty="0">
                <a:latin typeface="Times New Roman" charset="0"/>
                <a:ea typeface="ＭＳ Ｐゴシック" charset="0"/>
              </a:rPr>
              <a:t>Build library of user-defined layouts for </a:t>
            </a:r>
            <a:r>
              <a:rPr lang="en-US" dirty="0" smtClean="0">
                <a:latin typeface="Times New Roman" charset="0"/>
                <a:ea typeface="ＭＳ Ｐゴシック" charset="0"/>
              </a:rPr>
              <a:t>reuse</a:t>
            </a:r>
          </a:p>
          <a:p>
            <a:pPr lvl="1"/>
            <a:r>
              <a:rPr lang="en-US" dirty="0" smtClean="0">
                <a:latin typeface="Times New Roman" charset="0"/>
              </a:rPr>
              <a:t>Visualization of ensemble performance data</a:t>
            </a:r>
            <a:endParaRPr lang="en-US" dirty="0">
              <a:latin typeface="Times New Roman" charset="0"/>
              <a:ea typeface="ＭＳ Ｐゴシック" charset="0"/>
            </a:endParaRP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69050"/>
            <a:ext cx="2133600" cy="488950"/>
          </a:xfrm>
        </p:spPr>
        <p:txBody>
          <a:bodyPr/>
          <a:lstStyle/>
          <a:p>
            <a:pPr>
              <a:defRPr/>
            </a:pPr>
            <a:fld id="{F2F21A90-E327-C84D-81B5-071D4C5C9FC6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6369050"/>
            <a:ext cx="6019800" cy="48895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SIAM Conference on Parallel Processing for Scientific Computing, February 18-21, 2014</a:t>
            </a:r>
            <a:endParaRPr lang="en-US" dirty="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6172200" y="6369050"/>
            <a:ext cx="1905000" cy="488950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defPPr>
              <a:defRPr lang="en-US"/>
            </a:defPPr>
            <a:lvl1pPr algn="l" defTabSz="457200" rtl="0" fontAlgn="auto">
              <a:spcBef>
                <a:spcPts val="0"/>
              </a:spcBef>
              <a:spcAft>
                <a:spcPts val="0"/>
              </a:spcAft>
              <a:defRPr sz="1200" kern="1200">
                <a:ln>
                  <a:noFill/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smtClean="0"/>
              <a:t>TAU Dancing in your Head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591634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Little Bit of History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125" y="896553"/>
            <a:ext cx="8905875" cy="1694247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P</a:t>
            </a:r>
            <a:r>
              <a:rPr lang="en-US" dirty="0" smtClean="0"/>
              <a:t>erformance visualization became of interest (more or less) when systems began to scale (circa 1988)</a:t>
            </a:r>
          </a:p>
          <a:p>
            <a:r>
              <a:rPr lang="en-US" dirty="0" smtClean="0"/>
              <a:t>Heath’s </a:t>
            </a:r>
            <a:r>
              <a:rPr lang="en-US" i="1" dirty="0" err="1" smtClean="0"/>
              <a:t>ParaGraph</a:t>
            </a:r>
            <a:r>
              <a:rPr lang="en-US" dirty="0" smtClean="0"/>
              <a:t> tool brought awareness to the value of performance visualization and established canonical views</a:t>
            </a:r>
          </a:p>
        </p:txBody>
      </p:sp>
      <p:pic>
        <p:nvPicPr>
          <p:cNvPr id="6" name="Picture 5" descr="crit-c.gif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4648200"/>
            <a:ext cx="2286000" cy="1600200"/>
          </a:xfrm>
          <a:prstGeom prst="rect">
            <a:avLst/>
          </a:prstGeom>
        </p:spPr>
      </p:pic>
      <p:pic>
        <p:nvPicPr>
          <p:cNvPr id="7" name="Picture 6" descr="fft64-task-util.gif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648200"/>
            <a:ext cx="2286000" cy="1600200"/>
          </a:xfrm>
          <a:prstGeom prst="rect">
            <a:avLst/>
          </a:prstGeom>
        </p:spPr>
      </p:pic>
      <p:pic>
        <p:nvPicPr>
          <p:cNvPr id="9" name="Picture 8" descr="task-a.gif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48200"/>
            <a:ext cx="2286000" cy="1600200"/>
          </a:xfrm>
          <a:prstGeom prst="rect">
            <a:avLst/>
          </a:prstGeom>
        </p:spPr>
      </p:pic>
      <p:pic>
        <p:nvPicPr>
          <p:cNvPr id="10" name="Picture 9" descr="top-b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2667000"/>
            <a:ext cx="1644739" cy="1847088"/>
          </a:xfrm>
          <a:prstGeom prst="rect">
            <a:avLst/>
          </a:prstGeom>
        </p:spPr>
      </p:pic>
      <p:pic>
        <p:nvPicPr>
          <p:cNvPr id="11" name="Picture 10" descr="top-c.gi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2667000"/>
            <a:ext cx="1505726" cy="1847088"/>
          </a:xfrm>
          <a:prstGeom prst="rect">
            <a:avLst/>
          </a:prstGeom>
        </p:spPr>
      </p:pic>
      <p:pic>
        <p:nvPicPr>
          <p:cNvPr id="12" name="Picture 11" descr="top-a.gi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667000"/>
            <a:ext cx="1743835" cy="1847088"/>
          </a:xfrm>
          <a:prstGeom prst="rect">
            <a:avLst/>
          </a:prstGeom>
        </p:spPr>
      </p:pic>
      <p:pic>
        <p:nvPicPr>
          <p:cNvPr id="14" name="Picture 13" descr="kiv.gi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2667000"/>
            <a:ext cx="1749115" cy="1847088"/>
          </a:xfrm>
          <a:prstGeom prst="rect">
            <a:avLst/>
          </a:prstGeom>
        </p:spPr>
      </p:pic>
      <p:pic>
        <p:nvPicPr>
          <p:cNvPr id="15" name="Picture 14" descr="util.gif"/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4648200"/>
            <a:ext cx="2286000" cy="1600200"/>
          </a:xfrm>
          <a:prstGeom prst="rect">
            <a:avLst/>
          </a:prstGeom>
        </p:spPr>
      </p:pic>
      <p:sp>
        <p:nvSpPr>
          <p:cNvPr id="16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69050"/>
            <a:ext cx="2133600" cy="488950"/>
          </a:xfrm>
        </p:spPr>
        <p:txBody>
          <a:bodyPr/>
          <a:lstStyle/>
          <a:p>
            <a:pPr>
              <a:defRPr/>
            </a:pPr>
            <a:fld id="{F2F21A90-E327-C84D-81B5-071D4C5C9FC6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sp>
        <p:nvSpPr>
          <p:cNvPr id="1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6369050"/>
            <a:ext cx="6019800" cy="48895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SIAM Conference on Parallel Processing for Scientific Computing, February 18-21, 2014</a:t>
            </a:r>
            <a:endParaRPr lang="en-US" dirty="0"/>
          </a:p>
        </p:txBody>
      </p:sp>
      <p:sp>
        <p:nvSpPr>
          <p:cNvPr id="18" name="Footer Placeholder 3"/>
          <p:cNvSpPr txBox="1">
            <a:spLocks/>
          </p:cNvSpPr>
          <p:nvPr/>
        </p:nvSpPr>
        <p:spPr>
          <a:xfrm>
            <a:off x="6172200" y="6369050"/>
            <a:ext cx="1905000" cy="488950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defPPr>
              <a:defRPr lang="en-US"/>
            </a:defPPr>
            <a:lvl1pPr algn="l" defTabSz="457200" rtl="0" fontAlgn="auto">
              <a:spcBef>
                <a:spcPts val="0"/>
              </a:spcBef>
              <a:spcAft>
                <a:spcPts val="0"/>
              </a:spcAft>
              <a:defRPr sz="1200" kern="1200">
                <a:ln>
                  <a:noFill/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smtClean="0"/>
              <a:t>TAU Dancing in your Head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27280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125" y="5024"/>
            <a:ext cx="8905875" cy="1061776"/>
          </a:xfrm>
        </p:spPr>
        <p:txBody>
          <a:bodyPr/>
          <a:lstStyle/>
          <a:p>
            <a:pPr algn="ctr"/>
            <a:r>
              <a:rPr lang="en-US" dirty="0" smtClean="0"/>
              <a:t>Early Performance Visualization Research</a:t>
            </a:r>
            <a:br>
              <a:rPr lang="en-US" dirty="0" smtClean="0"/>
            </a:br>
            <a:r>
              <a:rPr lang="en-US" dirty="0" smtClean="0"/>
              <a:t>(1989-1995)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125" y="1219200"/>
            <a:ext cx="8905875" cy="5157053"/>
          </a:xfrm>
        </p:spPr>
        <p:txBody>
          <a:bodyPr>
            <a:normAutofit fontScale="47500" lnSpcReduction="20000"/>
          </a:bodyPr>
          <a:lstStyle/>
          <a:p>
            <a:pPr>
              <a:defRPr/>
            </a:pPr>
            <a:r>
              <a:rPr lang="en-US" dirty="0"/>
              <a:t>A. Malony, D. Reed, “Visualizing Parallel Computer System Performance,” In </a:t>
            </a:r>
            <a:r>
              <a:rPr lang="en-US" i="1" dirty="0"/>
              <a:t>Instrumentation for Future Parallel Computer Systems</a:t>
            </a:r>
            <a:r>
              <a:rPr lang="en-US" dirty="0"/>
              <a:t>, M. Simmons, R. </a:t>
            </a:r>
            <a:r>
              <a:rPr lang="en-US" dirty="0" err="1"/>
              <a:t>Koskela</a:t>
            </a:r>
            <a:r>
              <a:rPr lang="en-US" dirty="0"/>
              <a:t>, and I. Bucher (Eds.), ACM Press, New York, NY, 1989, pp. 59-90.</a:t>
            </a:r>
          </a:p>
          <a:p>
            <a:pPr>
              <a:defRPr/>
            </a:pPr>
            <a:r>
              <a:rPr lang="en-US" dirty="0"/>
              <a:t>Alva L. Couch. "Problems of scale in displaying performance data for loosely coupled multiprocessors." March, 1989. </a:t>
            </a:r>
            <a:r>
              <a:rPr lang="en-US" i="1" dirty="0" smtClean="0"/>
              <a:t>Fourth </a:t>
            </a:r>
            <a:r>
              <a:rPr lang="en-US" i="1" dirty="0"/>
              <a:t>Conference on </a:t>
            </a:r>
            <a:r>
              <a:rPr lang="en-US" i="1" dirty="0" err="1"/>
              <a:t>Hypercubes</a:t>
            </a:r>
            <a:r>
              <a:rPr lang="en-US" i="1" dirty="0"/>
              <a:t>, Concurrent Computers, and Applications.</a:t>
            </a:r>
            <a:endParaRPr lang="en-US" dirty="0"/>
          </a:p>
          <a:p>
            <a:pPr>
              <a:defRPr/>
            </a:pPr>
            <a:r>
              <a:rPr lang="en-US" dirty="0" smtClean="0"/>
              <a:t>A</a:t>
            </a:r>
            <a:r>
              <a:rPr lang="en-US" dirty="0"/>
              <a:t>. Malony, D. </a:t>
            </a:r>
            <a:r>
              <a:rPr lang="en-US" dirty="0" err="1"/>
              <a:t>Hammerslag</a:t>
            </a:r>
            <a:r>
              <a:rPr lang="en-US" dirty="0"/>
              <a:t>, D. </a:t>
            </a:r>
            <a:r>
              <a:rPr lang="en-US" dirty="0" err="1"/>
              <a:t>Jablonowski</a:t>
            </a:r>
            <a:r>
              <a:rPr lang="en-US" dirty="0"/>
              <a:t>, “</a:t>
            </a:r>
            <a:r>
              <a:rPr lang="en-US" dirty="0" err="1"/>
              <a:t>Traceview</a:t>
            </a:r>
            <a:r>
              <a:rPr lang="en-US" dirty="0"/>
              <a:t>: A Trace Visualization Tool,” </a:t>
            </a:r>
            <a:r>
              <a:rPr lang="en-US" i="1" dirty="0"/>
              <a:t>IEEE Software</a:t>
            </a:r>
            <a:r>
              <a:rPr lang="en-US" dirty="0"/>
              <a:t>, September 1991, pp. 29-38.</a:t>
            </a:r>
          </a:p>
          <a:p>
            <a:pPr>
              <a:defRPr/>
            </a:pPr>
            <a:r>
              <a:rPr lang="en-US" dirty="0"/>
              <a:t>M. Heath and J. Etheridge, “Visualizing the Performance of Parallel Programs,” </a:t>
            </a:r>
            <a:r>
              <a:rPr lang="en-US" i="1" dirty="0"/>
              <a:t>IEEE Software</a:t>
            </a:r>
            <a:r>
              <a:rPr lang="en-US" dirty="0"/>
              <a:t>, September 1991, pp.29-39.</a:t>
            </a:r>
          </a:p>
          <a:p>
            <a:r>
              <a:rPr lang="en-US" dirty="0"/>
              <a:t>Alva L. Couch. "Categories and context in scalable execution visualization", </a:t>
            </a:r>
            <a:r>
              <a:rPr lang="en-US" i="1" dirty="0"/>
              <a:t>Journal of Parallel and Distributed Computing,</a:t>
            </a:r>
            <a:r>
              <a:rPr lang="en-US" dirty="0"/>
              <a:t> special issue on visualization, Vol. 18, pp. 195-204, June-July 1993.</a:t>
            </a:r>
          </a:p>
          <a:p>
            <a:r>
              <a:rPr lang="en-US" dirty="0"/>
              <a:t>Alva L. Couch. "Massively parallel performance analysis", </a:t>
            </a:r>
            <a:r>
              <a:rPr lang="en-US" i="1" dirty="0"/>
              <a:t>Proceedings of the IEEE</a:t>
            </a:r>
            <a:r>
              <a:rPr lang="en-US" dirty="0"/>
              <a:t> special issue on Performance Evaluation, Vol. 81, No. 8, pp. 1116-1125, August 1993.</a:t>
            </a:r>
          </a:p>
          <a:p>
            <a:pPr>
              <a:defRPr/>
            </a:pPr>
            <a:r>
              <a:rPr lang="en-US" dirty="0" smtClean="0"/>
              <a:t>B</a:t>
            </a:r>
            <a:r>
              <a:rPr lang="en-US" dirty="0"/>
              <a:t>. Miller, “What to Draw? When to Draw? An Essay on Parallel Program Visualization,” </a:t>
            </a:r>
            <a:r>
              <a:rPr lang="en-US" i="1" dirty="0"/>
              <a:t>Journal of Parallel and Distributed Computing</a:t>
            </a:r>
            <a:r>
              <a:rPr lang="en-US" dirty="0"/>
              <a:t>, 18, 1, June 1993, pp. 265-269.</a:t>
            </a:r>
          </a:p>
          <a:p>
            <a:pPr>
              <a:defRPr/>
            </a:pPr>
            <a:r>
              <a:rPr lang="en-US" dirty="0">
                <a:latin typeface="Times New Roman" charset="0"/>
                <a:cs typeface="ＭＳ Ｐゴシック" charset="0"/>
              </a:rPr>
              <a:t>S. </a:t>
            </a:r>
            <a:r>
              <a:rPr lang="en-US" dirty="0" err="1">
                <a:latin typeface="Times New Roman" charset="0"/>
                <a:cs typeface="ＭＳ Ｐゴシック" charset="0"/>
              </a:rPr>
              <a:t>Hackstadt</a:t>
            </a:r>
            <a:r>
              <a:rPr lang="en-US" dirty="0">
                <a:latin typeface="Times New Roman" charset="0"/>
                <a:cs typeface="ＭＳ Ｐゴシック" charset="0"/>
              </a:rPr>
              <a:t>, A. Malony, B. Mohr, “Scalable Performance Visualization for Data-Parallel Programs,” Scalable High Performance Computing Conference (SHPCC), May 1994.</a:t>
            </a:r>
          </a:p>
          <a:p>
            <a:pPr>
              <a:defRPr/>
            </a:pPr>
            <a:r>
              <a:rPr lang="en-US" dirty="0">
                <a:latin typeface="Times New Roman" charset="0"/>
                <a:cs typeface="ＭＳ Ｐゴシック" charset="0"/>
              </a:rPr>
              <a:t>S. </a:t>
            </a:r>
            <a:r>
              <a:rPr lang="en-US" dirty="0" err="1">
                <a:latin typeface="Times New Roman" charset="0"/>
                <a:cs typeface="ＭＳ Ｐゴシック" charset="0"/>
              </a:rPr>
              <a:t>Hackstadt</a:t>
            </a:r>
            <a:r>
              <a:rPr lang="en-US" dirty="0">
                <a:latin typeface="Times New Roman" charset="0"/>
                <a:cs typeface="ＭＳ Ｐゴシック" charset="0"/>
              </a:rPr>
              <a:t>, A. Malony, “Next-Generation Parallel Performance Visualization: A Prototyping Environment for Visualization Development,” Parallel Architectures and Languages Europe (PARLE) Conference, July 1994.</a:t>
            </a:r>
          </a:p>
          <a:p>
            <a:pPr>
              <a:defRPr/>
            </a:pPr>
            <a:r>
              <a:rPr lang="en-US" b="1" dirty="0"/>
              <a:t>Michael T. Heath, Allen D. Malony, Diane T. Rover, “Parallel Performance Visualization: From Practice To Theory,” </a:t>
            </a:r>
            <a:r>
              <a:rPr lang="en-US" b="1" i="1" dirty="0"/>
              <a:t>IEEE Parallel and Distributed Technology</a:t>
            </a:r>
            <a:r>
              <a:rPr lang="en-US" b="1" dirty="0"/>
              <a:t>, Vol. 3, No. 4, Winter 1995, pp. 44-60.</a:t>
            </a:r>
          </a:p>
          <a:p>
            <a:pPr>
              <a:defRPr/>
            </a:pPr>
            <a:r>
              <a:rPr lang="en-US" b="1" dirty="0"/>
              <a:t>Michael T. Heath, Allen D. Malony, and Diane T. Rover, “The Visual Display of Parallel Performance Data,” </a:t>
            </a:r>
            <a:r>
              <a:rPr lang="en-US" b="1" i="1" dirty="0"/>
              <a:t>IEEE Computer</a:t>
            </a:r>
            <a:r>
              <a:rPr lang="en-US" b="1" dirty="0"/>
              <a:t>, Vol. 28, No. 11, November 1995, pp. 21-28</a:t>
            </a:r>
            <a:r>
              <a:rPr lang="en-US" b="1" dirty="0" smtClean="0"/>
              <a:t>.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69050"/>
            <a:ext cx="2133600" cy="488950"/>
          </a:xfrm>
        </p:spPr>
        <p:txBody>
          <a:bodyPr/>
          <a:lstStyle/>
          <a:p>
            <a:pPr>
              <a:defRPr/>
            </a:pPr>
            <a:fld id="{F2F21A90-E327-C84D-81B5-071D4C5C9FC6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6369050"/>
            <a:ext cx="6019800" cy="48895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SIAM Conference on Parallel Processing for Scientific Computing, February 18-21, 2014</a:t>
            </a:r>
            <a:endParaRPr lang="en-US" dirty="0"/>
          </a:p>
        </p:txBody>
      </p:sp>
      <p:sp>
        <p:nvSpPr>
          <p:cNvPr id="9" name="Footer Placeholder 3"/>
          <p:cNvSpPr txBox="1">
            <a:spLocks/>
          </p:cNvSpPr>
          <p:nvPr/>
        </p:nvSpPr>
        <p:spPr>
          <a:xfrm>
            <a:off x="6172200" y="6369050"/>
            <a:ext cx="1905000" cy="488950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defPPr>
              <a:defRPr lang="en-US"/>
            </a:defPPr>
            <a:lvl1pPr algn="l" defTabSz="457200" rtl="0" fontAlgn="auto">
              <a:spcBef>
                <a:spcPts val="0"/>
              </a:spcBef>
              <a:spcAft>
                <a:spcPts val="0"/>
              </a:spcAft>
              <a:defRPr sz="1200" kern="1200">
                <a:ln>
                  <a:noFill/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smtClean="0"/>
              <a:t>TAU Dancing in your Head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27807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model.gi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64"/>
          <a:stretch/>
        </p:blipFill>
        <p:spPr bwMode="auto">
          <a:xfrm>
            <a:off x="447522" y="829497"/>
            <a:ext cx="8239278" cy="5495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Parallel Performance Visualization Design</a:t>
            </a:r>
            <a:endParaRPr 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69050"/>
            <a:ext cx="2133600" cy="488950"/>
          </a:xfrm>
        </p:spPr>
        <p:txBody>
          <a:bodyPr/>
          <a:lstStyle/>
          <a:p>
            <a:pPr>
              <a:defRPr/>
            </a:pPr>
            <a:fld id="{F2F21A90-E327-C84D-81B5-071D4C5C9FC6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6369050"/>
            <a:ext cx="6019800" cy="48895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SIAM Conference on Parallel Processing for Scientific Computing, February 18-21, 2014</a:t>
            </a:r>
            <a:endParaRPr lang="en-US" dirty="0"/>
          </a:p>
        </p:txBody>
      </p:sp>
      <p:sp>
        <p:nvSpPr>
          <p:cNvPr id="10" name="Footer Placeholder 3"/>
          <p:cNvSpPr txBox="1">
            <a:spLocks/>
          </p:cNvSpPr>
          <p:nvPr/>
        </p:nvSpPr>
        <p:spPr>
          <a:xfrm>
            <a:off x="6172200" y="6369050"/>
            <a:ext cx="1905000" cy="488950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defPPr>
              <a:defRPr lang="en-US"/>
            </a:defPPr>
            <a:lvl1pPr algn="l" defTabSz="457200" rtl="0" fontAlgn="auto">
              <a:spcBef>
                <a:spcPts val="0"/>
              </a:spcBef>
              <a:spcAft>
                <a:spcPts val="0"/>
              </a:spcAft>
              <a:defRPr sz="1200" kern="1200">
                <a:ln>
                  <a:noFill/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smtClean="0"/>
              <a:t>TAU Dancing in your Head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47063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Constructive Guidelines for </a:t>
            </a:r>
            <a:r>
              <a:rPr lang="en-US" dirty="0" smtClean="0"/>
              <a:t>Visualization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i="1" dirty="0"/>
              <a:t>Multiple views</a:t>
            </a:r>
          </a:p>
          <a:p>
            <a:pPr lvl="1"/>
            <a:r>
              <a:rPr lang="en-US" dirty="0"/>
              <a:t>Different levels of observation and different perspectives</a:t>
            </a:r>
          </a:p>
          <a:p>
            <a:pPr lvl="1"/>
            <a:r>
              <a:rPr lang="en-US" dirty="0"/>
              <a:t>Single visualization is insufficient – set of views</a:t>
            </a:r>
          </a:p>
          <a:p>
            <a:pPr lvl="1"/>
            <a:r>
              <a:rPr lang="en-US" dirty="0"/>
              <a:t>Visualization depends on choice of analysis and display</a:t>
            </a:r>
          </a:p>
          <a:p>
            <a:pPr lvl="2"/>
            <a:r>
              <a:rPr lang="en-US" dirty="0"/>
              <a:t>program, process, application, machine</a:t>
            </a:r>
          </a:p>
          <a:p>
            <a:r>
              <a:rPr lang="en-US" i="1" dirty="0"/>
              <a:t>Semantic context</a:t>
            </a:r>
          </a:p>
          <a:p>
            <a:pPr lvl="1"/>
            <a:r>
              <a:rPr lang="en-US" dirty="0"/>
              <a:t>Visualization improved with context for understanding</a:t>
            </a:r>
          </a:p>
          <a:p>
            <a:pPr lvl="2"/>
            <a:r>
              <a:rPr lang="en-US" dirty="0"/>
              <a:t>Program control, data abstractions, programming model, system mapping, runtime operation, computational behavior</a:t>
            </a:r>
          </a:p>
          <a:p>
            <a:pPr lvl="1"/>
            <a:r>
              <a:rPr lang="en-US" dirty="0"/>
              <a:t>Visualization uses semantics for structure, use of graphics, interaction, correlation to other displays, access to raw data</a:t>
            </a:r>
          </a:p>
          <a:p>
            <a:r>
              <a:rPr lang="en-US" i="1" dirty="0"/>
              <a:t>User interaction</a:t>
            </a:r>
          </a:p>
          <a:p>
            <a:pPr lvl="1"/>
            <a:r>
              <a:rPr lang="en-US" dirty="0"/>
              <a:t>Important for selection, control of detail, changing parameters</a:t>
            </a:r>
          </a:p>
          <a:p>
            <a:pPr lvl="1"/>
            <a:r>
              <a:rPr lang="en-US" dirty="0"/>
              <a:t>Extends to online visualization </a:t>
            </a:r>
            <a:r>
              <a:rPr lang="en-US" dirty="0" smtClean="0"/>
              <a:t>construction</a:t>
            </a:r>
            <a:endParaRPr lang="en-US" dirty="0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69050"/>
            <a:ext cx="2133600" cy="488950"/>
          </a:xfrm>
        </p:spPr>
        <p:txBody>
          <a:bodyPr/>
          <a:lstStyle/>
          <a:p>
            <a:pPr>
              <a:defRPr/>
            </a:pPr>
            <a:fld id="{F2F21A90-E327-C84D-81B5-071D4C5C9FC6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6369050"/>
            <a:ext cx="6019800" cy="48895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SIAM Conference on Parallel Processing for Scientific Computing, February 18-21, 2014</a:t>
            </a:r>
            <a:endParaRPr lang="en-US" dirty="0"/>
          </a:p>
        </p:txBody>
      </p:sp>
      <p:sp>
        <p:nvSpPr>
          <p:cNvPr id="9" name="Footer Placeholder 3"/>
          <p:cNvSpPr txBox="1">
            <a:spLocks/>
          </p:cNvSpPr>
          <p:nvPr/>
        </p:nvSpPr>
        <p:spPr>
          <a:xfrm>
            <a:off x="6172200" y="6369050"/>
            <a:ext cx="1905000" cy="488950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defPPr>
              <a:defRPr lang="en-US"/>
            </a:defPPr>
            <a:lvl1pPr algn="l" defTabSz="457200" rtl="0" fontAlgn="auto">
              <a:spcBef>
                <a:spcPts val="0"/>
              </a:spcBef>
              <a:spcAft>
                <a:spcPts val="0"/>
              </a:spcAft>
              <a:defRPr sz="1200" kern="1200">
                <a:ln>
                  <a:noFill/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smtClean="0"/>
              <a:t>TAU Dancing in your Head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13625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Scalable Visualization Methods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i="1" dirty="0" smtClean="0">
                <a:latin typeface="Times New Roman" charset="0"/>
              </a:rPr>
              <a:t>Adaptive </a:t>
            </a:r>
            <a:r>
              <a:rPr lang="en-US" i="1" dirty="0">
                <a:latin typeface="Times New Roman" charset="0"/>
              </a:rPr>
              <a:t>graphical </a:t>
            </a:r>
            <a:r>
              <a:rPr lang="en-US" i="1" dirty="0" smtClean="0">
                <a:latin typeface="Times New Roman" charset="0"/>
              </a:rPr>
              <a:t>representation</a:t>
            </a:r>
          </a:p>
          <a:p>
            <a:pPr lvl="1"/>
            <a:r>
              <a:rPr lang="en-US" dirty="0" smtClean="0"/>
              <a:t>Present the performance to reveal detail, but prevent visual complexity from interfering with the perception of that detail</a:t>
            </a:r>
          </a:p>
          <a:p>
            <a:r>
              <a:rPr lang="en-US" i="1" dirty="0" smtClean="0">
                <a:latin typeface="Times New Roman" charset="0"/>
              </a:rPr>
              <a:t>Reduction </a:t>
            </a:r>
            <a:r>
              <a:rPr lang="en-US" i="1" dirty="0">
                <a:latin typeface="Times New Roman" charset="0"/>
              </a:rPr>
              <a:t>and </a:t>
            </a:r>
            <a:r>
              <a:rPr lang="en-US" i="1" dirty="0" smtClean="0">
                <a:latin typeface="Times New Roman" charset="0"/>
              </a:rPr>
              <a:t>filtering</a:t>
            </a:r>
          </a:p>
          <a:p>
            <a:pPr lvl="1"/>
            <a:r>
              <a:rPr lang="en-US" dirty="0" smtClean="0"/>
              <a:t>Extend notion of using a smaller dataset </a:t>
            </a:r>
            <a:r>
              <a:rPr lang="en-US" dirty="0"/>
              <a:t>containing some essential, summarized, or less detailed information is presented in place of the original </a:t>
            </a:r>
            <a:r>
              <a:rPr lang="en-US" dirty="0" smtClean="0"/>
              <a:t>data</a:t>
            </a:r>
          </a:p>
          <a:p>
            <a:pPr lvl="1"/>
            <a:r>
              <a:rPr lang="en-US" dirty="0" smtClean="0"/>
              <a:t>Apply to reduce </a:t>
            </a:r>
            <a:r>
              <a:rPr lang="en-US" dirty="0"/>
              <a:t>the complexity of the visualization at the level of graphical </a:t>
            </a:r>
            <a:r>
              <a:rPr lang="en-US" dirty="0" smtClean="0"/>
              <a:t>representation</a:t>
            </a:r>
            <a:endParaRPr lang="en-US" dirty="0">
              <a:latin typeface="Times New Roman" charset="0"/>
            </a:endParaRPr>
          </a:p>
          <a:p>
            <a:r>
              <a:rPr lang="en-US" i="1" dirty="0">
                <a:latin typeface="Times New Roman" charset="0"/>
              </a:rPr>
              <a:t>Spatial </a:t>
            </a:r>
            <a:r>
              <a:rPr lang="en-US" i="1" dirty="0" smtClean="0">
                <a:latin typeface="Times New Roman" charset="0"/>
              </a:rPr>
              <a:t>organization</a:t>
            </a:r>
          </a:p>
          <a:p>
            <a:pPr lvl="1"/>
            <a:r>
              <a:rPr lang="en-US" dirty="0"/>
              <a:t>P</a:t>
            </a:r>
            <a:r>
              <a:rPr lang="en-US" dirty="0" smtClean="0"/>
              <a:t>roduce </a:t>
            </a:r>
            <a:r>
              <a:rPr lang="en-US" dirty="0"/>
              <a:t>scalable visualizations by arranging graphical elements so that as a dataset scales, the display size and/or complexity increase at a much slower </a:t>
            </a:r>
            <a:r>
              <a:rPr lang="en-US" dirty="0" smtClean="0"/>
              <a:t>rate</a:t>
            </a:r>
          </a:p>
          <a:p>
            <a:pPr lvl="1"/>
            <a:r>
              <a:rPr lang="en-US" dirty="0"/>
              <a:t>S</a:t>
            </a:r>
            <a:r>
              <a:rPr lang="en-US" dirty="0" smtClean="0"/>
              <a:t>patial </a:t>
            </a:r>
            <a:r>
              <a:rPr lang="en-US" dirty="0"/>
              <a:t>arrangement of data in a visualization simply provides a framework in which other graphical techniques (</a:t>
            </a:r>
            <a:r>
              <a:rPr lang="en-US" i="1" dirty="0"/>
              <a:t>e.g.</a:t>
            </a:r>
            <a:r>
              <a:rPr lang="en-US" dirty="0"/>
              <a:t>, coloring, annotation) attempt to portray the characteristics of the performance </a:t>
            </a:r>
            <a:r>
              <a:rPr lang="en-US" dirty="0" smtClean="0"/>
              <a:t>data</a:t>
            </a:r>
          </a:p>
          <a:p>
            <a:pPr lvl="1"/>
            <a:r>
              <a:rPr lang="en-US" dirty="0" smtClean="0"/>
              <a:t>Shape construction is a special type where performance characteristics define shape</a:t>
            </a:r>
          </a:p>
          <a:p>
            <a:r>
              <a:rPr lang="en-US" i="1" dirty="0" smtClean="0">
                <a:latin typeface="Times New Roman" charset="0"/>
              </a:rPr>
              <a:t>Generalized scrolling</a:t>
            </a:r>
          </a:p>
          <a:p>
            <a:pPr lvl="1"/>
            <a:r>
              <a:rPr lang="en-US" dirty="0"/>
              <a:t>V</a:t>
            </a:r>
            <a:r>
              <a:rPr lang="en-US" dirty="0" smtClean="0"/>
              <a:t>ariety </a:t>
            </a:r>
            <a:r>
              <a:rPr lang="en-US" dirty="0"/>
              <a:t>of methods to present a continuous, localized view of a much larger mass of </a:t>
            </a:r>
            <a:r>
              <a:rPr lang="en-US" dirty="0" smtClean="0"/>
              <a:t>information</a:t>
            </a:r>
          </a:p>
          <a:p>
            <a:pPr lvl="1"/>
            <a:r>
              <a:rPr lang="en-US" dirty="0" smtClean="0"/>
              <a:t>Localization </a:t>
            </a:r>
            <a:r>
              <a:rPr lang="en-US" dirty="0"/>
              <a:t>allows a greater level of detail to be presented, while continuity allows relationships between nearby representations to be </a:t>
            </a:r>
            <a:r>
              <a:rPr lang="en-US" dirty="0" smtClean="0"/>
              <a:t>observed</a:t>
            </a:r>
            <a:endParaRPr lang="en-US" dirty="0"/>
          </a:p>
          <a:p>
            <a:pPr lvl="1"/>
            <a:r>
              <a:rPr lang="en-US" dirty="0" smtClean="0"/>
              <a:t>Temporal and spatial continuity</a:t>
            </a:r>
            <a:endParaRPr 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69050"/>
            <a:ext cx="2133600" cy="488950"/>
          </a:xfrm>
        </p:spPr>
        <p:txBody>
          <a:bodyPr/>
          <a:lstStyle/>
          <a:p>
            <a:pPr>
              <a:defRPr/>
            </a:pPr>
            <a:fld id="{F2F21A90-E327-C84D-81B5-071D4C5C9FC6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6369050"/>
            <a:ext cx="6019800" cy="48895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SIAM Conference on Parallel Processing for Scientific Computing, February 18-21, 2014</a:t>
            </a:r>
            <a:endParaRPr lang="en-US" dirty="0"/>
          </a:p>
        </p:txBody>
      </p:sp>
      <p:sp>
        <p:nvSpPr>
          <p:cNvPr id="10" name="Footer Placeholder 3"/>
          <p:cNvSpPr txBox="1">
            <a:spLocks/>
          </p:cNvSpPr>
          <p:nvPr/>
        </p:nvSpPr>
        <p:spPr>
          <a:xfrm>
            <a:off x="6172200" y="6369050"/>
            <a:ext cx="1905000" cy="488950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defPPr>
              <a:defRPr lang="en-US"/>
            </a:defPPr>
            <a:lvl1pPr algn="l" defTabSz="457200" rtl="0" fontAlgn="auto">
              <a:spcBef>
                <a:spcPts val="0"/>
              </a:spcBef>
              <a:spcAft>
                <a:spcPts val="0"/>
              </a:spcAft>
              <a:defRPr sz="1200" kern="1200">
                <a:ln>
                  <a:noFill/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smtClean="0"/>
              <a:t>TAU Dancing in your Head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82433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Visualization Experimentation</a:t>
            </a:r>
            <a:endParaRPr lang="en-US" dirty="0"/>
          </a:p>
        </p:txBody>
      </p:sp>
      <p:pic>
        <p:nvPicPr>
          <p:cNvPr id="7" name="Picture 4" descr="figure1.gif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990600"/>
            <a:ext cx="2743200" cy="1645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 descr="figure1-3.gif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990600"/>
            <a:ext cx="2743200" cy="1645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7" descr="figure2-4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2731293"/>
            <a:ext cx="2743200" cy="2145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8" descr="figure3-2.gif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90600"/>
            <a:ext cx="2743200" cy="1645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8" descr="figure7-3.gi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501754"/>
            <a:ext cx="2286000" cy="1518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929731"/>
            <a:ext cx="2286000" cy="1337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9" descr="b.gif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09" b="5691"/>
          <a:stretch/>
        </p:blipFill>
        <p:spPr bwMode="auto">
          <a:xfrm>
            <a:off x="6614161" y="2743200"/>
            <a:ext cx="1920239" cy="1777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6" descr="figure6-5d.gif"/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4495800"/>
            <a:ext cx="2286000" cy="1517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Content Placeholder 2"/>
          <p:cNvSpPr txBox="1">
            <a:spLocks/>
          </p:cNvSpPr>
          <p:nvPr/>
        </p:nvSpPr>
        <p:spPr>
          <a:xfrm>
            <a:off x="3362325" y="4858952"/>
            <a:ext cx="2657475" cy="146564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b="0" i="0" kern="1200">
                <a:solidFill>
                  <a:schemeClr val="tx1"/>
                </a:solidFill>
                <a:latin typeface="Times New Roman"/>
                <a:ea typeface="ＭＳ Ｐゴシック" charset="0"/>
                <a:cs typeface="Times New Roman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b="0" i="0" kern="1200">
                <a:solidFill>
                  <a:schemeClr val="tx1"/>
                </a:solidFill>
                <a:latin typeface="Times New Roman"/>
                <a:ea typeface="ＭＳ Ｐゴシック" charset="0"/>
                <a:cs typeface="Times New Roman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Times New Roman"/>
                <a:ea typeface="ＭＳ Ｐゴシック" charset="0"/>
                <a:cs typeface="Times New Roman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0" i="0" kern="1200">
                <a:solidFill>
                  <a:schemeClr val="tx1"/>
                </a:solidFill>
                <a:latin typeface="Times New Roman"/>
                <a:ea typeface="ＭＳ Ｐゴシック" charset="0"/>
                <a:cs typeface="Times New Roman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b="0" i="0" kern="1200">
                <a:solidFill>
                  <a:schemeClr val="tx1"/>
                </a:solidFill>
                <a:latin typeface="Times New Roman"/>
                <a:ea typeface="ＭＳ Ｐゴシック" charset="0"/>
                <a:cs typeface="Times New Roman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 smtClean="0"/>
              <a:t>Attempted to apply</a:t>
            </a:r>
            <a:br>
              <a:rPr lang="en-US" sz="1800" dirty="0" smtClean="0"/>
            </a:br>
            <a:r>
              <a:rPr lang="en-US" sz="1800" dirty="0" smtClean="0"/>
              <a:t>visualization</a:t>
            </a:r>
            <a:r>
              <a:rPr lang="en-US" sz="1800" dirty="0"/>
              <a:t> </a:t>
            </a:r>
            <a:r>
              <a:rPr lang="en-US" sz="1800" dirty="0" smtClean="0"/>
              <a:t>packages</a:t>
            </a:r>
          </a:p>
          <a:p>
            <a:pPr marL="0" indent="0">
              <a:buNone/>
            </a:pPr>
            <a:r>
              <a:rPr lang="en-US" sz="1800" dirty="0" smtClean="0"/>
              <a:t>  AVS</a:t>
            </a:r>
            <a:br>
              <a:rPr lang="en-US" sz="1800" dirty="0" smtClean="0"/>
            </a:br>
            <a:r>
              <a:rPr lang="en-US" sz="1800" dirty="0" smtClean="0"/>
              <a:t>  IBM Data Explorer (DX)</a:t>
            </a:r>
            <a:br>
              <a:rPr lang="en-US" sz="1800" dirty="0" smtClean="0"/>
            </a:br>
            <a:r>
              <a:rPr lang="en-US" sz="1800" dirty="0" smtClean="0"/>
              <a:t>  </a:t>
            </a:r>
            <a:r>
              <a:rPr lang="en-US" sz="1800" dirty="0" err="1" smtClean="0"/>
              <a:t>SCIRun</a:t>
            </a:r>
            <a:endParaRPr lang="en-US" sz="1800" dirty="0"/>
          </a:p>
        </p:txBody>
      </p:sp>
      <p:sp>
        <p:nvSpPr>
          <p:cNvPr id="21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69050"/>
            <a:ext cx="2133600" cy="488950"/>
          </a:xfrm>
        </p:spPr>
        <p:txBody>
          <a:bodyPr/>
          <a:lstStyle/>
          <a:p>
            <a:pPr>
              <a:defRPr/>
            </a:pPr>
            <a:fld id="{F2F21A90-E327-C84D-81B5-071D4C5C9FC6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22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6369050"/>
            <a:ext cx="6019800" cy="48895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SIAM Conference on Parallel Processing for Scientific Computing, February 18-21, 2014</a:t>
            </a:r>
            <a:endParaRPr lang="en-US" dirty="0"/>
          </a:p>
        </p:txBody>
      </p:sp>
      <p:sp>
        <p:nvSpPr>
          <p:cNvPr id="23" name="Footer Placeholder 3"/>
          <p:cNvSpPr txBox="1">
            <a:spLocks/>
          </p:cNvSpPr>
          <p:nvPr/>
        </p:nvSpPr>
        <p:spPr>
          <a:xfrm>
            <a:off x="6172200" y="6369050"/>
            <a:ext cx="1905000" cy="488950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defPPr>
              <a:defRPr lang="en-US"/>
            </a:defPPr>
            <a:lvl1pPr algn="l" defTabSz="457200" rtl="0" fontAlgn="auto">
              <a:spcBef>
                <a:spcPts val="0"/>
              </a:spcBef>
              <a:spcAft>
                <a:spcPts val="0"/>
              </a:spcAft>
              <a:defRPr sz="1200" kern="1200">
                <a:ln>
                  <a:noFill/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smtClean="0"/>
              <a:t>TAU Dancing in your Head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10519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New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NewTemplate.pot</Template>
  <TotalTime>13277</TotalTime>
  <Words>2479</Words>
  <Application>Microsoft Macintosh PowerPoint</Application>
  <PresentationFormat>On-screen Show (4:3)</PresentationFormat>
  <Paragraphs>354</Paragraphs>
  <Slides>30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NewTemplate</vt:lpstr>
      <vt:lpstr>Visions of TAU Dancing in Your Head: Ruminations on Performance Visualization</vt:lpstr>
      <vt:lpstr>Motivation</vt:lpstr>
      <vt:lpstr>Visualization Challenges</vt:lpstr>
      <vt:lpstr>A Little Bit of History</vt:lpstr>
      <vt:lpstr>Early Performance Visualization Research (1989-1995)</vt:lpstr>
      <vt:lpstr>Parallel Performance Visualization Design</vt:lpstr>
      <vt:lpstr>Constructive Guidelines for Visualization</vt:lpstr>
      <vt:lpstr>Scalable Visualization Methods</vt:lpstr>
      <vt:lpstr>Visualization Experimentation</vt:lpstr>
      <vt:lpstr>General Visualization Solution vs. Usability</vt:lpstr>
      <vt:lpstr>A Parallel Profile Analysis Tool</vt:lpstr>
      <vt:lpstr>S3D Full Profile View (Jaguar, 12K cores)</vt:lpstr>
      <vt:lpstr>S3D Correlation Cube (Intrepid, 12K cores)</vt:lpstr>
      <vt:lpstr>Extending Visualization Support in a Profile Tool</vt:lpstr>
      <vt:lpstr>Performance Visualization using Topology</vt:lpstr>
      <vt:lpstr>Using Process Topology Metadata</vt:lpstr>
      <vt:lpstr>Viewing Internal Structure</vt:lpstr>
      <vt:lpstr>Slicing to Reduce Dimensionality</vt:lpstr>
      <vt:lpstr>Custom Topologies</vt:lpstr>
      <vt:lpstr>Topology Control UI</vt:lpstr>
      <vt:lpstr>S3D on Intrepid with Different Allocations</vt:lpstr>
      <vt:lpstr>Cray XE6 Topology Visualization</vt:lpstr>
      <vt:lpstr>GCRM on Cray XE6 (10K Cores) </vt:lpstr>
      <vt:lpstr>GCRM on Cray XE6 (10K Cores, Filtered) </vt:lpstr>
      <vt:lpstr>Visual Layout Specification</vt:lpstr>
      <vt:lpstr>Sphere Layout Specification</vt:lpstr>
      <vt:lpstr>ParaProf Events Panel</vt:lpstr>
      <vt:lpstr>Adding Dimensionality</vt:lpstr>
      <vt:lpstr>Non-Spatial Relationships</vt:lpstr>
      <vt:lpstr>Conclusion and Next Steps</vt:lpstr>
    </vt:vector>
  </TitlesOfParts>
  <Company>ParaTools,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Huck</dc:creator>
  <cp:lastModifiedBy>Allen Malony</cp:lastModifiedBy>
  <cp:revision>146</cp:revision>
  <dcterms:created xsi:type="dcterms:W3CDTF">2013-11-24T21:03:34Z</dcterms:created>
  <dcterms:modified xsi:type="dcterms:W3CDTF">2014-02-22T00:49:28Z</dcterms:modified>
</cp:coreProperties>
</file>