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99" r:id="rId2"/>
    <p:sldId id="328" r:id="rId3"/>
    <p:sldId id="305" r:id="rId4"/>
    <p:sldId id="306" r:id="rId5"/>
    <p:sldId id="309" r:id="rId6"/>
    <p:sldId id="329" r:id="rId7"/>
    <p:sldId id="310" r:id="rId8"/>
    <p:sldId id="311" r:id="rId9"/>
    <p:sldId id="312" r:id="rId10"/>
    <p:sldId id="313" r:id="rId11"/>
    <p:sldId id="314" r:id="rId12"/>
    <p:sldId id="317" r:id="rId13"/>
    <p:sldId id="327" r:id="rId14"/>
    <p:sldId id="330" r:id="rId15"/>
    <p:sldId id="319" r:id="rId16"/>
    <p:sldId id="321" r:id="rId17"/>
    <p:sldId id="324" r:id="rId18"/>
    <p:sldId id="331" r:id="rId19"/>
    <p:sldId id="322" r:id="rId20"/>
    <p:sldId id="323" r:id="rId21"/>
    <p:sldId id="325" r:id="rId22"/>
    <p:sldId id="326" r:id="rId23"/>
    <p:sldId id="315" r:id="rId24"/>
    <p:sldId id="31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7"/>
    <p:restoredTop sz="95707"/>
  </p:normalViewPr>
  <p:slideViewPr>
    <p:cSldViewPr snapToGrid="0" snapToObjects="1">
      <p:cViewPr varScale="1">
        <p:scale>
          <a:sx n="114" d="100"/>
          <a:sy n="114" d="100"/>
        </p:scale>
        <p:origin x="168" y="28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0B35F-38CE-D349-9772-89AA977DCBED}" type="datetimeFigureOut">
              <a:rPr lang="en-US" smtClean="0"/>
              <a:t>11/11/23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AF333-573D-BF46-8E16-6740ADB639CC}" type="slidenum">
              <a:rPr lang="en-US" smtClean="0"/>
              <a:t>‹#›</a:t>
            </a:fld>
            <a:endParaRPr lang="en-US"/>
          </a:p>
        </p:txBody>
      </p:sp>
    </p:spTree>
    <p:extLst>
      <p:ext uri="{BB962C8B-B14F-4D97-AF65-F5344CB8AC3E}">
        <p14:creationId xmlns:p14="http://schemas.microsoft.com/office/powerpoint/2010/main" val="407075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5106C15-CEF4-CB7E-6B54-D028633A6D99}"/>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200DC2-7405-FD39-8CAF-B7EF755A1660}"/>
              </a:ext>
            </a:extLst>
          </p:cNvPr>
          <p:cNvSpPr/>
          <p:nvPr userDrawn="1"/>
        </p:nvSpPr>
        <p:spPr>
          <a:xfrm>
            <a:off x="346957" y="1104900"/>
            <a:ext cx="10538757" cy="4185761"/>
          </a:xfrm>
          <a:prstGeom prst="rect">
            <a:avLst/>
          </a:prstGeom>
        </p:spPr>
        <p:txBody>
          <a:bodyPr wrap="square">
            <a:spAutoFit/>
          </a:bodyPr>
          <a:lstStyle/>
          <a:p>
            <a:pPr marL="285750" indent="-285750">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Follow the sample pages in the template to assure a consistent look in our presentations.</a:t>
            </a:r>
          </a:p>
          <a:p>
            <a:pPr marL="285750" indent="-285750">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Use Source Sans typeface as shown in the template.</a:t>
            </a:r>
          </a:p>
          <a:p>
            <a:pPr marL="285750" indent="-285750">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Use the University of Oregon’s brand colors found in the template’s color palette.</a:t>
            </a:r>
          </a:p>
          <a:p>
            <a:pPr marL="285750" lvl="0" indent="-285750" defTabSz="2437627">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Keep the text on your slide to a minimum. Use abbreviated points of information that you speak to further during the presentation. Speaker notes are visible to you during your presentation to help you narrate through your slides.</a:t>
            </a:r>
          </a:p>
          <a:p>
            <a:pPr marL="285750" lvl="0" indent="-285750" defTabSz="2437627">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Use images to reinforce what you say. Images plus speech equals attention and retention.</a:t>
            </a:r>
          </a:p>
          <a:p>
            <a:pPr marL="285750" lvl="0" indent="-285750" defTabSz="2437627">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It’s not the amount of slides you have…it’s the time spent on them. One slide with three pieces of information may take you three minutes to speak to. In the meantime, your audience is reading ahead or looking back, missing what you are saying. That same information, separated into three slides, will still take you three minutes to speak to, but your audience’s attention is firmly focused on the topic you’re speaking to.</a:t>
            </a:r>
          </a:p>
        </p:txBody>
      </p:sp>
      <p:pic>
        <p:nvPicPr>
          <p:cNvPr id="14" name="Picture 13" descr="A picture containing text, sign&#10;&#10;Description automatically generated">
            <a:extLst>
              <a:ext uri="{FF2B5EF4-FFF2-40B4-BE49-F238E27FC236}">
                <a16:creationId xmlns:a16="http://schemas.microsoft.com/office/drawing/2014/main" id="{9DD8C23D-D909-AE0C-62AA-78DF8BB8CE0B}"/>
              </a:ext>
            </a:extLst>
          </p:cNvPr>
          <p:cNvPicPr>
            <a:picLocks noChangeAspect="1"/>
          </p:cNvPicPr>
          <p:nvPr userDrawn="1"/>
        </p:nvPicPr>
        <p:blipFill>
          <a:blip r:embed="rId2"/>
          <a:stretch>
            <a:fillRect/>
          </a:stretch>
        </p:blipFill>
        <p:spPr>
          <a:xfrm>
            <a:off x="419101" y="6053105"/>
            <a:ext cx="2186776" cy="461995"/>
          </a:xfrm>
          <a:prstGeom prst="rect">
            <a:avLst/>
          </a:prstGeom>
        </p:spPr>
      </p:pic>
      <p:sp>
        <p:nvSpPr>
          <p:cNvPr id="2" name="TextBox 1">
            <a:extLst>
              <a:ext uri="{FF2B5EF4-FFF2-40B4-BE49-F238E27FC236}">
                <a16:creationId xmlns:a16="http://schemas.microsoft.com/office/drawing/2014/main" id="{60D19ECE-057F-03ED-28A1-E929E49D8DEA}"/>
              </a:ext>
            </a:extLst>
          </p:cNvPr>
          <p:cNvSpPr txBox="1"/>
          <p:nvPr userDrawn="1"/>
        </p:nvSpPr>
        <p:spPr>
          <a:xfrm>
            <a:off x="334078" y="283336"/>
            <a:ext cx="11425943"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solidFill>
                <a:effectLst/>
                <a:uLnTx/>
                <a:uFillTx/>
                <a:latin typeface="Source Sans Pro" panose="020B0503030403020204" pitchFamily="34" charset="0"/>
                <a:ea typeface="+mj-ea"/>
                <a:cs typeface="+mj-cs"/>
              </a:rPr>
              <a:t>GENERAL SLIDE DESIGN PRINCIPLES AND PRESENTATION TIPS</a:t>
            </a:r>
            <a:endParaRPr lang="en-US" sz="1050" b="1" i="0" dirty="0">
              <a:solidFill>
                <a:schemeClr val="tx2"/>
              </a:solidFill>
              <a:latin typeface="Source Sans Pro" panose="020B0503030403020204" pitchFamily="34" charset="0"/>
            </a:endParaRPr>
          </a:p>
        </p:txBody>
      </p:sp>
      <p:pic>
        <p:nvPicPr>
          <p:cNvPr id="6" name="Picture 5">
            <a:extLst>
              <a:ext uri="{FF2B5EF4-FFF2-40B4-BE49-F238E27FC236}">
                <a16:creationId xmlns:a16="http://schemas.microsoft.com/office/drawing/2014/main" id="{5815BE79-2CBF-553E-A5E1-4D504B1965BF}"/>
              </a:ext>
            </a:extLst>
          </p:cNvPr>
          <p:cNvPicPr>
            <a:picLocks noChangeAspect="1"/>
          </p:cNvPicPr>
          <p:nvPr userDrawn="1"/>
        </p:nvPicPr>
        <p:blipFill>
          <a:blip r:embed="rId3"/>
          <a:stretch>
            <a:fillRect/>
          </a:stretch>
        </p:blipFill>
        <p:spPr>
          <a:xfrm>
            <a:off x="11130397" y="6069476"/>
            <a:ext cx="642500" cy="445624"/>
          </a:xfrm>
          <a:prstGeom prst="rect">
            <a:avLst/>
          </a:prstGeom>
        </p:spPr>
      </p:pic>
      <p:sp>
        <p:nvSpPr>
          <p:cNvPr id="13" name="Google Shape;56;p30">
            <a:extLst>
              <a:ext uri="{FF2B5EF4-FFF2-40B4-BE49-F238E27FC236}">
                <a16:creationId xmlns:a16="http://schemas.microsoft.com/office/drawing/2014/main" id="{5D9374AE-9842-6981-7A8F-E5B0E47E4E2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02839590"/>
      </p:ext>
    </p:extLst>
  </p:cSld>
  <p:clrMapOvr>
    <a:masterClrMapping/>
  </p:clrMapOvr>
  <p:extLst>
    <p:ext uri="{DCECCB84-F9BA-43D5-87BE-67443E8EF086}">
      <p15:sldGuideLst xmlns:p15="http://schemas.microsoft.com/office/powerpoint/2012/main">
        <p15:guide id="1" orient="horz" pos="3576" userDrawn="1">
          <p15:clr>
            <a:srgbClr val="FBAE40"/>
          </p15:clr>
        </p15:guide>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4104" userDrawn="1">
          <p15:clr>
            <a:srgbClr val="FBAE40"/>
          </p15:clr>
        </p15:guide>
        <p15:guide id="7" orient="horz" pos="3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43CA22-18A8-2D3A-B1B7-6A0AAF2F9734}"/>
              </a:ext>
            </a:extLst>
          </p:cNvPr>
          <p:cNvPicPr>
            <a:picLocks noChangeAspect="1"/>
          </p:cNvPicPr>
          <p:nvPr userDrawn="1"/>
        </p:nvPicPr>
        <p:blipFill>
          <a:blip r:embed="rId2"/>
          <a:stretch>
            <a:fillRect/>
          </a:stretch>
        </p:blipFill>
        <p:spPr>
          <a:xfrm>
            <a:off x="11130398" y="6079549"/>
            <a:ext cx="642501" cy="445624"/>
          </a:xfrm>
          <a:prstGeom prst="rect">
            <a:avLst/>
          </a:prstGeom>
        </p:spPr>
      </p:pic>
      <p:pic>
        <p:nvPicPr>
          <p:cNvPr id="8" name="Picture 7">
            <a:extLst>
              <a:ext uri="{FF2B5EF4-FFF2-40B4-BE49-F238E27FC236}">
                <a16:creationId xmlns:a16="http://schemas.microsoft.com/office/drawing/2014/main" id="{AD88E524-F39E-2DC0-CA77-58A75A965FF5}"/>
              </a:ext>
            </a:extLst>
          </p:cNvPr>
          <p:cNvPicPr>
            <a:picLocks noChangeAspect="1"/>
          </p:cNvPicPr>
          <p:nvPr userDrawn="1"/>
        </p:nvPicPr>
        <p:blipFill rotWithShape="1">
          <a:blip r:embed="rId3">
            <a:alphaModFix amt="50000"/>
          </a:blip>
          <a:srcRect t="53033" r="46972"/>
          <a:stretch/>
        </p:blipFill>
        <p:spPr>
          <a:xfrm>
            <a:off x="4851769" y="0"/>
            <a:ext cx="7340231" cy="6484924"/>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4AF5D9A2-A99B-05A8-2132-3F092D4E197A}"/>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4" name="Google Shape;56;p30">
            <a:extLst>
              <a:ext uri="{FF2B5EF4-FFF2-40B4-BE49-F238E27FC236}">
                <a16:creationId xmlns:a16="http://schemas.microsoft.com/office/drawing/2014/main" id="{9278D9D5-64FA-806F-DD93-4563DA8600D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2" name="Text Placeholder 5">
            <a:extLst>
              <a:ext uri="{FF2B5EF4-FFF2-40B4-BE49-F238E27FC236}">
                <a16:creationId xmlns:a16="http://schemas.microsoft.com/office/drawing/2014/main" id="{D24EBD9D-C360-ED29-E7AE-17BBAA0FD0FD}"/>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2209576843"/>
      </p:ext>
    </p:extLst>
  </p:cSld>
  <p:clrMapOvr>
    <a:masterClrMapping/>
  </p:clrMapOvr>
  <p:extLst>
    <p:ext uri="{DCECCB84-F9BA-43D5-87BE-67443E8EF086}">
      <p15:sldGuideLst xmlns:p15="http://schemas.microsoft.com/office/powerpoint/2012/main">
        <p15:guide id="1" pos="3840" userDrawn="1">
          <p15:clr>
            <a:srgbClr val="FBAE40"/>
          </p15:clr>
        </p15:guide>
        <p15:guide id="2" pos="2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018965-7BF0-342D-5840-C8914F1C7453}"/>
              </a:ext>
            </a:extLst>
          </p:cNvPr>
          <p:cNvPicPr>
            <a:picLocks noChangeAspect="1"/>
          </p:cNvPicPr>
          <p:nvPr userDrawn="1"/>
        </p:nvPicPr>
        <p:blipFill>
          <a:blip r:embed="rId2"/>
          <a:stretch>
            <a:fillRect/>
          </a:stretch>
        </p:blipFill>
        <p:spPr>
          <a:xfrm>
            <a:off x="11130398" y="6079549"/>
            <a:ext cx="642501" cy="445624"/>
          </a:xfrm>
          <a:prstGeom prst="rect">
            <a:avLst/>
          </a:prstGeom>
        </p:spPr>
      </p:pic>
      <p:pic>
        <p:nvPicPr>
          <p:cNvPr id="2" name="Picture 1">
            <a:extLst>
              <a:ext uri="{FF2B5EF4-FFF2-40B4-BE49-F238E27FC236}">
                <a16:creationId xmlns:a16="http://schemas.microsoft.com/office/drawing/2014/main" id="{C551FECE-3B4C-B180-6E9F-83A9E5DAB7F1}"/>
              </a:ext>
            </a:extLst>
          </p:cNvPr>
          <p:cNvPicPr>
            <a:picLocks noChangeAspect="1"/>
          </p:cNvPicPr>
          <p:nvPr userDrawn="1"/>
        </p:nvPicPr>
        <p:blipFill rotWithShape="1">
          <a:blip r:embed="rId3">
            <a:alphaModFix amt="50000"/>
          </a:blip>
          <a:srcRect l="29116" t="11050" r="-1844" b="48041"/>
          <a:stretch/>
        </p:blipFill>
        <p:spPr>
          <a:xfrm flipH="1" flipV="1">
            <a:off x="505095" y="-1"/>
            <a:ext cx="12192000"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4AF5D9A2-A99B-05A8-2132-3F092D4E197A}"/>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4" name="Google Shape;56;p30">
            <a:extLst>
              <a:ext uri="{FF2B5EF4-FFF2-40B4-BE49-F238E27FC236}">
                <a16:creationId xmlns:a16="http://schemas.microsoft.com/office/drawing/2014/main" id="{9278D9D5-64FA-806F-DD93-4563DA8600D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7" name="Text Placeholder 5">
            <a:extLst>
              <a:ext uri="{FF2B5EF4-FFF2-40B4-BE49-F238E27FC236}">
                <a16:creationId xmlns:a16="http://schemas.microsoft.com/office/drawing/2014/main" id="{4814029D-AA86-6026-2B19-33D315BEE918}"/>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4135421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1DB63D-7EEE-CCDB-485E-8A909BB497FE}"/>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98B3848-E596-61FF-4E93-EE42BD294F5E}"/>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pic>
        <p:nvPicPr>
          <p:cNvPr id="9" name="Picture 8" descr="Text&#10;&#10;Description automatically generated with medium confidence">
            <a:extLst>
              <a:ext uri="{FF2B5EF4-FFF2-40B4-BE49-F238E27FC236}">
                <a16:creationId xmlns:a16="http://schemas.microsoft.com/office/drawing/2014/main" id="{2F5DA2A2-DC3A-C1D1-D316-CB9CB6432E09}"/>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13" name="Google Shape;56;p30">
            <a:extLst>
              <a:ext uri="{FF2B5EF4-FFF2-40B4-BE49-F238E27FC236}">
                <a16:creationId xmlns:a16="http://schemas.microsoft.com/office/drawing/2014/main" id="{3C186589-EF24-1E20-0AC4-94895B5F4A4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14" name="Text Placeholder 5">
            <a:extLst>
              <a:ext uri="{FF2B5EF4-FFF2-40B4-BE49-F238E27FC236}">
                <a16:creationId xmlns:a16="http://schemas.microsoft.com/office/drawing/2014/main" id="{497CE3BD-C097-5252-7F17-DAEE1CCB367A}"/>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1764964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57AB82-CBCD-8C51-0CEE-BC6F83ADDC51}"/>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878067"/>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6322E5-8DD9-B569-B145-4A3571D5861D}"/>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613" y="1104900"/>
            <a:ext cx="11444287" cy="4265613"/>
          </a:xfrm>
          <a:prstGeom prst="rect">
            <a:avLst/>
          </a:prstGeom>
        </p:spPr>
        <p:txBody>
          <a:bodyPr/>
          <a:lstStyle>
            <a:lvl1pPr marL="0" indent="0">
              <a:buFont typeface="Arial" panose="020B0604020202020204" pitchFamily="34" charset="0"/>
              <a:buNone/>
              <a:defRPr sz="2400" b="0" i="0">
                <a:latin typeface="Source Sans Pro" panose="020B0503030403020204" pitchFamily="34" charset="0"/>
              </a:defRPr>
            </a:lvl1pPr>
            <a:lvl2pPr>
              <a:defRPr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p:txBody>
      </p:sp>
    </p:spTree>
    <p:extLst>
      <p:ext uri="{BB962C8B-B14F-4D97-AF65-F5344CB8AC3E}">
        <p14:creationId xmlns:p14="http://schemas.microsoft.com/office/powerpoint/2010/main" val="4286349637"/>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40C61A-8E7A-3BAC-123E-853F296EA87D}"/>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33" y="1623060"/>
            <a:ext cx="11444768" cy="4265613"/>
          </a:xfrm>
          <a:prstGeom prst="rect">
            <a:avLst/>
          </a:prstGeom>
        </p:spPr>
        <p:txBody>
          <a:bodyPr/>
          <a:lstStyle>
            <a:lvl1pPr marL="230188" indent="-230188">
              <a:buClr>
                <a:schemeClr val="tx2"/>
              </a:buClr>
              <a:buFont typeface="Wingdings" pitchFamily="2" charset="2"/>
              <a:buChar char="§"/>
              <a:tabLst/>
              <a:defRPr sz="2000" b="0" i="0">
                <a:latin typeface="Source Sans Pro" panose="020B0503030403020204" pitchFamily="34" charset="0"/>
              </a:defRPr>
            </a:lvl1pPr>
            <a:lvl2pPr marL="742950" indent="-285750">
              <a:buClr>
                <a:schemeClr val="tx2"/>
              </a:buClr>
              <a:buFont typeface="System Font Regular"/>
              <a:buChar char="–"/>
              <a:tabLst/>
              <a:defRPr sz="20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20PT </a:t>
            </a:r>
          </a:p>
          <a:p>
            <a:pPr lvl="1"/>
            <a:r>
              <a:rPr lang="en-US" dirty="0"/>
              <a:t>Body Text: Source Sans Pro – 18PT </a:t>
            </a:r>
          </a:p>
        </p:txBody>
      </p:sp>
      <p:sp>
        <p:nvSpPr>
          <p:cNvPr id="6" name="Text Placeholder 5">
            <a:extLst>
              <a:ext uri="{FF2B5EF4-FFF2-40B4-BE49-F238E27FC236}">
                <a16:creationId xmlns:a16="http://schemas.microsoft.com/office/drawing/2014/main" id="{B7C8F9A7-0BA7-B36C-9561-CDBC6F30A8B4}"/>
              </a:ext>
            </a:extLst>
          </p:cNvPr>
          <p:cNvSpPr>
            <a:spLocks noGrp="1"/>
          </p:cNvSpPr>
          <p:nvPr>
            <p:ph type="body" sz="quarter" idx="11" hasCustomPrompt="1"/>
          </p:nvPr>
        </p:nvSpPr>
        <p:spPr>
          <a:xfrm>
            <a:off x="328613" y="1104900"/>
            <a:ext cx="11469687" cy="518160"/>
          </a:xfrm>
          <a:prstGeom prst="rect">
            <a:avLst/>
          </a:prstGeom>
        </p:spPr>
        <p:txBody>
          <a:bodyPr/>
          <a:lstStyle>
            <a:lvl1pPr marL="0" indent="0">
              <a:buNone/>
              <a:defRPr sz="2400" b="0" i="0">
                <a:latin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styles : Body Text Source Sans Pro – 24pt</a:t>
            </a:r>
          </a:p>
        </p:txBody>
      </p:sp>
    </p:spTree>
    <p:extLst>
      <p:ext uri="{BB962C8B-B14F-4D97-AF65-F5344CB8AC3E}">
        <p14:creationId xmlns:p14="http://schemas.microsoft.com/office/powerpoint/2010/main" val="87600399"/>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2A760-2A0F-F3B4-5ED6-6153E217556E}"/>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930159"/>
            <a:ext cx="11444768" cy="5005111"/>
          </a:xfrm>
          <a:prstGeom prst="rect">
            <a:avLst/>
          </a:prstGeom>
        </p:spPr>
        <p:txBody>
          <a:bodyPr/>
          <a:lstStyle>
            <a:lvl1pPr marL="230188" indent="-230188">
              <a:buClr>
                <a:schemeClr val="tx2"/>
              </a:buClr>
              <a:buFont typeface="Wingdings" pitchFamily="2" charset="2"/>
              <a:buChar char="§"/>
              <a:tabLst/>
              <a:defRPr sz="24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spTree>
    <p:extLst>
      <p:ext uri="{BB962C8B-B14F-4D97-AF65-F5344CB8AC3E}">
        <p14:creationId xmlns:p14="http://schemas.microsoft.com/office/powerpoint/2010/main" val="1651321467"/>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C9941-2365-C8F7-441A-32E266CAF454}"/>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4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1104900"/>
            <a:ext cx="11444768" cy="4265613"/>
          </a:xfrm>
          <a:prstGeom prst="rect">
            <a:avLst/>
          </a:prstGeom>
        </p:spPr>
        <p:txBody>
          <a:bodyPr/>
          <a:lstStyle>
            <a:lvl1pPr marL="230188" indent="-230188">
              <a:buClr>
                <a:schemeClr val="tx2"/>
              </a:buClr>
              <a:buFont typeface="Wingdings" pitchFamily="2" charset="2"/>
              <a:buChar char="§"/>
              <a:tabLst/>
              <a:defRPr sz="24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pic>
        <p:nvPicPr>
          <p:cNvPr id="5" name="Picture 4">
            <a:extLst>
              <a:ext uri="{FF2B5EF4-FFF2-40B4-BE49-F238E27FC236}">
                <a16:creationId xmlns:a16="http://schemas.microsoft.com/office/drawing/2014/main" id="{625EDBD2-E0AF-41EC-6E6C-440FB4A5FBB1}"/>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6" name="Google Shape;56;p30">
            <a:extLst>
              <a:ext uri="{FF2B5EF4-FFF2-40B4-BE49-F238E27FC236}">
                <a16:creationId xmlns:a16="http://schemas.microsoft.com/office/drawing/2014/main" id="{798A837D-3530-4CD7-4C04-442075F08563}"/>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pic>
        <p:nvPicPr>
          <p:cNvPr id="7" name="Picture 6" descr="Text&#10;&#10;Description automatically generated with medium confidence">
            <a:extLst>
              <a:ext uri="{FF2B5EF4-FFF2-40B4-BE49-F238E27FC236}">
                <a16:creationId xmlns:a16="http://schemas.microsoft.com/office/drawing/2014/main" id="{B97EEDEE-DFBC-BE3E-BF7D-FE40145E9C5E}"/>
              </a:ext>
            </a:extLst>
          </p:cNvPr>
          <p:cNvPicPr>
            <a:picLocks noChangeAspect="1"/>
          </p:cNvPicPr>
          <p:nvPr userDrawn="1"/>
        </p:nvPicPr>
        <p:blipFill>
          <a:blip r:embed="rId4"/>
          <a:stretch>
            <a:fillRect/>
          </a:stretch>
        </p:blipFill>
        <p:spPr>
          <a:xfrm>
            <a:off x="419101" y="6053104"/>
            <a:ext cx="2186776" cy="461995"/>
          </a:xfrm>
          <a:prstGeom prst="rect">
            <a:avLst/>
          </a:prstGeom>
        </p:spPr>
      </p:pic>
    </p:spTree>
    <p:extLst>
      <p:ext uri="{BB962C8B-B14F-4D97-AF65-F5344CB8AC3E}">
        <p14:creationId xmlns:p14="http://schemas.microsoft.com/office/powerpoint/2010/main" val="99252327"/>
      </p:ext>
    </p:extLst>
  </p:cSld>
  <p:clrMapOvr>
    <a:masterClrMapping/>
  </p:clrMapOvr>
  <p:extLst>
    <p:ext uri="{DCECCB84-F9BA-43D5-87BE-67443E8EF086}">
      <p15:sldGuideLst xmlns:p15="http://schemas.microsoft.com/office/powerpoint/2012/main">
        <p15:guide id="2" orient="horz" pos="696">
          <p15:clr>
            <a:srgbClr val="FBAE40"/>
          </p15:clr>
        </p15:guide>
        <p15:guide id="3" pos="3840">
          <p15:clr>
            <a:srgbClr val="FBAE40"/>
          </p15:clr>
        </p15:guide>
        <p15:guide id="4" pos="264">
          <p15:clr>
            <a:srgbClr val="FBAE40"/>
          </p15:clr>
        </p15:guide>
        <p15:guide id="5" pos="7416">
          <p15:clr>
            <a:srgbClr val="FBAE40"/>
          </p15:clr>
        </p15:guide>
        <p15:guide id="6" orient="horz" pos="384">
          <p15:clr>
            <a:srgbClr val="FBAE40"/>
          </p15:clr>
        </p15:guide>
        <p15:guide id="7" orient="horz" pos="35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75801B20-C797-2239-2FB7-55721E08EED9}"/>
              </a:ext>
            </a:extLst>
          </p:cNvPr>
          <p:cNvPicPr>
            <a:picLocks noChangeAspect="1"/>
          </p:cNvPicPr>
          <p:nvPr userDrawn="1"/>
        </p:nvPicPr>
        <p:blipFill>
          <a:blip r:embed="rId2"/>
          <a:stretch>
            <a:fillRect/>
          </a:stretch>
        </p:blipFill>
        <p:spPr>
          <a:xfrm>
            <a:off x="3048938" y="2854266"/>
            <a:ext cx="6094123" cy="1287491"/>
          </a:xfrm>
          <a:prstGeom prst="rect">
            <a:avLst/>
          </a:prstGeom>
        </p:spPr>
      </p:pic>
    </p:spTree>
    <p:extLst>
      <p:ext uri="{BB962C8B-B14F-4D97-AF65-F5344CB8AC3E}">
        <p14:creationId xmlns:p14="http://schemas.microsoft.com/office/powerpoint/2010/main" val="109317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0B7DA0-395F-9C2E-2AE6-1C21C94E8B10}"/>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 name="Rectangle 2">
            <a:extLst>
              <a:ext uri="{FF2B5EF4-FFF2-40B4-BE49-F238E27FC236}">
                <a16:creationId xmlns:a16="http://schemas.microsoft.com/office/drawing/2014/main" id="{F14E6650-E8E0-1974-A09A-B0BD85189588}"/>
              </a:ext>
            </a:extLst>
          </p:cNvPr>
          <p:cNvSpPr/>
          <p:nvPr userDrawn="1"/>
        </p:nvSpPr>
        <p:spPr>
          <a:xfrm>
            <a:off x="446625" y="3459781"/>
            <a:ext cx="5250669" cy="14475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3DE1A20-CA50-7E43-B2DF-55B2C48A854A}"/>
              </a:ext>
            </a:extLst>
          </p:cNvPr>
          <p:cNvSpPr txBox="1"/>
          <p:nvPr userDrawn="1"/>
        </p:nvSpPr>
        <p:spPr>
          <a:xfrm>
            <a:off x="327805" y="1087516"/>
            <a:ext cx="5520546" cy="1277273"/>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tx1"/>
                </a:solidFill>
                <a:effectLst/>
                <a:latin typeface="Source Sans Pro" panose="020B0503030403020204" pitchFamily="34" charset="0"/>
                <a:ea typeface="Arial"/>
                <a:cs typeface="Arial"/>
                <a:sym typeface="Arial"/>
              </a:rPr>
              <a:t>URL Element</a:t>
            </a:r>
          </a:p>
          <a:p>
            <a:pPr marL="0" marR="0" lvl="0" indent="0" algn="l" defTabSz="1219170" rtl="0" eaLnBrk="1" fontAlgn="base" latinLnBrk="0" hangingPunct="1">
              <a:lnSpc>
                <a:spcPct val="100000"/>
              </a:lnSpc>
              <a:spcBef>
                <a:spcPts val="600"/>
              </a:spcBef>
              <a:spcAft>
                <a:spcPts val="0"/>
              </a:spcAft>
              <a:buClr>
                <a:srgbClr val="000000"/>
              </a:buClr>
              <a:buSzTx/>
              <a:buFont typeface="Arial"/>
              <a:buNone/>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Using a consistent style for URLs helps our audiences immediately recognize a call to action and find more information online.</a:t>
            </a:r>
          </a:p>
        </p:txBody>
      </p:sp>
      <p:cxnSp>
        <p:nvCxnSpPr>
          <p:cNvPr id="12" name="Straight Connector 11">
            <a:extLst>
              <a:ext uri="{FF2B5EF4-FFF2-40B4-BE49-F238E27FC236}">
                <a16:creationId xmlns:a16="http://schemas.microsoft.com/office/drawing/2014/main" id="{5454DF2F-655E-EACA-28B5-B88190C1A125}"/>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D74F45-14FD-B04D-61AA-F7608F3B774F}"/>
              </a:ext>
            </a:extLst>
          </p:cNvPr>
          <p:cNvSpPr txBox="1"/>
          <p:nvPr userDrawn="1"/>
        </p:nvSpPr>
        <p:spPr>
          <a:xfrm>
            <a:off x="334078" y="283336"/>
            <a:ext cx="11438819"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chemeClr val="tx2"/>
                </a:solidFill>
                <a:latin typeface="Source Sans Pro" panose="020B0503030403020204" pitchFamily="34" charset="0"/>
              </a:rPr>
              <a:t>ADDITIONAL BRAND ELEMENTS</a:t>
            </a:r>
            <a:endParaRPr lang="en-US" sz="1050" b="1" i="0" dirty="0">
              <a:solidFill>
                <a:schemeClr val="tx2"/>
              </a:solidFill>
              <a:latin typeface="Source Sans Pro" panose="020B0503030403020204" pitchFamily="34" charset="0"/>
            </a:endParaRPr>
          </a:p>
        </p:txBody>
      </p:sp>
      <p:sp>
        <p:nvSpPr>
          <p:cNvPr id="15" name="Google Shape;56;p30">
            <a:extLst>
              <a:ext uri="{FF2B5EF4-FFF2-40B4-BE49-F238E27FC236}">
                <a16:creationId xmlns:a16="http://schemas.microsoft.com/office/drawing/2014/main" id="{8D437789-D171-DCFB-2D51-8E2FC2F83EA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16" name="Picture 15" descr="A picture containing text, sign&#10;&#10;Description automatically generated">
            <a:extLst>
              <a:ext uri="{FF2B5EF4-FFF2-40B4-BE49-F238E27FC236}">
                <a16:creationId xmlns:a16="http://schemas.microsoft.com/office/drawing/2014/main" id="{D6095752-B57B-D387-4B9B-8AE28C3D2F64}"/>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17" name="TextBox 16">
            <a:extLst>
              <a:ext uri="{FF2B5EF4-FFF2-40B4-BE49-F238E27FC236}">
                <a16:creationId xmlns:a16="http://schemas.microsoft.com/office/drawing/2014/main" id="{A3168E45-FCCD-B965-DBF1-7E4541814050}"/>
              </a:ext>
            </a:extLst>
          </p:cNvPr>
          <p:cNvSpPr txBox="1"/>
          <p:nvPr userDrawn="1"/>
        </p:nvSpPr>
        <p:spPr>
          <a:xfrm>
            <a:off x="6119005" y="1068466"/>
            <a:ext cx="5520546" cy="1985159"/>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tx1"/>
                </a:solidFill>
                <a:effectLst/>
                <a:latin typeface="Source Sans Pro" panose="020B0503030403020204" pitchFamily="34" charset="0"/>
                <a:ea typeface="Arial"/>
                <a:cs typeface="Arial"/>
                <a:sym typeface="Arial"/>
              </a:rPr>
              <a:t>Icons</a:t>
            </a:r>
          </a:p>
          <a:p>
            <a:pPr marL="0" marR="0" lvl="0" indent="0" algn="l" defTabSz="1219170" rtl="0" eaLnBrk="1" fontAlgn="base" latinLnBrk="0" hangingPunct="1">
              <a:lnSpc>
                <a:spcPct val="100000"/>
              </a:lnSpc>
              <a:spcBef>
                <a:spcPts val="600"/>
              </a:spcBef>
              <a:spcAft>
                <a:spcPts val="0"/>
              </a:spcAft>
              <a:buClr>
                <a:srgbClr val="000000"/>
              </a:buClr>
              <a:buSzTx/>
              <a:buFont typeface="Arial"/>
              <a:buNone/>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Icons in publications are simple visual symbols that help draw attention to important information.</a:t>
            </a:r>
          </a:p>
          <a:p>
            <a:pPr marL="285750" marR="0" lvl="0" indent="-285750" algn="l" defTabSz="1219170" rtl="0" eaLnBrk="1" fontAlgn="base" latinLnBrk="0" hangingPunct="1">
              <a:lnSpc>
                <a:spcPct val="100000"/>
              </a:lnSpc>
              <a:spcBef>
                <a:spcPts val="600"/>
              </a:spcBef>
              <a:spcAft>
                <a:spcPts val="0"/>
              </a:spcAft>
              <a:buClr>
                <a:schemeClr val="tx2"/>
              </a:buClr>
              <a:buSzTx/>
              <a:buFont typeface="Wingdings" pitchFamily="2" charset="2"/>
              <a:buChar char="§"/>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Icons are meant to supplement and support content.</a:t>
            </a:r>
          </a:p>
          <a:p>
            <a:pPr marL="285750" marR="0" lvl="0" indent="-285750" algn="l" defTabSz="1219170" rtl="0" eaLnBrk="1" fontAlgn="base" latinLnBrk="0" hangingPunct="1">
              <a:lnSpc>
                <a:spcPct val="100000"/>
              </a:lnSpc>
              <a:spcBef>
                <a:spcPts val="600"/>
              </a:spcBef>
              <a:spcAft>
                <a:spcPts val="0"/>
              </a:spcAft>
              <a:buClr>
                <a:schemeClr val="tx2"/>
              </a:buClr>
              <a:buSzTx/>
              <a:buFont typeface="Wingdings" pitchFamily="2" charset="2"/>
              <a:buChar char="§"/>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They should never be combined with college, department, or program names to form a logo.</a:t>
            </a:r>
          </a:p>
        </p:txBody>
      </p:sp>
      <p:pic>
        <p:nvPicPr>
          <p:cNvPr id="2" name="Picture 1">
            <a:extLst>
              <a:ext uri="{FF2B5EF4-FFF2-40B4-BE49-F238E27FC236}">
                <a16:creationId xmlns:a16="http://schemas.microsoft.com/office/drawing/2014/main" id="{6326F1E3-FEA1-024D-BD8A-201505BA3B07}"/>
              </a:ext>
            </a:extLst>
          </p:cNvPr>
          <p:cNvPicPr>
            <a:picLocks noChangeAspect="1"/>
          </p:cNvPicPr>
          <p:nvPr userDrawn="1"/>
        </p:nvPicPr>
        <p:blipFill rotWithShape="1">
          <a:blip r:embed="rId4"/>
          <a:srcRect l="45074" t="-9692" r="50000" b="-9247"/>
          <a:stretch/>
        </p:blipFill>
        <p:spPr>
          <a:xfrm>
            <a:off x="713930" y="3683692"/>
            <a:ext cx="555876" cy="436191"/>
          </a:xfrm>
          <a:prstGeom prst="rect">
            <a:avLst/>
          </a:prstGeom>
        </p:spPr>
      </p:pic>
      <p:pic>
        <p:nvPicPr>
          <p:cNvPr id="4" name="Picture 3">
            <a:extLst>
              <a:ext uri="{FF2B5EF4-FFF2-40B4-BE49-F238E27FC236}">
                <a16:creationId xmlns:a16="http://schemas.microsoft.com/office/drawing/2014/main" id="{8DB39968-C7B3-E58D-B46B-4E2E8FF09B01}"/>
              </a:ext>
            </a:extLst>
          </p:cNvPr>
          <p:cNvPicPr>
            <a:picLocks noChangeAspect="1"/>
          </p:cNvPicPr>
          <p:nvPr userDrawn="1"/>
        </p:nvPicPr>
        <p:blipFill rotWithShape="1">
          <a:blip r:embed="rId4"/>
          <a:srcRect l="95877" t="-3920" r="-803" b="-15019"/>
          <a:stretch/>
        </p:blipFill>
        <p:spPr>
          <a:xfrm>
            <a:off x="723908" y="4289237"/>
            <a:ext cx="555876" cy="436191"/>
          </a:xfrm>
          <a:prstGeom prst="rect">
            <a:avLst/>
          </a:prstGeom>
        </p:spPr>
      </p:pic>
      <p:sp>
        <p:nvSpPr>
          <p:cNvPr id="5" name="TextBox 4">
            <a:extLst>
              <a:ext uri="{FF2B5EF4-FFF2-40B4-BE49-F238E27FC236}">
                <a16:creationId xmlns:a16="http://schemas.microsoft.com/office/drawing/2014/main" id="{0939D8FA-945F-A12E-CCA2-E751784F7A61}"/>
              </a:ext>
            </a:extLst>
          </p:cNvPr>
          <p:cNvSpPr txBox="1"/>
          <p:nvPr userDrawn="1"/>
        </p:nvSpPr>
        <p:spPr>
          <a:xfrm>
            <a:off x="1268810" y="4316096"/>
            <a:ext cx="2462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bg1"/>
                </a:solidFill>
                <a:effectLst/>
                <a:latin typeface="Source Sans Pro" panose="020B0503030403020204" pitchFamily="34" charset="0"/>
                <a:ea typeface="+mn-ea"/>
                <a:cs typeface="+mn-cs"/>
              </a:rPr>
              <a:t>website.uoregon.edu</a:t>
            </a:r>
          </a:p>
        </p:txBody>
      </p:sp>
      <p:sp>
        <p:nvSpPr>
          <p:cNvPr id="6" name="TextBox 5">
            <a:extLst>
              <a:ext uri="{FF2B5EF4-FFF2-40B4-BE49-F238E27FC236}">
                <a16:creationId xmlns:a16="http://schemas.microsoft.com/office/drawing/2014/main" id="{CE2C001B-0AEE-0FFE-94D2-7EE53117ACA9}"/>
              </a:ext>
            </a:extLst>
          </p:cNvPr>
          <p:cNvSpPr txBox="1"/>
          <p:nvPr userDrawn="1"/>
        </p:nvSpPr>
        <p:spPr>
          <a:xfrm>
            <a:off x="1268810" y="3711797"/>
            <a:ext cx="2462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bg2"/>
                </a:solidFill>
                <a:effectLst/>
                <a:latin typeface="Source Sans Pro" panose="020B0503030403020204" pitchFamily="34" charset="0"/>
                <a:ea typeface="+mn-ea"/>
                <a:cs typeface="+mn-cs"/>
              </a:rPr>
              <a:t>website.uoregon.edu</a:t>
            </a:r>
          </a:p>
        </p:txBody>
      </p:sp>
      <p:pic>
        <p:nvPicPr>
          <p:cNvPr id="7" name="Picture 6">
            <a:extLst>
              <a:ext uri="{FF2B5EF4-FFF2-40B4-BE49-F238E27FC236}">
                <a16:creationId xmlns:a16="http://schemas.microsoft.com/office/drawing/2014/main" id="{651A5FF9-56F8-E129-E2AD-72DA4C8547D0}"/>
              </a:ext>
            </a:extLst>
          </p:cNvPr>
          <p:cNvPicPr>
            <a:picLocks noChangeAspect="1"/>
          </p:cNvPicPr>
          <p:nvPr userDrawn="1"/>
        </p:nvPicPr>
        <p:blipFill rotWithShape="1">
          <a:blip r:embed="rId4"/>
          <a:srcRect l="-281" t="-10572" r="95355" b="-8367"/>
          <a:stretch/>
        </p:blipFill>
        <p:spPr>
          <a:xfrm>
            <a:off x="769589" y="2840854"/>
            <a:ext cx="555876" cy="436191"/>
          </a:xfrm>
          <a:prstGeom prst="rect">
            <a:avLst/>
          </a:prstGeom>
        </p:spPr>
      </p:pic>
      <p:sp>
        <p:nvSpPr>
          <p:cNvPr id="8" name="TextBox 7">
            <a:extLst>
              <a:ext uri="{FF2B5EF4-FFF2-40B4-BE49-F238E27FC236}">
                <a16:creationId xmlns:a16="http://schemas.microsoft.com/office/drawing/2014/main" id="{57D1D0D1-7F13-2F5A-AD42-C12DB145D26F}"/>
              </a:ext>
            </a:extLst>
          </p:cNvPr>
          <p:cNvSpPr txBox="1"/>
          <p:nvPr userDrawn="1"/>
        </p:nvSpPr>
        <p:spPr>
          <a:xfrm>
            <a:off x="1268810" y="2868959"/>
            <a:ext cx="2462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tx2"/>
                </a:solidFill>
                <a:effectLst/>
                <a:latin typeface="Source Sans Pro" panose="020B0503030403020204" pitchFamily="34" charset="0"/>
                <a:ea typeface="+mn-ea"/>
                <a:cs typeface="+mn-cs"/>
              </a:rPr>
              <a:t>website.uoregon.edu</a:t>
            </a:r>
          </a:p>
        </p:txBody>
      </p:sp>
    </p:spTree>
    <p:extLst>
      <p:ext uri="{BB962C8B-B14F-4D97-AF65-F5344CB8AC3E}">
        <p14:creationId xmlns:p14="http://schemas.microsoft.com/office/powerpoint/2010/main" val="806456085"/>
      </p:ext>
    </p:extLst>
  </p:cSld>
  <p:clrMapOvr>
    <a:masterClrMapping/>
  </p:clrMapOvr>
  <p:extLst>
    <p:ext uri="{DCECCB84-F9BA-43D5-87BE-67443E8EF086}">
      <p15:sldGuideLst xmlns:p15="http://schemas.microsoft.com/office/powerpoint/2012/main">
        <p15:guide id="1" orient="horz" pos="3576" userDrawn="1">
          <p15:clr>
            <a:srgbClr val="FBAE40"/>
          </p15:clr>
        </p15:guide>
        <p15:guide id="2" pos="264" userDrawn="1">
          <p15:clr>
            <a:srgbClr val="FBAE40"/>
          </p15:clr>
        </p15:guide>
        <p15:guide id="3" pos="7416" userDrawn="1">
          <p15:clr>
            <a:srgbClr val="FBAE40"/>
          </p15:clr>
        </p15:guide>
        <p15:guide id="4" orient="horz" pos="384" userDrawn="1">
          <p15:clr>
            <a:srgbClr val="FBAE40"/>
          </p15:clr>
        </p15:guide>
        <p15:guide id="5" orient="horz" pos="672" userDrawn="1">
          <p15:clr>
            <a:srgbClr val="FBAE40"/>
          </p15:clr>
        </p15:guide>
        <p15:guide id="6" pos="3840" userDrawn="1">
          <p15:clr>
            <a:srgbClr val="FBAE40"/>
          </p15:clr>
        </p15:guide>
        <p15:guide id="7" pos="40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2D6AE-AC1A-175F-DDF9-1B94EE310908}"/>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 name="TextBox 2">
            <a:extLst>
              <a:ext uri="{FF2B5EF4-FFF2-40B4-BE49-F238E27FC236}">
                <a16:creationId xmlns:a16="http://schemas.microsoft.com/office/drawing/2014/main" id="{9F115ED5-4F49-8043-BC48-42158CACC1AA}"/>
              </a:ext>
            </a:extLst>
          </p:cNvPr>
          <p:cNvSpPr txBox="1"/>
          <p:nvPr userDrawn="1"/>
        </p:nvSpPr>
        <p:spPr>
          <a:xfrm>
            <a:off x="328132" y="1105118"/>
            <a:ext cx="11181744" cy="4344779"/>
          </a:xfrm>
          <a:prstGeom prst="rect">
            <a:avLst/>
          </a:prstGeom>
          <a:noFill/>
        </p:spPr>
        <p:txBody>
          <a:bodyPr wrap="square" rtlCol="0">
            <a:spAutoFit/>
          </a:bodyPr>
          <a:lstStyle/>
          <a:p>
            <a:pPr marL="11113" lvl="1" indent="0" fontAlgn="auto">
              <a:spcBef>
                <a:spcPts val="1067"/>
              </a:spcBef>
              <a:tabLst/>
              <a:defRPr/>
            </a:pPr>
            <a:r>
              <a:rPr lang="en-US" sz="1800" b="0" i="0" dirty="0">
                <a:solidFill>
                  <a:schemeClr val="tx1"/>
                </a:solidFill>
                <a:latin typeface="Source Sans Pro" panose="020B0503030403020204" pitchFamily="34" charset="0"/>
              </a:rPr>
              <a:t>One of the most common ways to reduce file size is to compress one or all of the pictures in your PowerPoint file. You may want to try this with one picture at a time to be sure you are satisfied with the result after compression.</a:t>
            </a:r>
          </a:p>
          <a:p>
            <a:pPr marL="11113" lvl="1" indent="0" fontAlgn="auto">
              <a:spcBef>
                <a:spcPts val="1667"/>
              </a:spcBef>
              <a:tabLst/>
              <a:defRPr/>
            </a:pPr>
            <a:r>
              <a:rPr lang="en-US" sz="1800" b="1" i="0" dirty="0">
                <a:solidFill>
                  <a:schemeClr val="tx1"/>
                </a:solidFill>
                <a:latin typeface="Source Sans Pro" panose="020B0503030403020204" pitchFamily="34" charset="0"/>
              </a:rPr>
              <a:t>How to Compress a Picture</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In Normal View, select a picture or image on a slide.</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Click the Picture Tools Format or Format Picture tab in the Ribbon.</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In the Adjust group, click Compress Pictures. A dialog box appears.</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Select the check box to Apply only to this picture if you want to compress only the current picture </a:t>
            </a:r>
            <a:br>
              <a:rPr lang="en-US" sz="1600" b="0" i="0" dirty="0">
                <a:solidFill>
                  <a:schemeClr val="tx1"/>
                </a:solidFill>
                <a:latin typeface="Source Sans Pro" panose="020B0503030403020204" pitchFamily="34" charset="0"/>
              </a:rPr>
            </a:br>
            <a:r>
              <a:rPr lang="en-US" sz="1600" b="0" i="0" u="sng" dirty="0">
                <a:solidFill>
                  <a:schemeClr val="tx1"/>
                </a:solidFill>
                <a:latin typeface="Source Sans Pro" panose="020B0503030403020204" pitchFamily="34" charset="0"/>
              </a:rPr>
              <a:t>or</a:t>
            </a:r>
            <a:r>
              <a:rPr lang="en-US" sz="1600" b="0" i="0" dirty="0">
                <a:solidFill>
                  <a:schemeClr val="tx1"/>
                </a:solidFill>
                <a:latin typeface="Source Sans Pro" panose="020B0503030403020204" pitchFamily="34" charset="0"/>
              </a:rPr>
              <a:t> uncheck this option if you wish to compress all pictures in the presentation.</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Select the check box to Delete cropped areas of pictures if you have cropped images and want to </a:t>
            </a:r>
            <a:br>
              <a:rPr lang="en-US" sz="1600" b="0" i="0" dirty="0">
                <a:solidFill>
                  <a:schemeClr val="tx1"/>
                </a:solidFill>
                <a:latin typeface="Source Sans Pro" panose="020B0503030403020204" pitchFamily="34" charset="0"/>
              </a:rPr>
            </a:br>
            <a:r>
              <a:rPr lang="en-US" sz="1600" b="0" i="0" dirty="0">
                <a:solidFill>
                  <a:schemeClr val="tx1"/>
                </a:solidFill>
                <a:latin typeface="Source Sans Pro" panose="020B0503030403020204" pitchFamily="34" charset="0"/>
              </a:rPr>
              <a:t>permanently delete the areas you have removed by cropping.</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Choose the desired document resolution.</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Click OK.</a:t>
            </a:r>
          </a:p>
        </p:txBody>
      </p:sp>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690C1F4-6D25-5FDC-DC9A-DCFAC7E4FCDE}"/>
              </a:ext>
            </a:extLst>
          </p:cNvPr>
          <p:cNvSpPr txBox="1"/>
          <p:nvPr userDrawn="1"/>
        </p:nvSpPr>
        <p:spPr>
          <a:xfrm>
            <a:off x="334079" y="283336"/>
            <a:ext cx="11438818"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chemeClr val="tx2"/>
                </a:solidFill>
                <a:latin typeface="Source Sans Pro" panose="020B0503030403020204" pitchFamily="34" charset="0"/>
              </a:rPr>
              <a:t>FILE SIZE AND IMAGE COMPRESSION</a:t>
            </a:r>
            <a:endParaRPr lang="en-US" sz="1050" b="1" i="0" dirty="0">
              <a:solidFill>
                <a:schemeClr val="tx2"/>
              </a:solidFill>
              <a:latin typeface="Source Sans Pro" panose="020B0503030403020204" pitchFamily="34" charset="0"/>
            </a:endParaRPr>
          </a:p>
        </p:txBody>
      </p:sp>
    </p:spTree>
    <p:extLst>
      <p:ext uri="{BB962C8B-B14F-4D97-AF65-F5344CB8AC3E}">
        <p14:creationId xmlns:p14="http://schemas.microsoft.com/office/powerpoint/2010/main" val="1771217293"/>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DC627-CBAB-6420-083C-7A9FAB9C451D}"/>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10" name="TextBox 9">
            <a:extLst>
              <a:ext uri="{FF2B5EF4-FFF2-40B4-BE49-F238E27FC236}">
                <a16:creationId xmlns:a16="http://schemas.microsoft.com/office/drawing/2014/main" id="{F3DE1A20-CA50-7E43-B2DF-55B2C48A854A}"/>
              </a:ext>
            </a:extLst>
          </p:cNvPr>
          <p:cNvSpPr txBox="1"/>
          <p:nvPr userDrawn="1"/>
        </p:nvSpPr>
        <p:spPr>
          <a:xfrm>
            <a:off x="327804" y="1087516"/>
            <a:ext cx="11293849" cy="646331"/>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To reduce the size of this PowerPoint Template, a few slide and image options have been removed from the Slide Master. You can view and download the additional slides and images by visiting:</a:t>
            </a:r>
            <a:endParaRPr lang="en-US" sz="1800" b="0" i="0" dirty="0">
              <a:solidFill>
                <a:schemeClr val="tx1"/>
              </a:solidFill>
              <a:latin typeface="Source Sans Pro" panose="020B0503030403020204" pitchFamily="34" charset="0"/>
            </a:endParaRPr>
          </a:p>
        </p:txBody>
      </p:sp>
      <p:cxnSp>
        <p:nvCxnSpPr>
          <p:cNvPr id="12" name="Straight Connector 11">
            <a:extLst>
              <a:ext uri="{FF2B5EF4-FFF2-40B4-BE49-F238E27FC236}">
                <a16:creationId xmlns:a16="http://schemas.microsoft.com/office/drawing/2014/main" id="{5454DF2F-655E-EACA-28B5-B88190C1A125}"/>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D74F45-14FD-B04D-61AA-F7608F3B774F}"/>
              </a:ext>
            </a:extLst>
          </p:cNvPr>
          <p:cNvSpPr txBox="1"/>
          <p:nvPr userDrawn="1"/>
        </p:nvSpPr>
        <p:spPr>
          <a:xfrm>
            <a:off x="334078" y="283336"/>
            <a:ext cx="11353800"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chemeClr val="tx2"/>
                </a:solidFill>
                <a:latin typeface="Source Sans Pro" panose="020B0503030403020204" pitchFamily="34" charset="0"/>
              </a:rPr>
              <a:t>ADDITIONAL POWERPOINT SLIDE AND IMAGE OPTIONS</a:t>
            </a:r>
            <a:endParaRPr lang="en-US" sz="1050" b="1" i="0" dirty="0">
              <a:solidFill>
                <a:schemeClr val="tx2"/>
              </a:solidFill>
              <a:latin typeface="Source Sans Pro" panose="020B0503030403020204" pitchFamily="34" charset="0"/>
            </a:endParaRPr>
          </a:p>
        </p:txBody>
      </p:sp>
      <p:sp>
        <p:nvSpPr>
          <p:cNvPr id="15" name="Google Shape;56;p30">
            <a:extLst>
              <a:ext uri="{FF2B5EF4-FFF2-40B4-BE49-F238E27FC236}">
                <a16:creationId xmlns:a16="http://schemas.microsoft.com/office/drawing/2014/main" id="{8D437789-D171-DCFB-2D51-8E2FC2F83EA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16" name="Picture 15" descr="A picture containing text, sign&#10;&#10;Description automatically generated">
            <a:extLst>
              <a:ext uri="{FF2B5EF4-FFF2-40B4-BE49-F238E27FC236}">
                <a16:creationId xmlns:a16="http://schemas.microsoft.com/office/drawing/2014/main" id="{D6095752-B57B-D387-4B9B-8AE28C3D2F64}"/>
              </a:ext>
            </a:extLst>
          </p:cNvPr>
          <p:cNvPicPr>
            <a:picLocks noChangeAspect="1"/>
          </p:cNvPicPr>
          <p:nvPr userDrawn="1"/>
        </p:nvPicPr>
        <p:blipFill>
          <a:blip r:embed="rId3"/>
          <a:stretch>
            <a:fillRect/>
          </a:stretch>
        </p:blipFill>
        <p:spPr>
          <a:xfrm>
            <a:off x="419101" y="6053105"/>
            <a:ext cx="2186776" cy="461995"/>
          </a:xfrm>
          <a:prstGeom prst="rect">
            <a:avLst/>
          </a:prstGeom>
        </p:spPr>
      </p:pic>
    </p:spTree>
    <p:extLst>
      <p:ext uri="{BB962C8B-B14F-4D97-AF65-F5344CB8AC3E}">
        <p14:creationId xmlns:p14="http://schemas.microsoft.com/office/powerpoint/2010/main" val="943930909"/>
      </p:ext>
    </p:extLst>
  </p:cSld>
  <p:clrMapOvr>
    <a:masterClrMapping/>
  </p:clrMapOvr>
  <p:extLst>
    <p:ext uri="{DCECCB84-F9BA-43D5-87BE-67443E8EF086}">
      <p15:sldGuideLst xmlns:p15="http://schemas.microsoft.com/office/powerpoint/2012/main">
        <p15:guide id="1" orient="horz" pos="3576" userDrawn="1">
          <p15:clr>
            <a:srgbClr val="FBAE40"/>
          </p15:clr>
        </p15:guide>
        <p15:guide id="2" pos="264" userDrawn="1">
          <p15:clr>
            <a:srgbClr val="FBAE40"/>
          </p15:clr>
        </p15:guide>
        <p15:guide id="3" pos="7416" userDrawn="1">
          <p15:clr>
            <a:srgbClr val="FBAE40"/>
          </p15:clr>
        </p15:guide>
        <p15:guide id="4" orient="horz" pos="384" userDrawn="1">
          <p15:clr>
            <a:srgbClr val="FBAE40"/>
          </p15:clr>
        </p15:guide>
        <p15:guide id="5"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2"/>
          <a:stretch>
            <a:fillRect/>
          </a:stretch>
        </p:blipFill>
        <p:spPr>
          <a:xfrm>
            <a:off x="742950" y="5372100"/>
            <a:ext cx="3606800" cy="762000"/>
          </a:xfrm>
          <a:prstGeom prst="rect">
            <a:avLst/>
          </a:prstGeom>
        </p:spPr>
      </p:pic>
      <p:sp>
        <p:nvSpPr>
          <p:cNvPr id="2" name="Text Placeholder 5">
            <a:extLst>
              <a:ext uri="{FF2B5EF4-FFF2-40B4-BE49-F238E27FC236}">
                <a16:creationId xmlns:a16="http://schemas.microsoft.com/office/drawing/2014/main" id="{081B01A3-05C0-E8D6-6FA2-B48F0A268CFC}"/>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3" name="Text Placeholder 7">
            <a:extLst>
              <a:ext uri="{FF2B5EF4-FFF2-40B4-BE49-F238E27FC236}">
                <a16:creationId xmlns:a16="http://schemas.microsoft.com/office/drawing/2014/main" id="{481D98FB-BF12-3D10-68F2-B7117A79E3C7}"/>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5" name="Text Placeholder 9">
            <a:extLst>
              <a:ext uri="{FF2B5EF4-FFF2-40B4-BE49-F238E27FC236}">
                <a16:creationId xmlns:a16="http://schemas.microsoft.com/office/drawing/2014/main" id="{D3A98DA2-8FC1-7F06-DE4C-C18206EFC83C}"/>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4486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E6DFAC-D393-1D79-9B0F-C137D6AF9D7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2000"/>
                    </a14:imgEffect>
                  </a14:imgLayer>
                </a14:imgProps>
              </a:ext>
            </a:extLst>
          </a:blip>
          <a:srcRect t="7812" b="781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7CD106D-D3BC-E402-E62C-77246EF04E5A}"/>
              </a:ext>
            </a:extLst>
          </p:cNvPr>
          <p:cNvSpPr/>
          <p:nvPr userDrawn="1"/>
        </p:nvSpPr>
        <p:spPr>
          <a:xfrm>
            <a:off x="0" y="0"/>
            <a:ext cx="12192000" cy="6858000"/>
          </a:xfrm>
          <a:prstGeom prst="rect">
            <a:avLst/>
          </a:prstGeom>
          <a:solidFill>
            <a:schemeClr val="tx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4"/>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2" name="Text Placeholder 5">
            <a:extLst>
              <a:ext uri="{FF2B5EF4-FFF2-40B4-BE49-F238E27FC236}">
                <a16:creationId xmlns:a16="http://schemas.microsoft.com/office/drawing/2014/main" id="{85E9274C-0682-C300-E819-015FBEC15FEF}"/>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3" name="Text Placeholder 7">
            <a:extLst>
              <a:ext uri="{FF2B5EF4-FFF2-40B4-BE49-F238E27FC236}">
                <a16:creationId xmlns:a16="http://schemas.microsoft.com/office/drawing/2014/main" id="{7604962E-D783-A698-2AB5-EC5A9445E229}"/>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5" name="Text Placeholder 9">
            <a:extLst>
              <a:ext uri="{FF2B5EF4-FFF2-40B4-BE49-F238E27FC236}">
                <a16:creationId xmlns:a16="http://schemas.microsoft.com/office/drawing/2014/main" id="{36B4FFE2-6B0B-CF38-D619-24580D393DDD}"/>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857131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62000">
              <a:schemeClr val="tx2"/>
            </a:gs>
            <a:gs pos="0">
              <a:schemeClr val="tx1">
                <a:alpha val="0"/>
              </a:schemeClr>
            </a:gs>
          </a:gsLst>
          <a:lin ang="5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B8DB0E-7C28-6AD1-669D-83BCFA3709D2}"/>
              </a:ext>
            </a:extLst>
          </p:cNvPr>
          <p:cNvPicPr>
            <a:picLocks noChangeAspect="1"/>
          </p:cNvPicPr>
          <p:nvPr userDrawn="1"/>
        </p:nvPicPr>
        <p:blipFill>
          <a:blip r:embed="rId2"/>
          <a:srcRect t="7812" b="781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B95792F-D541-EF2F-64B5-BD8B91213525}"/>
              </a:ext>
            </a:extLst>
          </p:cNvPr>
          <p:cNvSpPr/>
          <p:nvPr userDrawn="1"/>
        </p:nvSpPr>
        <p:spPr>
          <a:xfrm>
            <a:off x="0" y="0"/>
            <a:ext cx="12192000" cy="6858000"/>
          </a:xfrm>
          <a:prstGeom prst="rect">
            <a:avLst/>
          </a:prstGeom>
          <a:gradFill>
            <a:gsLst>
              <a:gs pos="100000">
                <a:schemeClr val="tx2"/>
              </a:gs>
              <a:gs pos="85000">
                <a:schemeClr val="tx2"/>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13" name="Text Placeholder 5">
            <a:extLst>
              <a:ext uri="{FF2B5EF4-FFF2-40B4-BE49-F238E27FC236}">
                <a16:creationId xmlns:a16="http://schemas.microsoft.com/office/drawing/2014/main" id="{D5F34248-C5DD-C1E4-17A1-490AD33D2265}"/>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14" name="Text Placeholder 7">
            <a:extLst>
              <a:ext uri="{FF2B5EF4-FFF2-40B4-BE49-F238E27FC236}">
                <a16:creationId xmlns:a16="http://schemas.microsoft.com/office/drawing/2014/main" id="{E761F346-DC81-59B9-C9E8-13E964BD7558}"/>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15" name="Text Placeholder 9">
            <a:extLst>
              <a:ext uri="{FF2B5EF4-FFF2-40B4-BE49-F238E27FC236}">
                <a16:creationId xmlns:a16="http://schemas.microsoft.com/office/drawing/2014/main" id="{5ACB7DDC-C2C9-18F4-67E0-4B68ADFF1C3A}"/>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9980466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FE7EAD-A4A0-D832-0FC3-672817A9CB65}"/>
              </a:ext>
            </a:extLst>
          </p:cNvPr>
          <p:cNvPicPr>
            <a:picLocks noChangeAspect="1"/>
          </p:cNvPicPr>
          <p:nvPr userDrawn="1"/>
        </p:nvPicPr>
        <p:blipFill rotWithShape="1">
          <a:blip r:embed="rId2"/>
          <a:srcRect t="10832" r="17984" b="19969"/>
          <a:stretch/>
        </p:blipFill>
        <p:spPr>
          <a:xfrm>
            <a:off x="0" y="0"/>
            <a:ext cx="12192000" cy="6858000"/>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6" name="Text Placeholder 5">
            <a:extLst>
              <a:ext uri="{FF2B5EF4-FFF2-40B4-BE49-F238E27FC236}">
                <a16:creationId xmlns:a16="http://schemas.microsoft.com/office/drawing/2014/main" id="{F95CB496-3620-CADC-DB66-1D1E41D860C8}"/>
              </a:ext>
            </a:extLst>
          </p:cNvPr>
          <p:cNvSpPr>
            <a:spLocks noGrp="1"/>
          </p:cNvSpPr>
          <p:nvPr>
            <p:ph type="body" sz="quarter" idx="10" hasCustomPrompt="1"/>
          </p:nvPr>
        </p:nvSpPr>
        <p:spPr>
          <a:xfrm>
            <a:off x="742950" y="1485900"/>
            <a:ext cx="10877550" cy="762000"/>
          </a:xfrm>
          <a:prstGeom prst="rect">
            <a:avLst/>
          </a:prstGeom>
        </p:spPr>
        <p:txBody>
          <a:bodyPr/>
          <a:lstStyle>
            <a:lvl1pPr marL="0" indent="0">
              <a:buNone/>
              <a:defRPr sz="5400" b="1" i="0">
                <a:solidFill>
                  <a:schemeClr val="tx2"/>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PRESENTATION HEADLINE</a:t>
            </a:r>
          </a:p>
        </p:txBody>
      </p:sp>
      <p:sp>
        <p:nvSpPr>
          <p:cNvPr id="8" name="Text Placeholder 7">
            <a:extLst>
              <a:ext uri="{FF2B5EF4-FFF2-40B4-BE49-F238E27FC236}">
                <a16:creationId xmlns:a16="http://schemas.microsoft.com/office/drawing/2014/main" id="{7C1AA1C4-B3E1-74EB-16D8-7666701C9713}"/>
              </a:ext>
            </a:extLst>
          </p:cNvPr>
          <p:cNvSpPr>
            <a:spLocks noGrp="1"/>
          </p:cNvSpPr>
          <p:nvPr>
            <p:ph type="body" sz="quarter" idx="11" hasCustomPrompt="1"/>
          </p:nvPr>
        </p:nvSpPr>
        <p:spPr>
          <a:xfrm>
            <a:off x="742950" y="2400300"/>
            <a:ext cx="10877550" cy="914400"/>
          </a:xfrm>
          <a:prstGeom prst="rect">
            <a:avLst/>
          </a:prstGeom>
        </p:spPr>
        <p:txBody>
          <a:bodyPr/>
          <a:lstStyle>
            <a:lvl1pPr marL="0" indent="0">
              <a:buNone/>
              <a:defRPr sz="3200" b="0" i="0">
                <a:solidFill>
                  <a:schemeClr val="tx2"/>
                </a:solidFill>
                <a:latin typeface="Source Sans Pro" panose="020B0503030403020204" pitchFamily="34" charset="0"/>
              </a:defRPr>
            </a:lvl1pPr>
          </a:lstStyle>
          <a:p>
            <a:pPr lvl="0"/>
            <a:r>
              <a:rPr lang="en-US" dirty="0"/>
              <a:t>Presentation sub-headline</a:t>
            </a:r>
          </a:p>
        </p:txBody>
      </p:sp>
      <p:sp>
        <p:nvSpPr>
          <p:cNvPr id="10" name="Text Placeholder 9">
            <a:extLst>
              <a:ext uri="{FF2B5EF4-FFF2-40B4-BE49-F238E27FC236}">
                <a16:creationId xmlns:a16="http://schemas.microsoft.com/office/drawing/2014/main" id="{24A9B2C7-9928-4E79-7497-6D82980B8B98}"/>
              </a:ext>
            </a:extLst>
          </p:cNvPr>
          <p:cNvSpPr>
            <a:spLocks noGrp="1"/>
          </p:cNvSpPr>
          <p:nvPr>
            <p:ph type="body" sz="quarter" idx="12" hasCustomPrompt="1"/>
          </p:nvPr>
        </p:nvSpPr>
        <p:spPr>
          <a:xfrm>
            <a:off x="742950" y="952500"/>
            <a:ext cx="10877550" cy="381000"/>
          </a:xfrm>
          <a:prstGeom prst="rect">
            <a:avLst/>
          </a:prstGeom>
        </p:spPr>
        <p:txBody>
          <a:bodyPr/>
          <a:lstStyle>
            <a:lvl1pPr marL="0" indent="0">
              <a:buNone/>
              <a:defRPr sz="2000" b="0" i="0">
                <a:solidFill>
                  <a:schemeClr val="tx2"/>
                </a:solidFill>
                <a:latin typeface="Source Sans Pro" panose="020B0503030403020204" pitchFamily="34" charset="0"/>
              </a:defRPr>
            </a:lvl1pPr>
          </a:lstStyle>
          <a:p>
            <a:pPr lvl="0"/>
            <a:r>
              <a:rPr lang="en-US" dirty="0"/>
              <a:t>Month Day, Year</a:t>
            </a:r>
          </a:p>
        </p:txBody>
      </p:sp>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75686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F3FECA-43AC-A287-BB54-C4585B2ADDB1}"/>
              </a:ext>
            </a:extLst>
          </p:cNvPr>
          <p:cNvPicPr>
            <a:picLocks noChangeAspect="1"/>
          </p:cNvPicPr>
          <p:nvPr userDrawn="1"/>
        </p:nvPicPr>
        <p:blipFill>
          <a:blip r:embed="rId2"/>
          <a:stretch>
            <a:fillRect/>
          </a:stretch>
        </p:blipFill>
        <p:spPr>
          <a:xfrm>
            <a:off x="11130397" y="6069476"/>
            <a:ext cx="642500" cy="445624"/>
          </a:xfrm>
          <a:prstGeom prst="rect">
            <a:avLst/>
          </a:prstGeom>
        </p:spPr>
      </p:pic>
      <p:pic>
        <p:nvPicPr>
          <p:cNvPr id="12" name="Picture 11">
            <a:extLst>
              <a:ext uri="{FF2B5EF4-FFF2-40B4-BE49-F238E27FC236}">
                <a16:creationId xmlns:a16="http://schemas.microsoft.com/office/drawing/2014/main" id="{E6BDAF3F-08A3-F6D4-8DFB-21AA7B59996A}"/>
              </a:ext>
            </a:extLst>
          </p:cNvPr>
          <p:cNvPicPr>
            <a:picLocks noChangeAspect="1"/>
          </p:cNvPicPr>
          <p:nvPr userDrawn="1"/>
        </p:nvPicPr>
        <p:blipFill rotWithShape="1">
          <a:blip r:embed="rId3">
            <a:alphaModFix amt="50000"/>
          </a:blip>
          <a:srcRect l="23020" t="40529" r="4254" b="18562"/>
          <a:stretch/>
        </p:blipFill>
        <p:spPr>
          <a:xfrm flipV="1">
            <a:off x="1" y="0"/>
            <a:ext cx="12192000" cy="6858000"/>
          </a:xfrm>
          <a:prstGeom prst="rect">
            <a:avLst/>
          </a:prstGeom>
        </p:spPr>
      </p:pic>
      <p:sp>
        <p:nvSpPr>
          <p:cNvPr id="10" name="Google Shape;56;p30">
            <a:extLst>
              <a:ext uri="{FF2B5EF4-FFF2-40B4-BE49-F238E27FC236}">
                <a16:creationId xmlns:a16="http://schemas.microsoft.com/office/drawing/2014/main" id="{B5ACF100-73EB-40A3-7754-AD2992F6481B}"/>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11" name="Picture 10" descr="A picture containing text, sign&#10;&#10;Description automatically generated">
            <a:extLst>
              <a:ext uri="{FF2B5EF4-FFF2-40B4-BE49-F238E27FC236}">
                <a16:creationId xmlns:a16="http://schemas.microsoft.com/office/drawing/2014/main" id="{4B3B5083-00D2-F1A4-E4D8-B73191323CEB}"/>
              </a:ext>
            </a:extLst>
          </p:cNvPr>
          <p:cNvPicPr>
            <a:picLocks noChangeAspect="1"/>
          </p:cNvPicPr>
          <p:nvPr userDrawn="1"/>
        </p:nvPicPr>
        <p:blipFill>
          <a:blip r:embed="rId4"/>
          <a:stretch>
            <a:fillRect/>
          </a:stretch>
        </p:blipFill>
        <p:spPr>
          <a:xfrm>
            <a:off x="419101" y="6053105"/>
            <a:ext cx="2186776" cy="461995"/>
          </a:xfrm>
          <a:prstGeom prst="rect">
            <a:avLst/>
          </a:prstGeom>
        </p:spPr>
      </p:pic>
      <p:sp>
        <p:nvSpPr>
          <p:cNvPr id="2" name="Text Placeholder 5">
            <a:extLst>
              <a:ext uri="{FF2B5EF4-FFF2-40B4-BE49-F238E27FC236}">
                <a16:creationId xmlns:a16="http://schemas.microsoft.com/office/drawing/2014/main" id="{0D51382F-3E9E-DF4C-0585-962957429CB4}"/>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tx2"/>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4198049248"/>
      </p:ext>
    </p:extLst>
  </p:cSld>
  <p:clrMapOvr>
    <a:masterClrMapping/>
  </p:clrMapOvr>
  <p:extLst>
    <p:ext uri="{DCECCB84-F9BA-43D5-87BE-67443E8EF086}">
      <p15:sldGuideLst xmlns:p15="http://schemas.microsoft.com/office/powerpoint/2012/main">
        <p15:guide id="1" pos="3840" userDrawn="1">
          <p15:clr>
            <a:srgbClr val="FBAE40"/>
          </p15:clr>
        </p15:guide>
        <p15:guide id="2" pos="2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56021"/>
      </p:ext>
    </p:extLst>
  </p:cSld>
  <p:clrMap bg1="lt1" tx1="dk1" bg2="lt2" tx2="dk2" accent1="accent1" accent2="accent2" accent3="accent3" accent4="accent4" accent5="accent5" accent6="accent6" hlink="hlink" folHlink="folHlink"/>
  <p:sldLayoutIdLst>
    <p:sldLayoutId id="2147483660" r:id="rId1"/>
    <p:sldLayoutId id="2147483666" r:id="rId2"/>
    <p:sldLayoutId id="2147483664" r:id="rId3"/>
    <p:sldLayoutId id="2147483674" r:id="rId4"/>
    <p:sldLayoutId id="2147483669" r:id="rId5"/>
    <p:sldLayoutId id="2147483678" r:id="rId6"/>
    <p:sldLayoutId id="2147483679" r:id="rId7"/>
    <p:sldLayoutId id="2147483680" r:id="rId8"/>
    <p:sldLayoutId id="2147483671" r:id="rId9"/>
    <p:sldLayoutId id="2147483676" r:id="rId10"/>
    <p:sldLayoutId id="2147483672" r:id="rId11"/>
    <p:sldLayoutId id="2147483673" r:id="rId12"/>
    <p:sldLayoutId id="2147483665" r:id="rId13"/>
    <p:sldLayoutId id="2147483667" r:id="rId14"/>
    <p:sldLayoutId id="2147483668" r:id="rId15"/>
    <p:sldLayoutId id="2147483675" r:id="rId16"/>
    <p:sldLayoutId id="2147483681" r:id="rId17"/>
    <p:sldLayoutId id="214748367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inyurl.com/hust23-zerosum"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space.com/22652-nasa-redesigns-mission-control.html"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khuck/zerosum" TargetMode="External"/><Relationship Id="rId2" Type="http://schemas.openxmlformats.org/officeDocument/2006/relationships/hyperlink" Target="https://code.ornl.gov/t4p/Hello_jsrun" TargetMode="Externa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s://github.com/khuck/zerosum" TargetMode="Externa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hyperlink" Target="https://docs.olcf.ornl.gov/systems/frontier_user_guide.html" TargetMode="External"/><Relationship Id="rId4" Type="http://schemas.openxmlformats.org/officeDocument/2006/relationships/hyperlink" Target="https://docs.olcf.ornl.gov/systems/summit_user_guide.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hyperlink" Target="https://docs.olcf.ornl.gov/systems/frontier_user_guide.html" TargetMode="External"/><Relationship Id="rId4" Type="http://schemas.openxmlformats.org/officeDocument/2006/relationships/hyperlink" Target="https://docs.olcf.ornl.gov/systems/summit_user_guide.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extremecomputingtraining.anl.gov/wp-content/uploads/sites/96/2022/11/ATPESC-2022-Track-1-Talk-9-Muralidharan-Aurora.pdf" TargetMode="External"/><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hyperlink" Target="https://docs.nersc.gov/systems/perlmutter/architecture/"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hyperlink" Target="https://github.com/UO-OACISS/apex/" TargetMode="External"/><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16.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1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86133DA-DB05-FEB2-DC01-375B11717104}"/>
              </a:ext>
            </a:extLst>
          </p:cNvPr>
          <p:cNvSpPr>
            <a:spLocks noGrp="1"/>
          </p:cNvSpPr>
          <p:nvPr>
            <p:ph type="body" sz="quarter" idx="10" hasCustomPrompt="1"/>
          </p:nvPr>
        </p:nvSpPr>
        <p:spPr>
          <a:xfrm>
            <a:off x="744311" y="2314303"/>
            <a:ext cx="10877550" cy="986790"/>
          </a:xfrm>
          <a:prstGeom prst="rect">
            <a:avLst/>
          </a:prstGeom>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err="1"/>
              <a:t>ZeroSum</a:t>
            </a:r>
            <a:r>
              <a:rPr lang="en-US" dirty="0"/>
              <a:t>:</a:t>
            </a:r>
          </a:p>
        </p:txBody>
      </p:sp>
      <p:sp>
        <p:nvSpPr>
          <p:cNvPr id="3" name="Text Placeholder 7">
            <a:extLst>
              <a:ext uri="{FF2B5EF4-FFF2-40B4-BE49-F238E27FC236}">
                <a16:creationId xmlns:a16="http://schemas.microsoft.com/office/drawing/2014/main" id="{7CFE96E6-B677-2883-BF28-FF1695FAC643}"/>
              </a:ext>
            </a:extLst>
          </p:cNvPr>
          <p:cNvSpPr>
            <a:spLocks noGrp="1"/>
          </p:cNvSpPr>
          <p:nvPr>
            <p:ph type="body" sz="quarter" idx="11" hasCustomPrompt="1"/>
          </p:nvPr>
        </p:nvSpPr>
        <p:spPr>
          <a:xfrm>
            <a:off x="744311" y="3326983"/>
            <a:ext cx="10877550" cy="986790"/>
          </a:xfrm>
          <a:prstGeom prst="rect">
            <a:avLst/>
          </a:prstGeom>
        </p:spPr>
        <p:txBody>
          <a:bodyPr/>
          <a:lstStyle>
            <a:lvl1pPr marL="0" indent="0">
              <a:buNone/>
              <a:defRPr sz="3200" b="1" i="1">
                <a:solidFill>
                  <a:schemeClr val="bg1"/>
                </a:solidFill>
                <a:latin typeface="Source Sans Pro SemiBold" panose="020B0503030403020204" pitchFamily="34" charset="0"/>
              </a:defRPr>
            </a:lvl1pPr>
          </a:lstStyle>
          <a:p>
            <a:pPr lvl="0"/>
            <a:r>
              <a:rPr lang="en-US" dirty="0"/>
              <a:t>User Space Monitoring of Resource Utilization and Contention on Heterogeneous HPC Systems</a:t>
            </a:r>
          </a:p>
        </p:txBody>
      </p:sp>
      <p:sp>
        <p:nvSpPr>
          <p:cNvPr id="4" name="Text Placeholder 9">
            <a:extLst>
              <a:ext uri="{FF2B5EF4-FFF2-40B4-BE49-F238E27FC236}">
                <a16:creationId xmlns:a16="http://schemas.microsoft.com/office/drawing/2014/main" id="{EB7B23C5-6356-3956-BF44-A1872C52E14A}"/>
              </a:ext>
            </a:extLst>
          </p:cNvPr>
          <p:cNvSpPr>
            <a:spLocks noGrp="1"/>
          </p:cNvSpPr>
          <p:nvPr>
            <p:ph type="body" sz="quarter" idx="12" hasCustomPrompt="1"/>
          </p:nvPr>
        </p:nvSpPr>
        <p:spPr>
          <a:xfrm>
            <a:off x="744311" y="4305909"/>
            <a:ext cx="10877550" cy="381000"/>
          </a:xfrm>
          <a:prstGeom prst="rect">
            <a:avLst/>
          </a:prstGeom>
        </p:spPr>
        <p:txBody>
          <a:bodyPr/>
          <a:lstStyle>
            <a:lvl1pPr marL="0" indent="0">
              <a:buNone/>
              <a:defRPr sz="2000" b="0" i="1">
                <a:solidFill>
                  <a:schemeClr val="bg1"/>
                </a:solidFill>
                <a:latin typeface="Source Sans Pro" panose="020B0503030403020204" pitchFamily="34" charset="0"/>
              </a:defRPr>
            </a:lvl1pPr>
          </a:lstStyle>
          <a:p>
            <a:pPr lvl="0"/>
            <a:r>
              <a:rPr lang="en-US" dirty="0"/>
              <a:t>Kevin A. Huck and Allen D. </a:t>
            </a:r>
            <a:r>
              <a:rPr lang="en-US" dirty="0" err="1"/>
              <a:t>Malony</a:t>
            </a:r>
            <a:endParaRPr lang="en-US" dirty="0"/>
          </a:p>
          <a:p>
            <a:pPr lvl="0"/>
            <a:r>
              <a:rPr lang="en-US" dirty="0"/>
              <a:t>Oregon Advanced Computing Institute for Science and Society (OACISS)</a:t>
            </a:r>
          </a:p>
        </p:txBody>
      </p:sp>
      <p:pic>
        <p:nvPicPr>
          <p:cNvPr id="6" name="Picture 5" descr="A qr code with a dinosaur&#10;&#10;Description automatically generated">
            <a:extLst>
              <a:ext uri="{FF2B5EF4-FFF2-40B4-BE49-F238E27FC236}">
                <a16:creationId xmlns:a16="http://schemas.microsoft.com/office/drawing/2014/main" id="{F6BB6761-64B4-249F-32FE-DC48C78031A0}"/>
              </a:ext>
            </a:extLst>
          </p:cNvPr>
          <p:cNvPicPr>
            <a:picLocks noChangeAspect="1"/>
          </p:cNvPicPr>
          <p:nvPr/>
        </p:nvPicPr>
        <p:blipFill>
          <a:blip r:embed="rId2"/>
          <a:stretch>
            <a:fillRect/>
          </a:stretch>
        </p:blipFill>
        <p:spPr>
          <a:xfrm>
            <a:off x="9150041" y="3853501"/>
            <a:ext cx="2857500" cy="2857500"/>
          </a:xfrm>
          <a:prstGeom prst="rect">
            <a:avLst/>
          </a:prstGeom>
        </p:spPr>
      </p:pic>
      <p:sp>
        <p:nvSpPr>
          <p:cNvPr id="7" name="TextBox 6">
            <a:extLst>
              <a:ext uri="{FF2B5EF4-FFF2-40B4-BE49-F238E27FC236}">
                <a16:creationId xmlns:a16="http://schemas.microsoft.com/office/drawing/2014/main" id="{0FB7ADA6-E3F9-75A2-E3DD-952C6B4C348D}"/>
              </a:ext>
            </a:extLst>
          </p:cNvPr>
          <p:cNvSpPr txBox="1"/>
          <p:nvPr/>
        </p:nvSpPr>
        <p:spPr>
          <a:xfrm>
            <a:off x="5525523" y="6341669"/>
            <a:ext cx="3624518" cy="369332"/>
          </a:xfrm>
          <a:prstGeom prst="rect">
            <a:avLst/>
          </a:prstGeom>
          <a:noFill/>
        </p:spPr>
        <p:txBody>
          <a:bodyPr wrap="none" rtlCol="0">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https://tinyurl.com/hust23-zerosum</a:t>
            </a:r>
            <a:r>
              <a:rPr lang="en-US" dirty="0">
                <a:solidFill>
                  <a:schemeClr val="bg1"/>
                </a:solidFill>
              </a:rPr>
              <a:t> </a:t>
            </a:r>
          </a:p>
        </p:txBody>
      </p:sp>
    </p:spTree>
    <p:extLst>
      <p:ext uri="{BB962C8B-B14F-4D97-AF65-F5344CB8AC3E}">
        <p14:creationId xmlns:p14="http://schemas.microsoft.com/office/powerpoint/2010/main" val="2899106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94F35D-196A-7987-F41B-955B7B4376A7}"/>
              </a:ext>
            </a:extLst>
          </p:cNvPr>
          <p:cNvSpPr>
            <a:spLocks noGrp="1"/>
          </p:cNvSpPr>
          <p:nvPr>
            <p:ph type="ctrTitle"/>
          </p:nvPr>
        </p:nvSpPr>
        <p:spPr/>
        <p:txBody>
          <a:bodyPr/>
          <a:lstStyle/>
          <a:p>
            <a:r>
              <a:rPr lang="en-US" dirty="0"/>
              <a:t>What is the hardware / operating system doing?</a:t>
            </a:r>
          </a:p>
        </p:txBody>
      </p:sp>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p:txBody>
          <a:bodyPr/>
          <a:lstStyle/>
          <a:p>
            <a:r>
              <a:rPr lang="en-US" dirty="0">
                <a:latin typeface="Calibri" panose="020F0502020204030204" pitchFamily="34" charset="0"/>
                <a:cs typeface="Calibri" panose="020F0502020204030204" pitchFamily="34" charset="0"/>
              </a:rPr>
              <a:t>Kernel monitoring is popular and useful (</a:t>
            </a:r>
            <a:r>
              <a:rPr lang="en-US" dirty="0" err="1">
                <a:latin typeface="Calibri" panose="020F0502020204030204" pitchFamily="34" charset="0"/>
                <a:cs typeface="Calibri" panose="020F0502020204030204" pitchFamily="34" charset="0"/>
              </a:rPr>
              <a:t>strace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ptrace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dtrace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dtruss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ftrace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KUtrace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kprobe</a:t>
            </a:r>
            <a:r>
              <a:rPr lang="en-US" dirty="0">
                <a:latin typeface="Calibri" panose="020F0502020204030204" pitchFamily="34" charset="0"/>
                <a:cs typeface="Calibri" panose="020F0502020204030204" pitchFamily="34" charset="0"/>
              </a:rPr>
              <a:t>, system-tap, KTAU, </a:t>
            </a:r>
            <a:r>
              <a:rPr lang="en-US" dirty="0" err="1">
                <a:latin typeface="Calibri" panose="020F0502020204030204" pitchFamily="34" charset="0"/>
                <a:cs typeface="Calibri" panose="020F0502020204030204" pitchFamily="34" charset="0"/>
              </a:rPr>
              <a:t>STaKTAU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eBPF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bpftrace</a:t>
            </a:r>
            <a:r>
              <a:rPr lang="en-US" dirty="0">
                <a:latin typeface="Calibri" panose="020F0502020204030204" pitchFamily="34" charset="0"/>
                <a:cs typeface="Calibri" panose="020F0502020204030204" pitchFamily="34" charset="0"/>
              </a:rPr>
              <a:t>, BCC, …)</a:t>
            </a:r>
          </a:p>
          <a:p>
            <a:r>
              <a:rPr lang="en-US" b="0" i="0" u="none" strike="noStrike" dirty="0" err="1">
                <a:solidFill>
                  <a:srgbClr val="222222"/>
                </a:solidFill>
                <a:effectLst/>
                <a:latin typeface="Calibri" panose="020F0502020204030204" pitchFamily="34" charset="0"/>
                <a:cs typeface="Calibri" panose="020F0502020204030204" pitchFamily="34" charset="0"/>
              </a:rPr>
              <a:t>Nataraj</a:t>
            </a:r>
            <a:r>
              <a:rPr lang="en-US" b="0" i="0" u="none" strike="noStrike" dirty="0">
                <a:solidFill>
                  <a:srgbClr val="222222"/>
                </a:solidFill>
                <a:effectLst/>
                <a:latin typeface="Calibri" panose="020F0502020204030204" pitchFamily="34" charset="0"/>
                <a:cs typeface="Calibri" panose="020F0502020204030204" pitchFamily="34" charset="0"/>
              </a:rPr>
              <a:t>, Morris, </a:t>
            </a:r>
            <a:r>
              <a:rPr lang="en-US" b="0" i="0" u="none" strike="noStrike" dirty="0" err="1">
                <a:solidFill>
                  <a:srgbClr val="222222"/>
                </a:solidFill>
                <a:effectLst/>
                <a:latin typeface="Calibri" panose="020F0502020204030204" pitchFamily="34" charset="0"/>
                <a:cs typeface="Calibri" panose="020F0502020204030204" pitchFamily="34" charset="0"/>
              </a:rPr>
              <a:t>Malony</a:t>
            </a:r>
            <a:r>
              <a:rPr lang="en-US" b="0" i="0" u="none" strike="noStrike" dirty="0">
                <a:solidFill>
                  <a:srgbClr val="222222"/>
                </a:solidFill>
                <a:effectLst/>
                <a:latin typeface="Calibri" panose="020F0502020204030204" pitchFamily="34" charset="0"/>
                <a:cs typeface="Calibri" panose="020F0502020204030204" pitchFamily="34" charset="0"/>
              </a:rPr>
              <a:t>, </a:t>
            </a:r>
            <a:r>
              <a:rPr lang="en-US" b="0" i="0" u="none" strike="noStrike" dirty="0" err="1">
                <a:solidFill>
                  <a:srgbClr val="222222"/>
                </a:solidFill>
                <a:effectLst/>
                <a:latin typeface="Calibri" panose="020F0502020204030204" pitchFamily="34" charset="0"/>
                <a:cs typeface="Calibri" panose="020F0502020204030204" pitchFamily="34" charset="0"/>
              </a:rPr>
              <a:t>Sottile</a:t>
            </a:r>
            <a:r>
              <a:rPr lang="en-US" b="0" i="0" u="none" strike="noStrike" dirty="0">
                <a:solidFill>
                  <a:srgbClr val="222222"/>
                </a:solidFill>
                <a:effectLst/>
                <a:latin typeface="Calibri" panose="020F0502020204030204" pitchFamily="34" charset="0"/>
                <a:cs typeface="Calibri" panose="020F0502020204030204" pitchFamily="34" charset="0"/>
              </a:rPr>
              <a:t>, and Beckman. "The Ghost in the Machine: Observing the Effects of Kernel </a:t>
            </a:r>
            <a:r>
              <a:rPr lang="en-US" dirty="0">
                <a:solidFill>
                  <a:srgbClr val="222222"/>
                </a:solidFill>
                <a:latin typeface="Calibri" panose="020F0502020204030204" pitchFamily="34" charset="0"/>
                <a:cs typeface="Calibri" panose="020F0502020204030204" pitchFamily="34" charset="0"/>
              </a:rPr>
              <a:t>O</a:t>
            </a:r>
            <a:r>
              <a:rPr lang="en-US" b="0" i="0" u="none" strike="noStrike" dirty="0">
                <a:solidFill>
                  <a:srgbClr val="222222"/>
                </a:solidFill>
                <a:effectLst/>
                <a:latin typeface="Calibri" panose="020F0502020204030204" pitchFamily="34" charset="0"/>
                <a:cs typeface="Calibri" panose="020F0502020204030204" pitchFamily="34" charset="0"/>
              </a:rPr>
              <a:t>peration on Parallel </a:t>
            </a:r>
            <a:r>
              <a:rPr lang="en-US" dirty="0">
                <a:solidFill>
                  <a:srgbClr val="222222"/>
                </a:solidFill>
                <a:latin typeface="Calibri" panose="020F0502020204030204" pitchFamily="34" charset="0"/>
                <a:cs typeface="Calibri" panose="020F0502020204030204" pitchFamily="34" charset="0"/>
              </a:rPr>
              <a:t>A</a:t>
            </a:r>
            <a:r>
              <a:rPr lang="en-US" b="0" i="0" u="none" strike="noStrike" dirty="0">
                <a:solidFill>
                  <a:srgbClr val="222222"/>
                </a:solidFill>
                <a:effectLst/>
                <a:latin typeface="Calibri" panose="020F0502020204030204" pitchFamily="34" charset="0"/>
                <a:cs typeface="Calibri" panose="020F0502020204030204" pitchFamily="34" charset="0"/>
              </a:rPr>
              <a:t>pplication Performance." In </a:t>
            </a:r>
            <a:r>
              <a:rPr lang="en-US" b="0" i="1" u="none" strike="noStrike" dirty="0">
                <a:solidFill>
                  <a:srgbClr val="222222"/>
                </a:solidFill>
                <a:effectLst/>
                <a:latin typeface="Calibri" panose="020F0502020204030204" pitchFamily="34" charset="0"/>
                <a:cs typeface="Calibri" panose="020F0502020204030204" pitchFamily="34" charset="0"/>
              </a:rPr>
              <a:t>SC2007</a:t>
            </a:r>
            <a:r>
              <a:rPr lang="en-US" b="0" i="0" u="none" strike="noStrike" dirty="0">
                <a:solidFill>
                  <a:srgbClr val="222222"/>
                </a:solidFill>
                <a:effectLst/>
                <a:latin typeface="Calibri" panose="020F0502020204030204" pitchFamily="34" charset="0"/>
                <a:cs typeface="Calibri" panose="020F0502020204030204" pitchFamily="34" charset="0"/>
              </a:rPr>
              <a:t>, pp. 1-12. 2007.</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Subsystem monitoring (Darshan)</a:t>
            </a:r>
          </a:p>
          <a:p>
            <a:r>
              <a:rPr lang="en-US" dirty="0">
                <a:latin typeface="Calibri" panose="020F0502020204030204" pitchFamily="34" charset="0"/>
                <a:cs typeface="Calibri" panose="020F0502020204030204" pitchFamily="34" charset="0"/>
              </a:rPr>
              <a:t>Did I ask for the right thing?</a:t>
            </a:r>
          </a:p>
          <a:p>
            <a:r>
              <a:rPr lang="en-US" dirty="0">
                <a:latin typeface="Calibri" panose="020F0502020204030204" pitchFamily="34" charset="0"/>
                <a:cs typeface="Calibri" panose="020F0502020204030204" pitchFamily="34" charset="0"/>
              </a:rPr>
              <a:t>Will I run out of a limited resource?</a:t>
            </a:r>
          </a:p>
          <a:p>
            <a:r>
              <a:rPr lang="en-US" dirty="0">
                <a:latin typeface="Calibri" panose="020F0502020204030204" pitchFamily="34" charset="0"/>
                <a:cs typeface="Calibri" panose="020F0502020204030204" pitchFamily="34" charset="0"/>
              </a:rPr>
              <a:t>Are there alternatives?</a:t>
            </a:r>
          </a:p>
          <a:p>
            <a:r>
              <a:rPr lang="en-US" dirty="0">
                <a:latin typeface="Calibri" panose="020F0502020204030204" pitchFamily="34" charset="0"/>
                <a:cs typeface="Calibri" panose="020F0502020204030204" pitchFamily="34" charset="0"/>
              </a:rPr>
              <a:t>Can I get this information </a:t>
            </a:r>
            <a:r>
              <a:rPr lang="en-US" i="1" dirty="0">
                <a:latin typeface="Calibri" panose="020F0502020204030204" pitchFamily="34" charset="0"/>
                <a:cs typeface="Calibri" panose="020F0502020204030204" pitchFamily="34" charset="0"/>
              </a:rPr>
              <a:t>without being root</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Without spawning another process</a:t>
            </a:r>
            <a:r>
              <a:rPr lang="en-US" dirty="0">
                <a:latin typeface="Calibri" panose="020F0502020204030204" pitchFamily="34" charset="0"/>
                <a:cs typeface="Calibri" panose="020F0502020204030204" pitchFamily="34" charset="0"/>
              </a:rPr>
              <a:t> to monitor my process? </a:t>
            </a:r>
            <a:r>
              <a:rPr lang="en-US" i="1" dirty="0">
                <a:latin typeface="Calibri" panose="020F0502020204030204" pitchFamily="34" charset="0"/>
                <a:cs typeface="Calibri" panose="020F0502020204030204" pitchFamily="34" charset="0"/>
              </a:rPr>
              <a:t>Without kernel patches/support</a:t>
            </a:r>
            <a:r>
              <a:rPr lang="en-US" dirty="0">
                <a:latin typeface="Calibri" panose="020F0502020204030204" pitchFamily="34" charset="0"/>
                <a:cs typeface="Calibri" panose="020F0502020204030204" pitchFamily="34" charset="0"/>
              </a:rPr>
              <a:t>? Low/no overhead?</a:t>
            </a:r>
          </a:p>
        </p:txBody>
      </p:sp>
    </p:spTree>
    <p:extLst>
      <p:ext uri="{BB962C8B-B14F-4D97-AF65-F5344CB8AC3E}">
        <p14:creationId xmlns:p14="http://schemas.microsoft.com/office/powerpoint/2010/main" val="4051250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F331BF-C85A-77F1-ED96-7D31DAA81761}"/>
              </a:ext>
            </a:extLst>
          </p:cNvPr>
          <p:cNvSpPr>
            <a:spLocks noGrp="1"/>
          </p:cNvSpPr>
          <p:nvPr>
            <p:ph type="ctrTitle"/>
          </p:nvPr>
        </p:nvSpPr>
        <p:spPr/>
        <p:txBody>
          <a:bodyPr/>
          <a:lstStyle/>
          <a:p>
            <a:r>
              <a:rPr lang="en-US" dirty="0"/>
              <a:t>What (we think) users DON’T want:</a:t>
            </a:r>
          </a:p>
        </p:txBody>
      </p:sp>
      <p:sp>
        <p:nvSpPr>
          <p:cNvPr id="5" name="TextBox 4">
            <a:extLst>
              <a:ext uri="{FF2B5EF4-FFF2-40B4-BE49-F238E27FC236}">
                <a16:creationId xmlns:a16="http://schemas.microsoft.com/office/drawing/2014/main" id="{802CC983-C1DF-2974-EF61-B48A1431738E}"/>
              </a:ext>
            </a:extLst>
          </p:cNvPr>
          <p:cNvSpPr txBox="1"/>
          <p:nvPr/>
        </p:nvSpPr>
        <p:spPr>
          <a:xfrm>
            <a:off x="4192273" y="6310422"/>
            <a:ext cx="4256293" cy="246221"/>
          </a:xfrm>
          <a:prstGeom prst="rect">
            <a:avLst/>
          </a:prstGeom>
          <a:noFill/>
        </p:spPr>
        <p:txBody>
          <a:bodyPr wrap="none" rtlCol="0">
            <a:spAutoFit/>
          </a:bodyPr>
          <a:lstStyle/>
          <a:p>
            <a:r>
              <a:rPr lang="en-US" sz="1000" dirty="0"/>
              <a:t>Sources: </a:t>
            </a:r>
            <a:r>
              <a:rPr lang="en-US" sz="1000" dirty="0">
                <a:hlinkClick r:id="rId2"/>
              </a:rPr>
              <a:t>https://www.space.com/22652-nasa-redesigns-mission-control.html</a:t>
            </a:r>
            <a:r>
              <a:rPr lang="en-US" sz="1000" dirty="0"/>
              <a:t> </a:t>
            </a:r>
          </a:p>
        </p:txBody>
      </p:sp>
      <p:pic>
        <p:nvPicPr>
          <p:cNvPr id="7" name="Picture 2" descr="NASA Redesigns Mission Control for Future Spaceflights | Space">
            <a:extLst>
              <a:ext uri="{FF2B5EF4-FFF2-40B4-BE49-F238E27FC236}">
                <a16:creationId xmlns:a16="http://schemas.microsoft.com/office/drawing/2014/main" id="{9CD6E334-95D0-7BF4-3C39-F9D91DE73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9527" y="879836"/>
            <a:ext cx="7908910" cy="523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225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12A3AE-2A7C-C9D9-9E39-49DFC74368A8}"/>
              </a:ext>
            </a:extLst>
          </p:cNvPr>
          <p:cNvSpPr>
            <a:spLocks noGrp="1"/>
          </p:cNvSpPr>
          <p:nvPr>
            <p:ph type="ctrTitle"/>
          </p:nvPr>
        </p:nvSpPr>
        <p:spPr/>
        <p:txBody>
          <a:bodyPr/>
          <a:lstStyle/>
          <a:p>
            <a:r>
              <a:rPr lang="en-US" dirty="0" err="1"/>
              <a:t>ZeroSum</a:t>
            </a:r>
            <a:r>
              <a:rPr lang="en-US" dirty="0"/>
              <a:t>: User Space Monitoring of Resource Utilization and Contention</a:t>
            </a:r>
          </a:p>
        </p:txBody>
      </p:sp>
      <p:sp>
        <p:nvSpPr>
          <p:cNvPr id="4" name="Text Placeholder 3">
            <a:extLst>
              <a:ext uri="{FF2B5EF4-FFF2-40B4-BE49-F238E27FC236}">
                <a16:creationId xmlns:a16="http://schemas.microsoft.com/office/drawing/2014/main" id="{6B2956A8-43C9-E5DC-39F4-A7EEE3E7CAD5}"/>
              </a:ext>
            </a:extLst>
          </p:cNvPr>
          <p:cNvSpPr>
            <a:spLocks noGrp="1"/>
          </p:cNvSpPr>
          <p:nvPr>
            <p:ph type="body" sz="quarter" idx="10"/>
          </p:nvPr>
        </p:nvSpPr>
        <p:spPr/>
        <p:txBody>
          <a:bodyPr/>
          <a:lstStyle/>
          <a:p>
            <a:r>
              <a:rPr lang="en-US" dirty="0"/>
              <a:t>Inspired by the </a:t>
            </a:r>
            <a:r>
              <a:rPr lang="en-US" i="1" dirty="0" err="1"/>
              <a:t>hello_jsub</a:t>
            </a:r>
            <a:r>
              <a:rPr lang="en-US" dirty="0"/>
              <a:t> program from Tom </a:t>
            </a:r>
            <a:r>
              <a:rPr lang="en-US" dirty="0" err="1"/>
              <a:t>Papatheodore</a:t>
            </a:r>
            <a:r>
              <a:rPr lang="en-US" dirty="0"/>
              <a:t> - </a:t>
            </a:r>
            <a:r>
              <a:rPr lang="en-US" dirty="0">
                <a:hlinkClick r:id="rId2"/>
              </a:rPr>
              <a:t>https://code.ornl.gov/t4p/Hello_jsrun</a:t>
            </a:r>
            <a:endParaRPr lang="en-US" dirty="0"/>
          </a:p>
          <a:p>
            <a:r>
              <a:rPr lang="en-US" dirty="0"/>
              <a:t>Name “</a:t>
            </a:r>
            <a:r>
              <a:rPr lang="en-US" dirty="0" err="1"/>
              <a:t>ZeroSum</a:t>
            </a:r>
            <a:r>
              <a:rPr lang="en-US" dirty="0"/>
              <a:t>” comes from:</a:t>
            </a:r>
          </a:p>
          <a:p>
            <a:pPr lvl="1"/>
            <a:r>
              <a:rPr lang="en-US" dirty="0"/>
              <a:t>the fixed number of resources available in an allocation</a:t>
            </a:r>
          </a:p>
          <a:p>
            <a:pPr lvl="1"/>
            <a:r>
              <a:rPr lang="en-US" dirty="0"/>
              <a:t>the need to periodically use </a:t>
            </a:r>
            <a:r>
              <a:rPr lang="en-US" i="1" dirty="0"/>
              <a:t>some</a:t>
            </a:r>
            <a:r>
              <a:rPr lang="en-US" dirty="0"/>
              <a:t> resources in order to monitor</a:t>
            </a:r>
          </a:p>
          <a:p>
            <a:r>
              <a:rPr lang="en-US" dirty="0"/>
              <a:t>Available on GitHub: </a:t>
            </a:r>
            <a:r>
              <a:rPr lang="en-US" dirty="0">
                <a:hlinkClick r:id="rId3"/>
              </a:rPr>
              <a:t>https://github.com/khuck/zerosum</a:t>
            </a:r>
            <a:r>
              <a:rPr lang="en-US" dirty="0"/>
              <a:t> </a:t>
            </a:r>
          </a:p>
          <a:p>
            <a:r>
              <a:rPr lang="en-US" dirty="0"/>
              <a:t>Monitors application threads (LWP), CPU hardware (HWT), Memory, and GPU hardware for all processes, all nodes in the allocation</a:t>
            </a:r>
          </a:p>
          <a:p>
            <a:r>
              <a:rPr lang="en-US" dirty="0"/>
              <a:t>Prototype solution to two problems:</a:t>
            </a:r>
          </a:p>
          <a:p>
            <a:pPr lvl="1"/>
            <a:r>
              <a:rPr lang="en-US" i="1" dirty="0"/>
              <a:t>Configuration optimization</a:t>
            </a:r>
            <a:r>
              <a:rPr lang="en-US" dirty="0"/>
              <a:t> – help understand new system/software</a:t>
            </a:r>
          </a:p>
          <a:p>
            <a:pPr lvl="1"/>
            <a:r>
              <a:rPr lang="en-US" dirty="0"/>
              <a:t>Ongoing usage for monitoring/adaptation</a:t>
            </a:r>
          </a:p>
        </p:txBody>
      </p:sp>
    </p:spTree>
    <p:extLst>
      <p:ext uri="{BB962C8B-B14F-4D97-AF65-F5344CB8AC3E}">
        <p14:creationId xmlns:p14="http://schemas.microsoft.com/office/powerpoint/2010/main" val="975495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F20C20-A3FD-E3D2-FFD9-D518E5FAA739}"/>
              </a:ext>
            </a:extLst>
          </p:cNvPr>
          <p:cNvSpPr>
            <a:spLocks noGrp="1"/>
          </p:cNvSpPr>
          <p:nvPr>
            <p:ph type="ctrTitle"/>
          </p:nvPr>
        </p:nvSpPr>
        <p:spPr/>
        <p:txBody>
          <a:bodyPr/>
          <a:lstStyle/>
          <a:p>
            <a:r>
              <a:rPr lang="en-US" dirty="0"/>
              <a:t>Proposed Functionality for </a:t>
            </a:r>
            <a:r>
              <a:rPr lang="en-US" dirty="0" err="1"/>
              <a:t>ZeroSum</a:t>
            </a:r>
            <a:endParaRPr lang="en-US" dirty="0"/>
          </a:p>
        </p:txBody>
      </p:sp>
      <p:sp>
        <p:nvSpPr>
          <p:cNvPr id="8" name="Text Placeholder 7">
            <a:extLst>
              <a:ext uri="{FF2B5EF4-FFF2-40B4-BE49-F238E27FC236}">
                <a16:creationId xmlns:a16="http://schemas.microsoft.com/office/drawing/2014/main" id="{356DC563-6AFE-2932-B606-AB38AF1F0B0F}"/>
              </a:ext>
            </a:extLst>
          </p:cNvPr>
          <p:cNvSpPr>
            <a:spLocks noGrp="1"/>
          </p:cNvSpPr>
          <p:nvPr>
            <p:ph type="body" sz="quarter" idx="10"/>
          </p:nvPr>
        </p:nvSpPr>
        <p:spPr/>
        <p:txBody>
          <a:bodyPr/>
          <a:lstStyle/>
          <a:p>
            <a:pPr>
              <a:buFont typeface="Wingdings" pitchFamily="2" charset="2"/>
              <a:buChar char="ü"/>
            </a:pPr>
            <a:r>
              <a:rPr lang="en-US" b="1" dirty="0"/>
              <a:t>Detect the initial/changing configuration of the application</a:t>
            </a:r>
          </a:p>
          <a:p>
            <a:r>
              <a:rPr lang="en-US" dirty="0"/>
              <a:t>Evaluate the configuration to automatically detect misconfigurations</a:t>
            </a:r>
          </a:p>
          <a:p>
            <a:pPr>
              <a:buFont typeface="Wingdings" pitchFamily="2" charset="2"/>
              <a:buChar char="ü"/>
            </a:pPr>
            <a:r>
              <a:rPr lang="en-US" dirty="0"/>
              <a:t>Provide runtime feedback to the user that the program is progressing</a:t>
            </a:r>
          </a:p>
          <a:p>
            <a:pPr>
              <a:buFont typeface="Wingdings" pitchFamily="2" charset="2"/>
              <a:buChar char="ü"/>
            </a:pPr>
            <a:r>
              <a:rPr lang="en-US" b="1" dirty="0"/>
              <a:t>Provide a report of how effectively the hardware was utilized</a:t>
            </a:r>
          </a:p>
          <a:p>
            <a:pPr>
              <a:buFont typeface="Wingdings" pitchFamily="2" charset="2"/>
              <a:buChar char="ü"/>
            </a:pPr>
            <a:r>
              <a:rPr lang="en-US" b="1" dirty="0"/>
              <a:t>Provide a report of how much contention was identified in the execution</a:t>
            </a:r>
          </a:p>
          <a:p>
            <a:r>
              <a:rPr lang="en-US" dirty="0"/>
              <a:t>Provide a way to export the observed data to other tools that can perform computational steering, if desired</a:t>
            </a:r>
          </a:p>
        </p:txBody>
      </p:sp>
      <p:sp>
        <p:nvSpPr>
          <p:cNvPr id="2" name="TextBox 1">
            <a:extLst>
              <a:ext uri="{FF2B5EF4-FFF2-40B4-BE49-F238E27FC236}">
                <a16:creationId xmlns:a16="http://schemas.microsoft.com/office/drawing/2014/main" id="{CB8C42ED-388B-99E7-DE2C-2C1DB1ECBE30}"/>
              </a:ext>
            </a:extLst>
          </p:cNvPr>
          <p:cNvSpPr txBox="1"/>
          <p:nvPr/>
        </p:nvSpPr>
        <p:spPr>
          <a:xfrm>
            <a:off x="7203563" y="4498829"/>
            <a:ext cx="1787669" cy="369332"/>
          </a:xfrm>
          <a:prstGeom prst="rect">
            <a:avLst/>
          </a:prstGeom>
          <a:noFill/>
        </p:spPr>
        <p:txBody>
          <a:bodyPr wrap="none" rtlCol="0">
            <a:spAutoFit/>
          </a:bodyPr>
          <a:lstStyle/>
          <a:p>
            <a:r>
              <a:rPr lang="en-US" b="1" dirty="0">
                <a:latin typeface="Source Sans Pro" panose="020B0503030403020204" pitchFamily="34" charset="0"/>
                <a:ea typeface="Source Sans Pro" panose="020B0503030403020204" pitchFamily="34" charset="0"/>
              </a:rPr>
              <a:t>(Our foci today)</a:t>
            </a:r>
          </a:p>
        </p:txBody>
      </p:sp>
      <p:sp>
        <p:nvSpPr>
          <p:cNvPr id="3" name="TextBox 2">
            <a:extLst>
              <a:ext uri="{FF2B5EF4-FFF2-40B4-BE49-F238E27FC236}">
                <a16:creationId xmlns:a16="http://schemas.microsoft.com/office/drawing/2014/main" id="{32CEBE6D-D423-3632-B1D3-55905E15AA4D}"/>
              </a:ext>
            </a:extLst>
          </p:cNvPr>
          <p:cNvSpPr txBox="1"/>
          <p:nvPr/>
        </p:nvSpPr>
        <p:spPr>
          <a:xfrm>
            <a:off x="1758051" y="4314163"/>
            <a:ext cx="1778051" cy="646331"/>
          </a:xfrm>
          <a:prstGeom prst="rect">
            <a:avLst/>
          </a:prstGeom>
          <a:noFill/>
        </p:spPr>
        <p:txBody>
          <a:bodyPr wrap="none" rtlCol="0">
            <a:spAutoFit/>
          </a:bodyPr>
          <a:lstStyle/>
          <a:p>
            <a:pPr marL="285750" indent="-285750">
              <a:buClr>
                <a:schemeClr val="tx2"/>
              </a:buClr>
              <a:buFont typeface="Wingdings" pitchFamily="2" charset="2"/>
              <a:buChar char="ü"/>
            </a:pPr>
            <a:r>
              <a:rPr lang="en-US" dirty="0">
                <a:latin typeface="Source Sans Pro" panose="020B0503030403020204" pitchFamily="34" charset="0"/>
                <a:ea typeface="Source Sans Pro" panose="020B0503030403020204" pitchFamily="34" charset="0"/>
              </a:rPr>
              <a:t>Implemented</a:t>
            </a:r>
          </a:p>
          <a:p>
            <a:pPr marL="285750" indent="-285750">
              <a:buClr>
                <a:schemeClr val="tx2"/>
              </a:buClr>
              <a:buFont typeface="Wingdings" pitchFamily="2" charset="2"/>
              <a:buChar char="§"/>
            </a:pPr>
            <a:r>
              <a:rPr lang="en-US" dirty="0">
                <a:latin typeface="Source Sans Pro" panose="020B0503030403020204" pitchFamily="34" charset="0"/>
                <a:ea typeface="Source Sans Pro" panose="020B0503030403020204" pitchFamily="34" charset="0"/>
              </a:rPr>
              <a:t>Future work</a:t>
            </a:r>
          </a:p>
        </p:txBody>
      </p:sp>
    </p:spTree>
    <p:extLst>
      <p:ext uri="{BB962C8B-B14F-4D97-AF65-F5344CB8AC3E}">
        <p14:creationId xmlns:p14="http://schemas.microsoft.com/office/powerpoint/2010/main" val="837022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5A5C-6ADA-3F4A-B42D-BCD1B3F70BF8}"/>
              </a:ext>
            </a:extLst>
          </p:cNvPr>
          <p:cNvSpPr>
            <a:spLocks noGrp="1"/>
          </p:cNvSpPr>
          <p:nvPr>
            <p:ph type="ctrTitle"/>
          </p:nvPr>
        </p:nvSpPr>
        <p:spPr/>
        <p:txBody>
          <a:bodyPr/>
          <a:lstStyle/>
          <a:p>
            <a:r>
              <a:rPr lang="en-US" dirty="0"/>
              <a:t>How to use </a:t>
            </a:r>
            <a:r>
              <a:rPr lang="en-US" dirty="0" err="1"/>
              <a:t>ZeroSum</a:t>
            </a:r>
            <a:endParaRPr lang="en-US" dirty="0"/>
          </a:p>
        </p:txBody>
      </p:sp>
      <p:sp>
        <p:nvSpPr>
          <p:cNvPr id="3" name="Text Placeholder 2">
            <a:extLst>
              <a:ext uri="{FF2B5EF4-FFF2-40B4-BE49-F238E27FC236}">
                <a16:creationId xmlns:a16="http://schemas.microsoft.com/office/drawing/2014/main" id="{0F1F2ECD-0AF0-1B95-D7FD-B86A5A1456DF}"/>
              </a:ext>
            </a:extLst>
          </p:cNvPr>
          <p:cNvSpPr>
            <a:spLocks noGrp="1"/>
          </p:cNvSpPr>
          <p:nvPr>
            <p:ph type="body" sz="quarter" idx="10"/>
          </p:nvPr>
        </p:nvSpPr>
        <p:spPr/>
        <p:txBody>
          <a:bodyPr/>
          <a:lstStyle/>
          <a:p>
            <a:r>
              <a:rPr lang="en-US" dirty="0"/>
              <a:t>Wrapper script(s) – </a:t>
            </a:r>
            <a:r>
              <a:rPr lang="en-US" dirty="0" err="1">
                <a:latin typeface="Courier New" panose="02070309020205020404" pitchFamily="49" charset="0"/>
                <a:cs typeface="Courier New" panose="02070309020205020404" pitchFamily="49" charset="0"/>
              </a:rPr>
              <a:t>zerosum</a:t>
            </a:r>
            <a:r>
              <a:rPr lang="en-US" dirty="0"/>
              <a:t> and </a:t>
            </a:r>
            <a:r>
              <a:rPr lang="en-US" dirty="0" err="1">
                <a:latin typeface="Courier New" panose="02070309020205020404" pitchFamily="49" charset="0"/>
                <a:cs typeface="Courier New" panose="02070309020205020404" pitchFamily="49" charset="0"/>
              </a:rPr>
              <a:t>zerosum-mpi</a:t>
            </a:r>
            <a:endParaRPr lang="en-US" dirty="0">
              <a:latin typeface="Courier New" panose="02070309020205020404" pitchFamily="49" charset="0"/>
              <a:cs typeface="Courier New" panose="02070309020205020404" pitchFamily="49" charset="0"/>
            </a:endParaRPr>
          </a:p>
          <a:p>
            <a:pPr lvl="1"/>
            <a:r>
              <a:rPr lang="en-US" dirty="0"/>
              <a:t>Periodicity – default 1 second</a:t>
            </a:r>
          </a:p>
          <a:p>
            <a:pPr lvl="1"/>
            <a:r>
              <a:rPr lang="en-US" dirty="0"/>
              <a:t>HWT/Core for async thread – defaults to last core/HWT in affinity list for process</a:t>
            </a:r>
          </a:p>
          <a:p>
            <a:pPr lvl="1"/>
            <a:r>
              <a:rPr lang="en-US" dirty="0"/>
              <a:t>Detailed output – true/false, default false</a:t>
            </a:r>
          </a:p>
          <a:p>
            <a:pPr lvl="1"/>
            <a:r>
              <a:rPr lang="en-US" dirty="0"/>
              <a:t>Verbose output – true/false, default false</a:t>
            </a:r>
          </a:p>
          <a:p>
            <a:pPr lvl="1"/>
            <a:r>
              <a:rPr lang="en-US" dirty="0"/>
              <a:t>Heartbeat – true/false, default false</a:t>
            </a:r>
          </a:p>
          <a:p>
            <a:pPr lvl="1"/>
            <a:r>
              <a:rPr lang="en-US" dirty="0"/>
              <a:t>Register signal handler – true/false, default false</a:t>
            </a:r>
          </a:p>
          <a:p>
            <a:r>
              <a:rPr lang="en-US" dirty="0"/>
              <a:t>Preloads the library, wraps </a:t>
            </a:r>
            <a:r>
              <a:rPr lang="en-US" dirty="0">
                <a:latin typeface="Courier New" panose="02070309020205020404" pitchFamily="49" charset="0"/>
                <a:cs typeface="Courier New" panose="02070309020205020404" pitchFamily="49" charset="0"/>
              </a:rPr>
              <a:t>__</a:t>
            </a:r>
            <a:r>
              <a:rPr lang="en-US" dirty="0" err="1">
                <a:latin typeface="Courier New" panose="02070309020205020404" pitchFamily="49" charset="0"/>
                <a:cs typeface="Courier New" panose="02070309020205020404" pitchFamily="49" charset="0"/>
              </a:rPr>
              <a:t>libc_start_main</a:t>
            </a:r>
            <a:r>
              <a:rPr lang="en-US" dirty="0"/>
              <a:t> or creates global static constructor/destructor functions</a:t>
            </a:r>
          </a:p>
          <a:p>
            <a:r>
              <a:rPr lang="en-US" dirty="0"/>
              <a:t>MPI implementation includes wrappers for </a:t>
            </a:r>
            <a:r>
              <a:rPr lang="en-US" dirty="0" err="1">
                <a:latin typeface="Courier New" panose="02070309020205020404" pitchFamily="49" charset="0"/>
                <a:cs typeface="Courier New" panose="02070309020205020404" pitchFamily="49" charset="0"/>
              </a:rPr>
              <a:t>MPI_Recv</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Irecv</a:t>
            </a:r>
            <a:r>
              <a:rPr lang="en-US" dirty="0"/>
              <a:t>, </a:t>
            </a:r>
            <a:r>
              <a:rPr lang="en-US" dirty="0" err="1">
                <a:latin typeface="Courier New" panose="02070309020205020404" pitchFamily="49" charset="0"/>
                <a:cs typeface="Courier New" panose="02070309020205020404" pitchFamily="49" charset="0"/>
              </a:rPr>
              <a:t>MPI_Sendrecv</a:t>
            </a:r>
            <a:r>
              <a:rPr lang="en-US" dirty="0">
                <a:ea typeface="Source Sans Pro" panose="020B0503030403020204" pitchFamily="34"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MPI_Send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Bsend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Isend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Rsend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Ssend</a:t>
            </a:r>
            <a:r>
              <a:rPr lang="en-US" dirty="0">
                <a:ea typeface="Source Sans Pro" panose="020B0503030403020204" pitchFamily="34" charset="0"/>
                <a:cs typeface="Courier New" panose="02070309020205020404" pitchFamily="49" charset="0"/>
              </a:rPr>
              <a:t> to capture P2P frequency, volume</a:t>
            </a:r>
          </a:p>
        </p:txBody>
      </p:sp>
      <p:pic>
        <p:nvPicPr>
          <p:cNvPr id="5" name="Picture 4">
            <a:extLst>
              <a:ext uri="{FF2B5EF4-FFF2-40B4-BE49-F238E27FC236}">
                <a16:creationId xmlns:a16="http://schemas.microsoft.com/office/drawing/2014/main" id="{E884FFB9-BE82-849A-1CB1-11010C3CDD60}"/>
              </a:ext>
            </a:extLst>
          </p:cNvPr>
          <p:cNvPicPr>
            <a:picLocks noChangeAspect="1"/>
          </p:cNvPicPr>
          <p:nvPr/>
        </p:nvPicPr>
        <p:blipFill>
          <a:blip r:embed="rId2"/>
          <a:stretch>
            <a:fillRect/>
          </a:stretch>
        </p:blipFill>
        <p:spPr>
          <a:xfrm>
            <a:off x="6704052" y="5257800"/>
            <a:ext cx="1946831" cy="1600200"/>
          </a:xfrm>
          <a:prstGeom prst="rect">
            <a:avLst/>
          </a:prstGeom>
        </p:spPr>
      </p:pic>
    </p:spTree>
    <p:extLst>
      <p:ext uri="{BB962C8B-B14F-4D97-AF65-F5344CB8AC3E}">
        <p14:creationId xmlns:p14="http://schemas.microsoft.com/office/powerpoint/2010/main" val="1614622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0806-4167-CE58-92E5-FFD89CAFAA16}"/>
              </a:ext>
            </a:extLst>
          </p:cNvPr>
          <p:cNvSpPr>
            <a:spLocks noGrp="1"/>
          </p:cNvSpPr>
          <p:nvPr>
            <p:ph type="ctrTitle"/>
          </p:nvPr>
        </p:nvSpPr>
        <p:spPr/>
        <p:txBody>
          <a:bodyPr/>
          <a:lstStyle/>
          <a:p>
            <a:r>
              <a:rPr lang="en-US" dirty="0"/>
              <a:t>Configuration Detection</a:t>
            </a:r>
          </a:p>
        </p:txBody>
      </p:sp>
      <p:sp>
        <p:nvSpPr>
          <p:cNvPr id="3" name="Text Placeholder 2">
            <a:extLst>
              <a:ext uri="{FF2B5EF4-FFF2-40B4-BE49-F238E27FC236}">
                <a16:creationId xmlns:a16="http://schemas.microsoft.com/office/drawing/2014/main" id="{F070DF6A-BFF1-B63F-6D24-8BE7FB3B984C}"/>
              </a:ext>
            </a:extLst>
          </p:cNvPr>
          <p:cNvSpPr>
            <a:spLocks noGrp="1"/>
          </p:cNvSpPr>
          <p:nvPr>
            <p:ph type="body" sz="quarter" idx="10"/>
          </p:nvPr>
        </p:nvSpPr>
        <p:spPr/>
        <p:txBody>
          <a:bodyPr/>
          <a:lstStyle/>
          <a:p>
            <a:r>
              <a:rPr lang="en-US" dirty="0"/>
              <a:t>Query </a:t>
            </a:r>
            <a:r>
              <a:rPr lang="en-US" dirty="0">
                <a:latin typeface="Courier New" panose="02070309020205020404" pitchFamily="49" charset="0"/>
                <a:cs typeface="Courier New" panose="02070309020205020404" pitchFamily="49" charset="0"/>
              </a:rPr>
              <a:t>/proc/[</a:t>
            </a:r>
            <a:r>
              <a:rPr lang="en-US" dirty="0" err="1">
                <a:latin typeface="Courier New" panose="02070309020205020404" pitchFamily="49" charset="0"/>
                <a:cs typeface="Courier New" panose="02070309020205020404" pitchFamily="49" charset="0"/>
              </a:rPr>
              <a:t>self|pid</a:t>
            </a:r>
            <a:r>
              <a:rPr lang="en-US" dirty="0">
                <a:latin typeface="Courier New" panose="02070309020205020404" pitchFamily="49" charset="0"/>
                <a:cs typeface="Courier New" panose="02070309020205020404" pitchFamily="49" charset="0"/>
              </a:rPr>
              <a:t>]/status</a:t>
            </a:r>
            <a:r>
              <a:rPr lang="en-US" dirty="0"/>
              <a:t> to get the allowable cores</a:t>
            </a:r>
          </a:p>
          <a:p>
            <a:r>
              <a:rPr lang="en-US" dirty="0"/>
              <a:t>Query </a:t>
            </a:r>
            <a:r>
              <a:rPr lang="en-US" dirty="0">
                <a:latin typeface="Courier New" panose="02070309020205020404" pitchFamily="49" charset="0"/>
                <a:cs typeface="Courier New" panose="02070309020205020404" pitchFamily="49" charset="0"/>
              </a:rPr>
              <a:t>/proc/</a:t>
            </a:r>
            <a:r>
              <a:rPr lang="en-US" dirty="0" err="1">
                <a:latin typeface="Courier New" panose="02070309020205020404" pitchFamily="49" charset="0"/>
                <a:cs typeface="Courier New" panose="02070309020205020404" pitchFamily="49" charset="0"/>
              </a:rPr>
              <a:t>meminfo</a:t>
            </a:r>
            <a:r>
              <a:rPr lang="en-US" dirty="0"/>
              <a:t> to get total memory available</a:t>
            </a:r>
          </a:p>
          <a:p>
            <a:r>
              <a:rPr lang="en-US" dirty="0"/>
              <a:t>Query MPI rank, size, hostname</a:t>
            </a:r>
          </a:p>
          <a:p>
            <a:r>
              <a:rPr lang="en-US" dirty="0"/>
              <a:t>If available, use </a:t>
            </a:r>
            <a:r>
              <a:rPr lang="en-US" dirty="0" err="1"/>
              <a:t>hwloc</a:t>
            </a:r>
            <a:r>
              <a:rPr lang="en-US" dirty="0"/>
              <a:t> to query </a:t>
            </a:r>
            <a:r>
              <a:rPr lang="en-US" dirty="0" err="1"/>
              <a:t>cpu</a:t>
            </a:r>
            <a:r>
              <a:rPr lang="en-US" dirty="0"/>
              <a:t> topology (</a:t>
            </a:r>
            <a:r>
              <a:rPr lang="en-US" dirty="0" err="1">
                <a:latin typeface="Courier New" panose="02070309020205020404" pitchFamily="49" charset="0"/>
                <a:cs typeface="Courier New" panose="02070309020205020404" pitchFamily="49" charset="0"/>
              </a:rPr>
              <a:t>lstopo</a:t>
            </a:r>
            <a:r>
              <a:rPr lang="en-US" dirty="0"/>
              <a:t>)</a:t>
            </a:r>
          </a:p>
          <a:p>
            <a:r>
              <a:rPr lang="en-US" dirty="0"/>
              <a:t>Asynchronous background thread is started, it periodically queries:</a:t>
            </a:r>
          </a:p>
          <a:p>
            <a:pPr lvl="1"/>
            <a:r>
              <a:rPr lang="en-US" dirty="0">
                <a:latin typeface="Courier New" panose="02070309020205020404" pitchFamily="49" charset="0"/>
                <a:cs typeface="Courier New" panose="02070309020205020404" pitchFamily="49" charset="0"/>
              </a:rPr>
              <a:t>/proc/[</a:t>
            </a:r>
            <a:r>
              <a:rPr lang="en-US" dirty="0" err="1">
                <a:latin typeface="Courier New" panose="02070309020205020404" pitchFamily="49" charset="0"/>
                <a:cs typeface="Courier New" panose="02070309020205020404" pitchFamily="49" charset="0"/>
              </a:rPr>
              <a:t>self|pid</a:t>
            </a:r>
            <a:r>
              <a:rPr lang="en-US" dirty="0">
                <a:latin typeface="Courier New" panose="02070309020205020404" pitchFamily="49" charset="0"/>
                <a:cs typeface="Courier New" panose="02070309020205020404" pitchFamily="49" charset="0"/>
              </a:rPr>
              <a:t>]/status</a:t>
            </a:r>
            <a:r>
              <a:rPr lang="en-US" dirty="0"/>
              <a:t> to get process thread count, memory usage</a:t>
            </a:r>
          </a:p>
          <a:p>
            <a:pPr lvl="1"/>
            <a:r>
              <a:rPr lang="en-US" dirty="0">
                <a:latin typeface="Courier New" panose="02070309020205020404" pitchFamily="49" charset="0"/>
                <a:cs typeface="Courier New" panose="02070309020205020404" pitchFamily="49" charset="0"/>
              </a:rPr>
              <a:t>/proc/[</a:t>
            </a:r>
            <a:r>
              <a:rPr lang="en-US" dirty="0" err="1">
                <a:latin typeface="Courier New" panose="02070309020205020404" pitchFamily="49" charset="0"/>
                <a:cs typeface="Courier New" panose="02070309020205020404" pitchFamily="49" charset="0"/>
              </a:rPr>
              <a:t>self|pid</a:t>
            </a:r>
            <a:r>
              <a:rPr lang="en-US" dirty="0">
                <a:latin typeface="Courier New" panose="02070309020205020404" pitchFamily="49" charset="0"/>
                <a:cs typeface="Courier New" panose="02070309020205020404" pitchFamily="49" charset="0"/>
              </a:rPr>
              <a:t>]/task</a:t>
            </a:r>
            <a:r>
              <a:rPr lang="en-US" dirty="0"/>
              <a:t> directory to get all thread IDs</a:t>
            </a:r>
          </a:p>
          <a:p>
            <a:pPr lvl="1"/>
            <a:r>
              <a:rPr lang="en-US" dirty="0"/>
              <a:t>For each thread, query the affinity list for that thread (it may change!), utilization, state, core/HWT it’s running on, context switches</a:t>
            </a:r>
          </a:p>
          <a:p>
            <a:pPr lvl="1"/>
            <a:r>
              <a:rPr lang="en-US" dirty="0">
                <a:latin typeface="Courier New" panose="02070309020205020404" pitchFamily="49" charset="0"/>
                <a:cs typeface="Courier New" panose="02070309020205020404" pitchFamily="49" charset="0"/>
              </a:rPr>
              <a:t>/proc/stat</a:t>
            </a:r>
            <a:r>
              <a:rPr lang="en-US" dirty="0"/>
              <a:t> to query core utilization of all cores</a:t>
            </a:r>
          </a:p>
          <a:p>
            <a:r>
              <a:rPr lang="en-US" dirty="0"/>
              <a:t>OMP-Tools (v5.0+) callback used to identify OpenMP threads at creation</a:t>
            </a:r>
          </a:p>
          <a:p>
            <a:r>
              <a:rPr lang="en-US" dirty="0"/>
              <a:t>NVML/</a:t>
            </a:r>
            <a:r>
              <a:rPr lang="en-US" dirty="0" err="1"/>
              <a:t>ROCm</a:t>
            </a:r>
            <a:r>
              <a:rPr lang="en-US" dirty="0"/>
              <a:t>-SMI/SYCL libraries used to query GPU(s)*</a:t>
            </a:r>
          </a:p>
        </p:txBody>
      </p:sp>
    </p:spTree>
    <p:extLst>
      <p:ext uri="{BB962C8B-B14F-4D97-AF65-F5344CB8AC3E}">
        <p14:creationId xmlns:p14="http://schemas.microsoft.com/office/powerpoint/2010/main" val="4204773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3171D-C6FB-BF9E-2CDE-853E47F6C87B}"/>
              </a:ext>
            </a:extLst>
          </p:cNvPr>
          <p:cNvSpPr>
            <a:spLocks noGrp="1"/>
          </p:cNvSpPr>
          <p:nvPr>
            <p:ph type="ctrTitle"/>
          </p:nvPr>
        </p:nvSpPr>
        <p:spPr/>
        <p:txBody>
          <a:bodyPr/>
          <a:lstStyle/>
          <a:p>
            <a:r>
              <a:rPr lang="en-US" dirty="0"/>
              <a:t>Utilization Report</a:t>
            </a:r>
          </a:p>
        </p:txBody>
      </p:sp>
      <p:sp>
        <p:nvSpPr>
          <p:cNvPr id="3" name="Text Placeholder 2">
            <a:extLst>
              <a:ext uri="{FF2B5EF4-FFF2-40B4-BE49-F238E27FC236}">
                <a16:creationId xmlns:a16="http://schemas.microsoft.com/office/drawing/2014/main" id="{47E8E5DD-FACB-6CE0-7C8D-6D00F7EB3D63}"/>
              </a:ext>
            </a:extLst>
          </p:cNvPr>
          <p:cNvSpPr>
            <a:spLocks noGrp="1"/>
          </p:cNvSpPr>
          <p:nvPr>
            <p:ph type="body" sz="quarter" idx="10"/>
          </p:nvPr>
        </p:nvSpPr>
        <p:spPr/>
        <p:txBody>
          <a:bodyPr/>
          <a:lstStyle/>
          <a:p>
            <a:r>
              <a:rPr lang="en-US" dirty="0"/>
              <a:t>Rank 0 writes a summary report to the screen</a:t>
            </a:r>
          </a:p>
          <a:p>
            <a:r>
              <a:rPr lang="en-US" dirty="0"/>
              <a:t>All ranks write a report to a log file – including full time series data as CSV</a:t>
            </a:r>
          </a:p>
          <a:p>
            <a:r>
              <a:rPr lang="en-US" dirty="0"/>
              <a:t>All observed threads (LWP) are reported – user/system/idle, context switches, affinity list</a:t>
            </a:r>
          </a:p>
          <a:p>
            <a:r>
              <a:rPr lang="en-US" dirty="0"/>
              <a:t>All assigned cores (HWT) are reported – user/system/idle</a:t>
            </a:r>
          </a:p>
          <a:p>
            <a:r>
              <a:rPr lang="en-US" dirty="0"/>
              <a:t>All assigned GPUs are reported – stats captured with NVML or </a:t>
            </a:r>
            <a:r>
              <a:rPr lang="en-US" dirty="0" err="1"/>
              <a:t>ROCm</a:t>
            </a:r>
            <a:r>
              <a:rPr lang="en-US" dirty="0"/>
              <a:t>-SMI, SYCL has limited support (memory only)</a:t>
            </a:r>
          </a:p>
        </p:txBody>
      </p:sp>
    </p:spTree>
    <p:extLst>
      <p:ext uri="{BB962C8B-B14F-4D97-AF65-F5344CB8AC3E}">
        <p14:creationId xmlns:p14="http://schemas.microsoft.com/office/powerpoint/2010/main" val="1611988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E031E-3BB9-DB5D-5F5A-237CEDD2FE31}"/>
              </a:ext>
            </a:extLst>
          </p:cNvPr>
          <p:cNvSpPr>
            <a:spLocks noGrp="1"/>
          </p:cNvSpPr>
          <p:nvPr>
            <p:ph type="ctrTitle"/>
          </p:nvPr>
        </p:nvSpPr>
        <p:spPr/>
        <p:txBody>
          <a:bodyPr/>
          <a:lstStyle/>
          <a:p>
            <a:r>
              <a:rPr lang="en-US" dirty="0"/>
              <a:t>Example Output – </a:t>
            </a:r>
            <a:r>
              <a:rPr lang="en-US" dirty="0" err="1"/>
              <a:t>miniQMC</a:t>
            </a:r>
            <a:r>
              <a:rPr lang="en-US" dirty="0"/>
              <a:t> (OpenMP target offload) on Frontier (OLCF)</a:t>
            </a:r>
          </a:p>
        </p:txBody>
      </p:sp>
      <p:pic>
        <p:nvPicPr>
          <p:cNvPr id="5" name="Picture 4">
            <a:extLst>
              <a:ext uri="{FF2B5EF4-FFF2-40B4-BE49-F238E27FC236}">
                <a16:creationId xmlns:a16="http://schemas.microsoft.com/office/drawing/2014/main" id="{ADDDBE6E-BACD-9A55-41FB-76EF52532945}"/>
              </a:ext>
            </a:extLst>
          </p:cNvPr>
          <p:cNvPicPr>
            <a:picLocks noChangeAspect="1"/>
          </p:cNvPicPr>
          <p:nvPr/>
        </p:nvPicPr>
        <p:blipFill rotWithShape="1">
          <a:blip r:embed="rId2"/>
          <a:srcRect l="7985" t="17059" r="12685" b="60680"/>
          <a:stretch/>
        </p:blipFill>
        <p:spPr>
          <a:xfrm>
            <a:off x="492792" y="879836"/>
            <a:ext cx="11149929" cy="4049003"/>
          </a:xfrm>
          <a:prstGeom prst="rect">
            <a:avLst/>
          </a:prstGeom>
        </p:spPr>
      </p:pic>
      <p:sp>
        <p:nvSpPr>
          <p:cNvPr id="6" name="TextBox 5">
            <a:extLst>
              <a:ext uri="{FF2B5EF4-FFF2-40B4-BE49-F238E27FC236}">
                <a16:creationId xmlns:a16="http://schemas.microsoft.com/office/drawing/2014/main" id="{9E665AB4-A726-CF56-8947-8B44C50EF5E2}"/>
              </a:ext>
            </a:extLst>
          </p:cNvPr>
          <p:cNvSpPr txBox="1"/>
          <p:nvPr/>
        </p:nvSpPr>
        <p:spPr>
          <a:xfrm>
            <a:off x="6368408" y="1223785"/>
            <a:ext cx="1914307"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Process Summary</a:t>
            </a:r>
          </a:p>
        </p:txBody>
      </p:sp>
      <p:sp>
        <p:nvSpPr>
          <p:cNvPr id="7" name="TextBox 6">
            <a:extLst>
              <a:ext uri="{FF2B5EF4-FFF2-40B4-BE49-F238E27FC236}">
                <a16:creationId xmlns:a16="http://schemas.microsoft.com/office/drawing/2014/main" id="{4A7A5873-254A-53F7-3232-3D8FEB622B9F}"/>
              </a:ext>
            </a:extLst>
          </p:cNvPr>
          <p:cNvSpPr txBox="1"/>
          <p:nvPr/>
        </p:nvSpPr>
        <p:spPr>
          <a:xfrm>
            <a:off x="6126813" y="5137986"/>
            <a:ext cx="2420856"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LWP (thread) Summary</a:t>
            </a:r>
          </a:p>
        </p:txBody>
      </p:sp>
      <p:cxnSp>
        <p:nvCxnSpPr>
          <p:cNvPr id="11" name="Straight Arrow Connector 10">
            <a:extLst>
              <a:ext uri="{FF2B5EF4-FFF2-40B4-BE49-F238E27FC236}">
                <a16:creationId xmlns:a16="http://schemas.microsoft.com/office/drawing/2014/main" id="{A26A7055-FA54-30B2-4801-90EEFBB1F14C}"/>
              </a:ext>
            </a:extLst>
          </p:cNvPr>
          <p:cNvCxnSpPr>
            <a:cxnSpLocks/>
            <a:stCxn id="6" idx="1"/>
          </p:cNvCxnSpPr>
          <p:nvPr/>
        </p:nvCxnSpPr>
        <p:spPr>
          <a:xfrm flipH="1">
            <a:off x="2832410" y="1408451"/>
            <a:ext cx="3535998"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6D5774E-8E5C-64E0-0690-F791F514C06C}"/>
              </a:ext>
            </a:extLst>
          </p:cNvPr>
          <p:cNvCxnSpPr>
            <a:cxnSpLocks/>
            <a:stCxn id="7" idx="1"/>
          </p:cNvCxnSpPr>
          <p:nvPr/>
        </p:nvCxnSpPr>
        <p:spPr>
          <a:xfrm flipH="1" flipV="1">
            <a:off x="3289610" y="4928839"/>
            <a:ext cx="2837203" cy="393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002033B-DF3F-0874-C3F3-51A1F6419E59}"/>
              </a:ext>
            </a:extLst>
          </p:cNvPr>
          <p:cNvSpPr txBox="1"/>
          <p:nvPr/>
        </p:nvSpPr>
        <p:spPr>
          <a:xfrm>
            <a:off x="3685367" y="5676900"/>
            <a:ext cx="2586606" cy="369332"/>
          </a:xfrm>
          <a:prstGeom prst="rect">
            <a:avLst/>
          </a:prstGeom>
          <a:noFill/>
        </p:spPr>
        <p:txBody>
          <a:bodyPr wrap="none" rtlCol="0">
            <a:spAutoFit/>
          </a:bodyPr>
          <a:lstStyle/>
          <a:p>
            <a:r>
              <a:rPr lang="en-US" i="1" dirty="0">
                <a:latin typeface="Source Sans Pro" panose="020B0503030403020204" pitchFamily="34" charset="0"/>
                <a:ea typeface="Source Sans Pro" panose="020B0503030403020204" pitchFamily="34" charset="0"/>
              </a:rPr>
              <a:t>Note: times are % of total</a:t>
            </a:r>
          </a:p>
        </p:txBody>
      </p:sp>
    </p:spTree>
    <p:extLst>
      <p:ext uri="{BB962C8B-B14F-4D97-AF65-F5344CB8AC3E}">
        <p14:creationId xmlns:p14="http://schemas.microsoft.com/office/powerpoint/2010/main" val="4271608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E031E-3BB9-DB5D-5F5A-237CEDD2FE31}"/>
              </a:ext>
            </a:extLst>
          </p:cNvPr>
          <p:cNvSpPr>
            <a:spLocks noGrp="1"/>
          </p:cNvSpPr>
          <p:nvPr>
            <p:ph type="ctrTitle"/>
          </p:nvPr>
        </p:nvSpPr>
        <p:spPr/>
        <p:txBody>
          <a:bodyPr/>
          <a:lstStyle/>
          <a:p>
            <a:r>
              <a:rPr lang="en-US" dirty="0"/>
              <a:t>Example Output – </a:t>
            </a:r>
            <a:r>
              <a:rPr lang="en-US" dirty="0" err="1"/>
              <a:t>miniQMC</a:t>
            </a:r>
            <a:r>
              <a:rPr lang="en-US" dirty="0"/>
              <a:t> (OpenMP target offload) on Frontier (OLCF)</a:t>
            </a:r>
          </a:p>
        </p:txBody>
      </p:sp>
      <p:pic>
        <p:nvPicPr>
          <p:cNvPr id="5" name="Picture 4">
            <a:extLst>
              <a:ext uri="{FF2B5EF4-FFF2-40B4-BE49-F238E27FC236}">
                <a16:creationId xmlns:a16="http://schemas.microsoft.com/office/drawing/2014/main" id="{ADDDBE6E-BACD-9A55-41FB-76EF52532945}"/>
              </a:ext>
            </a:extLst>
          </p:cNvPr>
          <p:cNvPicPr>
            <a:picLocks noChangeAspect="1"/>
          </p:cNvPicPr>
          <p:nvPr/>
        </p:nvPicPr>
        <p:blipFill rotWithShape="1">
          <a:blip r:embed="rId2"/>
          <a:srcRect l="7985" t="38969" r="12685" b="20163"/>
          <a:stretch/>
        </p:blipFill>
        <p:spPr>
          <a:xfrm>
            <a:off x="3168115" y="844218"/>
            <a:ext cx="8881620" cy="5921234"/>
          </a:xfrm>
          <a:prstGeom prst="rect">
            <a:avLst/>
          </a:prstGeom>
        </p:spPr>
      </p:pic>
      <p:sp>
        <p:nvSpPr>
          <p:cNvPr id="8" name="TextBox 7">
            <a:extLst>
              <a:ext uri="{FF2B5EF4-FFF2-40B4-BE49-F238E27FC236}">
                <a16:creationId xmlns:a16="http://schemas.microsoft.com/office/drawing/2014/main" id="{5D407DFE-CBA3-130E-A358-E2DC1A12D52D}"/>
              </a:ext>
            </a:extLst>
          </p:cNvPr>
          <p:cNvSpPr txBox="1"/>
          <p:nvPr/>
        </p:nvSpPr>
        <p:spPr>
          <a:xfrm>
            <a:off x="142265" y="1440373"/>
            <a:ext cx="2956259"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HWT (core/thread) Summary</a:t>
            </a:r>
          </a:p>
        </p:txBody>
      </p:sp>
      <p:sp>
        <p:nvSpPr>
          <p:cNvPr id="9" name="TextBox 8">
            <a:extLst>
              <a:ext uri="{FF2B5EF4-FFF2-40B4-BE49-F238E27FC236}">
                <a16:creationId xmlns:a16="http://schemas.microsoft.com/office/drawing/2014/main" id="{B721A074-F0D1-481D-8B1E-03DB13695AAA}"/>
              </a:ext>
            </a:extLst>
          </p:cNvPr>
          <p:cNvSpPr txBox="1"/>
          <p:nvPr/>
        </p:nvSpPr>
        <p:spPr>
          <a:xfrm>
            <a:off x="825945" y="3540771"/>
            <a:ext cx="1588897" cy="369332"/>
          </a:xfrm>
          <a:prstGeom prst="rect">
            <a:avLst/>
          </a:prstGeom>
          <a:noFill/>
          <a:ln w="12700">
            <a:solidFill>
              <a:schemeClr val="tx2"/>
            </a:solidFill>
          </a:ln>
        </p:spPr>
        <p:txBody>
          <a:bodyPr wrap="none" rtlCol="0">
            <a:spAutoFit/>
          </a:bodyPr>
          <a:lstStyle/>
          <a:p>
            <a:r>
              <a:rPr lang="en-US" dirty="0">
                <a:latin typeface="Source Sans Pro" panose="020B0503030403020204" pitchFamily="34" charset="0"/>
                <a:ea typeface="Source Sans Pro" panose="020B0503030403020204" pitchFamily="34" charset="0"/>
              </a:rPr>
              <a:t>GPU Summary</a:t>
            </a:r>
          </a:p>
        </p:txBody>
      </p:sp>
      <p:sp>
        <p:nvSpPr>
          <p:cNvPr id="3" name="TextBox 2">
            <a:extLst>
              <a:ext uri="{FF2B5EF4-FFF2-40B4-BE49-F238E27FC236}">
                <a16:creationId xmlns:a16="http://schemas.microsoft.com/office/drawing/2014/main" id="{43DD54C3-E310-6626-4DA5-5F73010CC0FD}"/>
              </a:ext>
            </a:extLst>
          </p:cNvPr>
          <p:cNvSpPr txBox="1"/>
          <p:nvPr/>
        </p:nvSpPr>
        <p:spPr>
          <a:xfrm>
            <a:off x="9082557" y="1648271"/>
            <a:ext cx="2586606" cy="369332"/>
          </a:xfrm>
          <a:prstGeom prst="rect">
            <a:avLst/>
          </a:prstGeom>
          <a:noFill/>
        </p:spPr>
        <p:txBody>
          <a:bodyPr wrap="none" rtlCol="0">
            <a:spAutoFit/>
          </a:bodyPr>
          <a:lstStyle/>
          <a:p>
            <a:r>
              <a:rPr lang="en-US" i="1" dirty="0">
                <a:latin typeface="Source Sans Pro" panose="020B0503030403020204" pitchFamily="34" charset="0"/>
                <a:ea typeface="Source Sans Pro" panose="020B0503030403020204" pitchFamily="34" charset="0"/>
              </a:rPr>
              <a:t>Note: times are % of total</a:t>
            </a:r>
          </a:p>
        </p:txBody>
      </p:sp>
    </p:spTree>
    <p:extLst>
      <p:ext uri="{BB962C8B-B14F-4D97-AF65-F5344CB8AC3E}">
        <p14:creationId xmlns:p14="http://schemas.microsoft.com/office/powerpoint/2010/main" val="2673684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4B9AE-74D5-93FA-FB7C-6C1360DF2F07}"/>
              </a:ext>
            </a:extLst>
          </p:cNvPr>
          <p:cNvSpPr>
            <a:spLocks noGrp="1"/>
          </p:cNvSpPr>
          <p:nvPr>
            <p:ph type="ctrTitle"/>
          </p:nvPr>
        </p:nvSpPr>
        <p:spPr/>
        <p:txBody>
          <a:bodyPr/>
          <a:lstStyle/>
          <a:p>
            <a:r>
              <a:rPr lang="en-US" dirty="0"/>
              <a:t>Contention Detection Support</a:t>
            </a:r>
          </a:p>
        </p:txBody>
      </p:sp>
      <p:sp>
        <p:nvSpPr>
          <p:cNvPr id="3" name="Text Placeholder 2">
            <a:extLst>
              <a:ext uri="{FF2B5EF4-FFF2-40B4-BE49-F238E27FC236}">
                <a16:creationId xmlns:a16="http://schemas.microsoft.com/office/drawing/2014/main" id="{C910871E-C5B6-0CB0-C42F-0C77F8B2B5D9}"/>
              </a:ext>
            </a:extLst>
          </p:cNvPr>
          <p:cNvSpPr>
            <a:spLocks noGrp="1"/>
          </p:cNvSpPr>
          <p:nvPr>
            <p:ph type="body" sz="quarter" idx="10"/>
          </p:nvPr>
        </p:nvSpPr>
        <p:spPr/>
        <p:txBody>
          <a:bodyPr/>
          <a:lstStyle/>
          <a:p>
            <a:r>
              <a:rPr lang="en-US" dirty="0"/>
              <a:t>(Non) voluntary context switches</a:t>
            </a:r>
          </a:p>
          <a:p>
            <a:r>
              <a:rPr lang="en-US" dirty="0"/>
              <a:t>Minor/major page faults, pages swapped</a:t>
            </a:r>
          </a:p>
          <a:p>
            <a:r>
              <a:rPr lang="en-US" dirty="0"/>
              <a:t>System time</a:t>
            </a:r>
          </a:p>
          <a:p>
            <a:r>
              <a:rPr lang="en-US" dirty="0"/>
              <a:t>Comparing affinity lists – across threads </a:t>
            </a:r>
            <a:r>
              <a:rPr lang="en-US" i="1" dirty="0"/>
              <a:t>and</a:t>
            </a:r>
            <a:r>
              <a:rPr lang="en-US" dirty="0"/>
              <a:t> across processes</a:t>
            </a:r>
          </a:p>
          <a:p>
            <a:r>
              <a:rPr lang="en-US" dirty="0"/>
              <a:t>Memory consumption</a:t>
            </a:r>
          </a:p>
          <a:p>
            <a:r>
              <a:rPr lang="en-US" dirty="0"/>
              <a:t>GPU memory consumption</a:t>
            </a:r>
          </a:p>
          <a:p>
            <a:r>
              <a:rPr lang="en-US" dirty="0"/>
              <a:t>Currently a manual process</a:t>
            </a:r>
          </a:p>
          <a:p>
            <a:r>
              <a:rPr lang="en-US" dirty="0"/>
              <a:t>Not automated yet – but </a:t>
            </a:r>
            <a:r>
              <a:rPr lang="en-US" i="1" dirty="0"/>
              <a:t>should</a:t>
            </a:r>
            <a:r>
              <a:rPr lang="en-US" dirty="0"/>
              <a:t> be straightforward…</a:t>
            </a:r>
          </a:p>
          <a:p>
            <a:endParaRPr lang="en-US" dirty="0"/>
          </a:p>
        </p:txBody>
      </p:sp>
    </p:spTree>
    <p:extLst>
      <p:ext uri="{BB962C8B-B14F-4D97-AF65-F5344CB8AC3E}">
        <p14:creationId xmlns:p14="http://schemas.microsoft.com/office/powerpoint/2010/main" val="169624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4C1D-82D7-A5DE-EADC-2CC4E0BEE65D}"/>
              </a:ext>
            </a:extLst>
          </p:cNvPr>
          <p:cNvSpPr>
            <a:spLocks noGrp="1"/>
          </p:cNvSpPr>
          <p:nvPr>
            <p:ph type="ctrTitle"/>
          </p:nvPr>
        </p:nvSpPr>
        <p:spPr/>
        <p:txBody>
          <a:bodyPr/>
          <a:lstStyle/>
          <a:p>
            <a:r>
              <a:rPr lang="en-US" dirty="0"/>
              <a:t>Performance Analysis Perspective on Monitoring</a:t>
            </a:r>
          </a:p>
        </p:txBody>
      </p:sp>
      <p:sp>
        <p:nvSpPr>
          <p:cNvPr id="3" name="Text Placeholder 2">
            <a:extLst>
              <a:ext uri="{FF2B5EF4-FFF2-40B4-BE49-F238E27FC236}">
                <a16:creationId xmlns:a16="http://schemas.microsoft.com/office/drawing/2014/main" id="{4EC1AC77-E991-1269-F6BE-CB33B8628DFB}"/>
              </a:ext>
            </a:extLst>
          </p:cNvPr>
          <p:cNvSpPr>
            <a:spLocks noGrp="1"/>
          </p:cNvSpPr>
          <p:nvPr>
            <p:ph type="body" sz="quarter" idx="10"/>
          </p:nvPr>
        </p:nvSpPr>
        <p:spPr/>
        <p:txBody>
          <a:bodyPr/>
          <a:lstStyle/>
          <a:p>
            <a:pPr marL="0" indent="0">
              <a:buNone/>
            </a:pPr>
            <a:r>
              <a:rPr lang="en-US" b="1" dirty="0"/>
              <a:t>3 classes of performance optimizations:</a:t>
            </a:r>
          </a:p>
          <a:p>
            <a:pPr marL="457200" indent="-457200">
              <a:buFont typeface="+mj-lt"/>
              <a:buAutoNum type="arabicPeriod"/>
            </a:pPr>
            <a:r>
              <a:rPr lang="en-US" dirty="0"/>
              <a:t>Algorithmic replacement (usually a high level of difficulty)</a:t>
            </a:r>
          </a:p>
          <a:p>
            <a:pPr marL="969962" lvl="1" indent="-457200"/>
            <a:r>
              <a:rPr lang="en-US" dirty="0"/>
              <a:t>E.g. replace O(n</a:t>
            </a:r>
            <a:r>
              <a:rPr lang="en-US" baseline="30000" dirty="0"/>
              <a:t>2</a:t>
            </a:r>
            <a:r>
              <a:rPr lang="en-US" dirty="0"/>
              <a:t>) with O(</a:t>
            </a:r>
            <a:r>
              <a:rPr lang="en-US" dirty="0" err="1"/>
              <a:t>nlogn</a:t>
            </a:r>
            <a:r>
              <a:rPr lang="en-US" dirty="0"/>
              <a:t>)</a:t>
            </a:r>
          </a:p>
          <a:p>
            <a:pPr marL="969962" lvl="1" indent="-457200"/>
            <a:r>
              <a:rPr lang="en-US" dirty="0"/>
              <a:t>Can involve data structure changes, new dependencies, major rewrites</a:t>
            </a:r>
          </a:p>
          <a:p>
            <a:pPr marL="457200" indent="-457200">
              <a:buFont typeface="+mj-lt"/>
              <a:buAutoNum type="arabicPeriod"/>
            </a:pPr>
            <a:r>
              <a:rPr lang="en-US" dirty="0"/>
              <a:t>Code optimization (usually a medium difficulty)</a:t>
            </a:r>
          </a:p>
          <a:p>
            <a:pPr marL="969962" lvl="1" indent="-457200"/>
            <a:r>
              <a:rPr lang="en-US" dirty="0"/>
              <a:t>Improve cache reuse, reduce stalls (branching, instructions, I/O, </a:t>
            </a:r>
            <a:r>
              <a:rPr lang="en-US" dirty="0" err="1"/>
              <a:t>etc</a:t>
            </a:r>
            <a:r>
              <a:rPr lang="en-US" dirty="0"/>
              <a:t>)</a:t>
            </a:r>
          </a:p>
          <a:p>
            <a:pPr marL="457200" indent="-457200">
              <a:buFont typeface="+mj-lt"/>
              <a:buAutoNum type="arabicPeriod"/>
            </a:pPr>
            <a:r>
              <a:rPr lang="en-US" dirty="0"/>
              <a:t>Optimized launch configuration (low difficulty)</a:t>
            </a:r>
          </a:p>
          <a:p>
            <a:pPr marL="969962" lvl="1" indent="-457200"/>
            <a:r>
              <a:rPr lang="en-US" dirty="0"/>
              <a:t>Misconfiguration</a:t>
            </a:r>
          </a:p>
          <a:p>
            <a:pPr marL="969962" lvl="1" indent="-457200"/>
            <a:r>
              <a:rPr lang="en-US" dirty="0"/>
              <a:t>Wrong assumptions from another system</a:t>
            </a:r>
          </a:p>
          <a:p>
            <a:pPr marL="969962" lvl="1" indent="-457200"/>
            <a:r>
              <a:rPr lang="en-US" dirty="0"/>
              <a:t>Changes to system policies/defaults (e.g. reserved cores)</a:t>
            </a:r>
          </a:p>
          <a:p>
            <a:pPr marL="969962" lvl="1" indent="-457200"/>
            <a:r>
              <a:rPr lang="en-US" dirty="0"/>
              <a:t>Low hanging fruit – but no purpose-built tool to assist (some ad-hoc solutions)</a:t>
            </a:r>
          </a:p>
          <a:p>
            <a:pPr marL="969962" lvl="1" indent="-457200"/>
            <a:r>
              <a:rPr lang="en-US" dirty="0"/>
              <a:t>Need for a user space monitoring solution</a:t>
            </a:r>
          </a:p>
          <a:p>
            <a:pPr marL="969962" lvl="1" indent="-457200"/>
            <a:endParaRPr lang="en-US" dirty="0"/>
          </a:p>
        </p:txBody>
      </p:sp>
    </p:spTree>
    <p:extLst>
      <p:ext uri="{BB962C8B-B14F-4D97-AF65-F5344CB8AC3E}">
        <p14:creationId xmlns:p14="http://schemas.microsoft.com/office/powerpoint/2010/main" val="1534985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ADA4-371B-4F34-98DB-24C31B975203}"/>
              </a:ext>
            </a:extLst>
          </p:cNvPr>
          <p:cNvSpPr>
            <a:spLocks noGrp="1"/>
          </p:cNvSpPr>
          <p:nvPr>
            <p:ph type="ctrTitle"/>
          </p:nvPr>
        </p:nvSpPr>
        <p:spPr/>
        <p:txBody>
          <a:bodyPr/>
          <a:lstStyle/>
          <a:p>
            <a:r>
              <a:rPr lang="en-US" dirty="0"/>
              <a:t>Evaluation / Example usage</a:t>
            </a:r>
          </a:p>
        </p:txBody>
      </p:sp>
      <p:pic>
        <p:nvPicPr>
          <p:cNvPr id="4" name="Picture 3">
            <a:extLst>
              <a:ext uri="{FF2B5EF4-FFF2-40B4-BE49-F238E27FC236}">
                <a16:creationId xmlns:a16="http://schemas.microsoft.com/office/drawing/2014/main" id="{4610F301-C4B5-75A6-57B1-47C329A7FD1D}"/>
              </a:ext>
            </a:extLst>
          </p:cNvPr>
          <p:cNvPicPr>
            <a:picLocks noChangeAspect="1"/>
          </p:cNvPicPr>
          <p:nvPr/>
        </p:nvPicPr>
        <p:blipFill>
          <a:blip r:embed="rId2"/>
          <a:stretch>
            <a:fillRect/>
          </a:stretch>
        </p:blipFill>
        <p:spPr>
          <a:xfrm>
            <a:off x="307584" y="1447086"/>
            <a:ext cx="7772400" cy="2820222"/>
          </a:xfrm>
          <a:prstGeom prst="rect">
            <a:avLst/>
          </a:prstGeom>
        </p:spPr>
      </p:pic>
      <p:pic>
        <p:nvPicPr>
          <p:cNvPr id="5" name="Picture 4">
            <a:extLst>
              <a:ext uri="{FF2B5EF4-FFF2-40B4-BE49-F238E27FC236}">
                <a16:creationId xmlns:a16="http://schemas.microsoft.com/office/drawing/2014/main" id="{BED4E957-118C-8F98-F1FB-BD75B812D5A8}"/>
              </a:ext>
            </a:extLst>
          </p:cNvPr>
          <p:cNvPicPr>
            <a:picLocks noChangeAspect="1"/>
          </p:cNvPicPr>
          <p:nvPr/>
        </p:nvPicPr>
        <p:blipFill>
          <a:blip r:embed="rId3"/>
          <a:stretch>
            <a:fillRect/>
          </a:stretch>
        </p:blipFill>
        <p:spPr>
          <a:xfrm>
            <a:off x="8079984" y="1339111"/>
            <a:ext cx="3903824" cy="3205511"/>
          </a:xfrm>
          <a:prstGeom prst="rect">
            <a:avLst/>
          </a:prstGeom>
        </p:spPr>
      </p:pic>
      <p:sp>
        <p:nvSpPr>
          <p:cNvPr id="6" name="TextBox 5">
            <a:extLst>
              <a:ext uri="{FF2B5EF4-FFF2-40B4-BE49-F238E27FC236}">
                <a16:creationId xmlns:a16="http://schemas.microsoft.com/office/drawing/2014/main" id="{E967E6EC-4434-F1BB-8250-CEBFE560B17E}"/>
              </a:ext>
            </a:extLst>
          </p:cNvPr>
          <p:cNvSpPr txBox="1"/>
          <p:nvPr/>
        </p:nvSpPr>
        <p:spPr>
          <a:xfrm>
            <a:off x="328132" y="780843"/>
            <a:ext cx="11400878" cy="369332"/>
          </a:xfrm>
          <a:prstGeom prst="rect">
            <a:avLst/>
          </a:prstGeom>
          <a:noFill/>
        </p:spPr>
        <p:txBody>
          <a:bodyPr wrap="none" rtlCol="0">
            <a:spAutoFit/>
          </a:bodyPr>
          <a:lstStyle/>
          <a:p>
            <a:r>
              <a:rPr lang="en-US" dirty="0" err="1">
                <a:latin typeface="Source Sans Pro" panose="020B0503030403020204" pitchFamily="34" charset="0"/>
                <a:ea typeface="Source Sans Pro" panose="020B0503030403020204" pitchFamily="34" charset="0"/>
              </a:rPr>
              <a:t>MPI+OpenMP</a:t>
            </a:r>
            <a:r>
              <a:rPr lang="en-US" dirty="0">
                <a:latin typeface="Source Sans Pro" panose="020B0503030403020204" pitchFamily="34" charset="0"/>
                <a:ea typeface="Source Sans Pro" panose="020B0503030403020204" pitchFamily="34" charset="0"/>
              </a:rPr>
              <a:t> version of </a:t>
            </a:r>
            <a:r>
              <a:rPr lang="en-US" dirty="0" err="1">
                <a:latin typeface="Source Sans Pro" panose="020B0503030403020204" pitchFamily="34" charset="0"/>
                <a:ea typeface="Source Sans Pro" panose="020B0503030403020204" pitchFamily="34" charset="0"/>
              </a:rPr>
              <a:t>miniQMC</a:t>
            </a:r>
            <a:r>
              <a:rPr lang="en-US" dirty="0">
                <a:latin typeface="Source Sans Pro" panose="020B0503030403020204" pitchFamily="34" charset="0"/>
                <a:ea typeface="Source Sans Pro" panose="020B0503030403020204" pitchFamily="34" charset="0"/>
              </a:rPr>
              <a:t> on Frontier, 8 processes, 7 threads (64 cores, 1 thread per core, 8 cores reserved)</a:t>
            </a:r>
          </a:p>
        </p:txBody>
      </p:sp>
      <p:sp>
        <p:nvSpPr>
          <p:cNvPr id="7" name="TextBox 6">
            <a:extLst>
              <a:ext uri="{FF2B5EF4-FFF2-40B4-BE49-F238E27FC236}">
                <a16:creationId xmlns:a16="http://schemas.microsoft.com/office/drawing/2014/main" id="{223F972C-79CF-2194-D80C-D3A7880E2CDB}"/>
              </a:ext>
            </a:extLst>
          </p:cNvPr>
          <p:cNvSpPr txBox="1"/>
          <p:nvPr/>
        </p:nvSpPr>
        <p:spPr>
          <a:xfrm>
            <a:off x="208192" y="4327914"/>
            <a:ext cx="4182555" cy="646331"/>
          </a:xfrm>
          <a:prstGeom prst="rect">
            <a:avLst/>
          </a:prstGeom>
          <a:noFill/>
        </p:spPr>
        <p:txBody>
          <a:bodyPr wrap="none" rtlCol="0">
            <a:spAutoFit/>
          </a:bodyPr>
          <a:lstStyle/>
          <a:p>
            <a:r>
              <a:rPr lang="en-US" sz="1800" dirty="0">
                <a:effectLst/>
                <a:latin typeface="Courier New" panose="02070309020205020404" pitchFamily="49" charset="0"/>
                <a:cs typeface="Courier New" panose="02070309020205020404" pitchFamily="49" charset="0"/>
              </a:rPr>
              <a:t>export OMP_NUM_THREADS=7</a:t>
            </a:r>
          </a:p>
          <a:p>
            <a:r>
              <a:rPr lang="en-US" sz="1800" dirty="0" err="1">
                <a:effectLst/>
                <a:latin typeface="Courier New" panose="02070309020205020404" pitchFamily="49" charset="0"/>
                <a:cs typeface="Courier New" panose="02070309020205020404" pitchFamily="49" charset="0"/>
              </a:rPr>
              <a:t>srun</a:t>
            </a:r>
            <a:r>
              <a:rPr lang="en-US" sz="1800" dirty="0">
                <a:effectLst/>
                <a:latin typeface="Courier New" panose="02070309020205020404" pitchFamily="49" charset="0"/>
                <a:cs typeface="Courier New" panose="02070309020205020404" pitchFamily="49" charset="0"/>
              </a:rPr>
              <a:t> -n8 </a:t>
            </a:r>
            <a:r>
              <a:rPr lang="en-US" sz="1800" dirty="0" err="1">
                <a:effectLst/>
                <a:latin typeface="Courier New" panose="02070309020205020404" pitchFamily="49" charset="0"/>
                <a:cs typeface="Courier New" panose="02070309020205020404" pitchFamily="49" charset="0"/>
              </a:rPr>
              <a:t>zerosum-mpi</a:t>
            </a:r>
            <a:r>
              <a:rPr lang="en-US" sz="1800" dirty="0">
                <a:effectLst/>
                <a:latin typeface="Courier New" panose="02070309020205020404" pitchFamily="49" charset="0"/>
                <a:cs typeface="Courier New" panose="02070309020205020404" pitchFamily="49" charset="0"/>
              </a:rPr>
              <a:t> </a:t>
            </a:r>
            <a:r>
              <a:rPr lang="en-US" sz="1800" dirty="0" err="1">
                <a:effectLst/>
                <a:latin typeface="Courier New" panose="02070309020205020404" pitchFamily="49" charset="0"/>
                <a:cs typeface="Courier New" panose="02070309020205020404" pitchFamily="49" charset="0"/>
              </a:rPr>
              <a:t>miniqmc</a:t>
            </a:r>
            <a:endParaRPr lang="en-US" dirty="0">
              <a:latin typeface="Courier New" panose="02070309020205020404" pitchFamily="49" charset="0"/>
              <a:cs typeface="Courier New" panose="02070309020205020404" pitchFamily="49" charset="0"/>
            </a:endParaRPr>
          </a:p>
        </p:txBody>
      </p:sp>
      <p:sp>
        <p:nvSpPr>
          <p:cNvPr id="9" name="TextBox 8">
            <a:extLst>
              <a:ext uri="{FF2B5EF4-FFF2-40B4-BE49-F238E27FC236}">
                <a16:creationId xmlns:a16="http://schemas.microsoft.com/office/drawing/2014/main" id="{3B585445-5806-2C8F-614F-970AB2DCBCAB}"/>
              </a:ext>
            </a:extLst>
          </p:cNvPr>
          <p:cNvSpPr txBox="1"/>
          <p:nvPr/>
        </p:nvSpPr>
        <p:spPr>
          <a:xfrm>
            <a:off x="3418064" y="5371001"/>
            <a:ext cx="4596130" cy="646331"/>
          </a:xfrm>
          <a:prstGeom prst="rect">
            <a:avLst/>
          </a:prstGeom>
          <a:noFill/>
        </p:spPr>
        <p:txBody>
          <a:bodyPr wrap="none" rtlCol="0">
            <a:spAutoFit/>
          </a:bodyPr>
          <a:lstStyle/>
          <a:p>
            <a:r>
              <a:rPr lang="en-US" sz="1800" dirty="0">
                <a:effectLst/>
                <a:latin typeface="Courier New" panose="02070309020205020404" pitchFamily="49" charset="0"/>
                <a:cs typeface="Courier New" panose="02070309020205020404" pitchFamily="49" charset="0"/>
              </a:rPr>
              <a:t>export OMP_NUM_THREADS=7</a:t>
            </a:r>
          </a:p>
          <a:p>
            <a:r>
              <a:rPr lang="en-US" sz="1800" dirty="0" err="1">
                <a:effectLst/>
                <a:latin typeface="Courier New" panose="02070309020205020404" pitchFamily="49" charset="0"/>
                <a:cs typeface="Courier New" panose="02070309020205020404" pitchFamily="49" charset="0"/>
              </a:rPr>
              <a:t>srun</a:t>
            </a:r>
            <a:r>
              <a:rPr lang="en-US" sz="1800" dirty="0">
                <a:effectLst/>
                <a:latin typeface="Courier New" panose="02070309020205020404" pitchFamily="49" charset="0"/>
                <a:cs typeface="Courier New" panose="02070309020205020404" pitchFamily="49" charset="0"/>
              </a:rPr>
              <a:t> -n8 </a:t>
            </a:r>
            <a:r>
              <a:rPr lang="en-US" sz="1800" b="1" dirty="0">
                <a:effectLst/>
                <a:latin typeface="Courier New" panose="02070309020205020404" pitchFamily="49" charset="0"/>
                <a:cs typeface="Courier New" panose="02070309020205020404" pitchFamily="49" charset="0"/>
              </a:rPr>
              <a:t>–c7 </a:t>
            </a:r>
            <a:r>
              <a:rPr lang="en-US" sz="1800" dirty="0" err="1">
                <a:effectLst/>
                <a:latin typeface="Courier New" panose="02070309020205020404" pitchFamily="49" charset="0"/>
                <a:cs typeface="Courier New" panose="02070309020205020404" pitchFamily="49" charset="0"/>
              </a:rPr>
              <a:t>zerosum-mpi</a:t>
            </a:r>
            <a:r>
              <a:rPr lang="en-US" sz="1800" dirty="0">
                <a:effectLst/>
                <a:latin typeface="Courier New" panose="02070309020205020404" pitchFamily="49" charset="0"/>
                <a:cs typeface="Courier New" panose="02070309020205020404" pitchFamily="49" charset="0"/>
              </a:rPr>
              <a:t> </a:t>
            </a:r>
            <a:r>
              <a:rPr lang="en-US" sz="1800" dirty="0" err="1">
                <a:effectLst/>
                <a:latin typeface="Courier New" panose="02070309020205020404" pitchFamily="49" charset="0"/>
                <a:cs typeface="Courier New" panose="02070309020205020404" pitchFamily="49" charset="0"/>
              </a:rPr>
              <a:t>miniqmc</a:t>
            </a:r>
            <a:endParaRPr lang="en-US"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477BE1AD-3B78-DF7B-EB36-4321877D7C06}"/>
              </a:ext>
            </a:extLst>
          </p:cNvPr>
          <p:cNvSpPr txBox="1"/>
          <p:nvPr/>
        </p:nvSpPr>
        <p:spPr>
          <a:xfrm>
            <a:off x="7546069" y="4513823"/>
            <a:ext cx="4596130" cy="1200329"/>
          </a:xfrm>
          <a:prstGeom prst="rect">
            <a:avLst/>
          </a:prstGeom>
          <a:noFill/>
        </p:spPr>
        <p:txBody>
          <a:bodyPr wrap="none" rtlCol="0">
            <a:spAutoFit/>
          </a:bodyPr>
          <a:lstStyle/>
          <a:p>
            <a:r>
              <a:rPr lang="en-US" sz="1800" dirty="0">
                <a:effectLst/>
                <a:latin typeface="Courier New" panose="02070309020205020404" pitchFamily="49" charset="0"/>
                <a:cs typeface="Courier New" panose="02070309020205020404" pitchFamily="49" charset="0"/>
              </a:rPr>
              <a:t>export OMP_NUM_THREADS=7</a:t>
            </a:r>
          </a:p>
          <a:p>
            <a:r>
              <a:rPr lang="en-US" sz="1800" b="1" dirty="0">
                <a:effectLst/>
                <a:latin typeface="Courier New" panose="02070309020205020404" pitchFamily="49" charset="0"/>
                <a:cs typeface="Courier New" panose="02070309020205020404" pitchFamily="49" charset="0"/>
              </a:rPr>
              <a:t>export OMP_PROC_BIND=spread</a:t>
            </a:r>
          </a:p>
          <a:p>
            <a:r>
              <a:rPr lang="en-US" b="1" dirty="0">
                <a:latin typeface="Courier New" panose="02070309020205020404" pitchFamily="49" charset="0"/>
                <a:cs typeface="Courier New" panose="02070309020205020404" pitchFamily="49" charset="0"/>
              </a:rPr>
              <a:t>export OMP_PLACES=cores</a:t>
            </a:r>
          </a:p>
          <a:p>
            <a:r>
              <a:rPr lang="en-US" sz="1800" dirty="0" err="1">
                <a:effectLst/>
                <a:latin typeface="Courier New" panose="02070309020205020404" pitchFamily="49" charset="0"/>
                <a:cs typeface="Courier New" panose="02070309020205020404" pitchFamily="49" charset="0"/>
              </a:rPr>
              <a:t>srun</a:t>
            </a:r>
            <a:r>
              <a:rPr lang="en-US" sz="1800" dirty="0">
                <a:effectLst/>
                <a:latin typeface="Courier New" panose="02070309020205020404" pitchFamily="49" charset="0"/>
                <a:cs typeface="Courier New" panose="02070309020205020404" pitchFamily="49" charset="0"/>
              </a:rPr>
              <a:t> -n8 </a:t>
            </a:r>
            <a:r>
              <a:rPr lang="en-US" sz="1800" b="1" dirty="0">
                <a:effectLst/>
                <a:latin typeface="Courier New" panose="02070309020205020404" pitchFamily="49" charset="0"/>
                <a:cs typeface="Courier New" panose="02070309020205020404" pitchFamily="49" charset="0"/>
              </a:rPr>
              <a:t>–c7</a:t>
            </a:r>
            <a:r>
              <a:rPr lang="en-US" sz="1800" dirty="0">
                <a:effectLst/>
                <a:latin typeface="Courier New" panose="02070309020205020404" pitchFamily="49" charset="0"/>
                <a:cs typeface="Courier New" panose="02070309020205020404" pitchFamily="49" charset="0"/>
              </a:rPr>
              <a:t> </a:t>
            </a:r>
            <a:r>
              <a:rPr lang="en-US" sz="1800" dirty="0" err="1">
                <a:effectLst/>
                <a:latin typeface="Courier New" panose="02070309020205020404" pitchFamily="49" charset="0"/>
                <a:cs typeface="Courier New" panose="02070309020205020404" pitchFamily="49" charset="0"/>
              </a:rPr>
              <a:t>zerosum-mpi</a:t>
            </a:r>
            <a:r>
              <a:rPr lang="en-US" sz="1800" dirty="0">
                <a:effectLst/>
                <a:latin typeface="Courier New" panose="02070309020205020404" pitchFamily="49" charset="0"/>
                <a:cs typeface="Courier New" panose="02070309020205020404" pitchFamily="49" charset="0"/>
              </a:rPr>
              <a:t> </a:t>
            </a:r>
            <a:r>
              <a:rPr lang="en-US" sz="1800" dirty="0" err="1">
                <a:effectLst/>
                <a:latin typeface="Courier New" panose="02070309020205020404" pitchFamily="49" charset="0"/>
                <a:cs typeface="Courier New" panose="02070309020205020404" pitchFamily="49" charset="0"/>
              </a:rPr>
              <a:t>miniqmc</a:t>
            </a:r>
            <a:endParaRPr lang="en-US" dirty="0">
              <a:latin typeface="Courier New" panose="02070309020205020404" pitchFamily="49" charset="0"/>
              <a:cs typeface="Courier New" panose="02070309020205020404" pitchFamily="49" charset="0"/>
            </a:endParaRPr>
          </a:p>
        </p:txBody>
      </p:sp>
      <p:cxnSp>
        <p:nvCxnSpPr>
          <p:cNvPr id="13" name="Straight Arrow Connector 12">
            <a:extLst>
              <a:ext uri="{FF2B5EF4-FFF2-40B4-BE49-F238E27FC236}">
                <a16:creationId xmlns:a16="http://schemas.microsoft.com/office/drawing/2014/main" id="{F5E6B6B7-CBEE-8FD5-A0A0-6D2932A1ADBA}"/>
              </a:ext>
            </a:extLst>
          </p:cNvPr>
          <p:cNvCxnSpPr/>
          <p:nvPr/>
        </p:nvCxnSpPr>
        <p:spPr>
          <a:xfrm>
            <a:off x="2499628" y="1384386"/>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294400C-F859-7DD1-69EF-7567E7F8ED4D}"/>
              </a:ext>
            </a:extLst>
          </p:cNvPr>
          <p:cNvCxnSpPr/>
          <p:nvPr/>
        </p:nvCxnSpPr>
        <p:spPr>
          <a:xfrm>
            <a:off x="3420027" y="1377381"/>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72E502-5147-C2DD-6229-E1B8DCD888BB}"/>
              </a:ext>
            </a:extLst>
          </p:cNvPr>
          <p:cNvCxnSpPr/>
          <p:nvPr/>
        </p:nvCxnSpPr>
        <p:spPr>
          <a:xfrm>
            <a:off x="6432292" y="1386480"/>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C1980A5-85E2-8E65-2BD6-DFBDFCFFED99}"/>
              </a:ext>
            </a:extLst>
          </p:cNvPr>
          <p:cNvCxnSpPr/>
          <p:nvPr/>
        </p:nvCxnSpPr>
        <p:spPr>
          <a:xfrm>
            <a:off x="7256138" y="1349768"/>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C5014A6-B21C-6083-A213-5C91D8159CF6}"/>
              </a:ext>
            </a:extLst>
          </p:cNvPr>
          <p:cNvCxnSpPr/>
          <p:nvPr/>
        </p:nvCxnSpPr>
        <p:spPr>
          <a:xfrm>
            <a:off x="5969001" y="1409212"/>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B5A2176-3D65-FEAD-5356-38F7E0C83172}"/>
              </a:ext>
            </a:extLst>
          </p:cNvPr>
          <p:cNvCxnSpPr/>
          <p:nvPr/>
        </p:nvCxnSpPr>
        <p:spPr>
          <a:xfrm>
            <a:off x="2087705" y="1369596"/>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0C53F19-5BB3-0147-5406-0EF25060B1B3}"/>
              </a:ext>
            </a:extLst>
          </p:cNvPr>
          <p:cNvCxnSpPr/>
          <p:nvPr/>
        </p:nvCxnSpPr>
        <p:spPr>
          <a:xfrm>
            <a:off x="11114460" y="1380095"/>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44227F-9E51-9BF3-5F45-0DA771E8B899}"/>
              </a:ext>
            </a:extLst>
          </p:cNvPr>
          <p:cNvCxnSpPr/>
          <p:nvPr/>
        </p:nvCxnSpPr>
        <p:spPr>
          <a:xfrm>
            <a:off x="9860105" y="1369596"/>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244BAEE-BFEF-6E4A-3F4B-2A7D54206FE5}"/>
              </a:ext>
            </a:extLst>
          </p:cNvPr>
          <p:cNvSpPr txBox="1"/>
          <p:nvPr/>
        </p:nvSpPr>
        <p:spPr>
          <a:xfrm>
            <a:off x="3839586" y="6371977"/>
            <a:ext cx="4512828" cy="369332"/>
          </a:xfrm>
          <a:prstGeom prst="rect">
            <a:avLst/>
          </a:prstGeom>
          <a:noFill/>
        </p:spPr>
        <p:txBody>
          <a:bodyPr wrap="square" rtlCol="0">
            <a:spAutoFit/>
          </a:bodyPr>
          <a:lstStyle/>
          <a:p>
            <a:r>
              <a:rPr lang="en-US" i="1" dirty="0">
                <a:latin typeface="Source Sans Pro" panose="020B0503030403020204" pitchFamily="34" charset="0"/>
                <a:ea typeface="Source Sans Pro" panose="020B0503030403020204" pitchFamily="34" charset="0"/>
              </a:rPr>
              <a:t>Note: </a:t>
            </a:r>
            <a:r>
              <a:rPr lang="en-US" i="1" dirty="0" err="1">
                <a:latin typeface="Source Sans Pro" panose="020B0503030403020204" pitchFamily="34" charset="0"/>
                <a:ea typeface="Source Sans Pro" panose="020B0503030403020204" pitchFamily="34" charset="0"/>
              </a:rPr>
              <a:t>stime</a:t>
            </a:r>
            <a:r>
              <a:rPr lang="en-US" i="1" dirty="0">
                <a:latin typeface="Source Sans Pro" panose="020B0503030403020204" pitchFamily="34" charset="0"/>
                <a:ea typeface="Source Sans Pro" panose="020B0503030403020204" pitchFamily="34" charset="0"/>
              </a:rPr>
              <a:t>/</a:t>
            </a:r>
            <a:r>
              <a:rPr lang="en-US" i="1" dirty="0" err="1">
                <a:latin typeface="Source Sans Pro" panose="020B0503030403020204" pitchFamily="34" charset="0"/>
                <a:ea typeface="Source Sans Pro" panose="020B0503030403020204" pitchFamily="34" charset="0"/>
              </a:rPr>
              <a:t>utime</a:t>
            </a:r>
            <a:r>
              <a:rPr lang="en-US" i="1" dirty="0">
                <a:latin typeface="Source Sans Pro" panose="020B0503030403020204" pitchFamily="34" charset="0"/>
                <a:ea typeface="Source Sans Pro" panose="020B0503030403020204" pitchFamily="34" charset="0"/>
              </a:rPr>
              <a:t> reported as % of total time</a:t>
            </a:r>
          </a:p>
        </p:txBody>
      </p:sp>
      <p:cxnSp>
        <p:nvCxnSpPr>
          <p:cNvPr id="22" name="Straight Arrow Connector 21">
            <a:extLst>
              <a:ext uri="{FF2B5EF4-FFF2-40B4-BE49-F238E27FC236}">
                <a16:creationId xmlns:a16="http://schemas.microsoft.com/office/drawing/2014/main" id="{669827A0-3FFC-1B82-F9CD-DCAE7A139F8D}"/>
              </a:ext>
            </a:extLst>
          </p:cNvPr>
          <p:cNvCxnSpPr/>
          <p:nvPr/>
        </p:nvCxnSpPr>
        <p:spPr>
          <a:xfrm>
            <a:off x="10768781" y="1374483"/>
            <a:ext cx="289931" cy="209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24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5E7E-8FCC-F615-07ED-C43C2C96E7A1}"/>
              </a:ext>
            </a:extLst>
          </p:cNvPr>
          <p:cNvSpPr>
            <a:spLocks noGrp="1"/>
          </p:cNvSpPr>
          <p:nvPr>
            <p:ph type="ctrTitle"/>
          </p:nvPr>
        </p:nvSpPr>
        <p:spPr/>
        <p:txBody>
          <a:bodyPr/>
          <a:lstStyle/>
          <a:p>
            <a:r>
              <a:rPr lang="en-US" dirty="0"/>
              <a:t>Overhead – less than 0.5% in resource constrained example</a:t>
            </a:r>
          </a:p>
        </p:txBody>
      </p:sp>
      <p:pic>
        <p:nvPicPr>
          <p:cNvPr id="6" name="Picture 5">
            <a:extLst>
              <a:ext uri="{FF2B5EF4-FFF2-40B4-BE49-F238E27FC236}">
                <a16:creationId xmlns:a16="http://schemas.microsoft.com/office/drawing/2014/main" id="{BD7CD866-9273-93ED-FED3-C0F4E9BC7067}"/>
              </a:ext>
            </a:extLst>
          </p:cNvPr>
          <p:cNvPicPr>
            <a:picLocks noChangeAspect="1"/>
          </p:cNvPicPr>
          <p:nvPr/>
        </p:nvPicPr>
        <p:blipFill rotWithShape="1">
          <a:blip r:embed="rId2"/>
          <a:srcRect b="46253"/>
          <a:stretch/>
        </p:blipFill>
        <p:spPr>
          <a:xfrm>
            <a:off x="1660780" y="787369"/>
            <a:ext cx="8870440" cy="4457079"/>
          </a:xfrm>
          <a:prstGeom prst="rect">
            <a:avLst/>
          </a:prstGeom>
        </p:spPr>
      </p:pic>
      <p:sp>
        <p:nvSpPr>
          <p:cNvPr id="7" name="TextBox 6">
            <a:extLst>
              <a:ext uri="{FF2B5EF4-FFF2-40B4-BE49-F238E27FC236}">
                <a16:creationId xmlns:a16="http://schemas.microsoft.com/office/drawing/2014/main" id="{EB8F5633-7450-4D4E-64CE-0AC7722D9F60}"/>
              </a:ext>
            </a:extLst>
          </p:cNvPr>
          <p:cNvSpPr txBox="1"/>
          <p:nvPr/>
        </p:nvSpPr>
        <p:spPr>
          <a:xfrm>
            <a:off x="82193" y="5199846"/>
            <a:ext cx="12109807" cy="738664"/>
          </a:xfrm>
          <a:prstGeom prst="rect">
            <a:avLst/>
          </a:prstGeom>
          <a:noFill/>
        </p:spPr>
        <p:txBody>
          <a:bodyPr wrap="square" rtlCol="0">
            <a:spAutoFit/>
          </a:bodyPr>
          <a:lstStyle/>
          <a:p>
            <a:r>
              <a:rPr lang="en-US" sz="1400" dirty="0" err="1">
                <a:latin typeface="Source Sans Pro" panose="020B0503030403020204" pitchFamily="34" charset="0"/>
                <a:ea typeface="Source Sans Pro" panose="020B0503030403020204" pitchFamily="34" charset="0"/>
              </a:rPr>
              <a:t>miniQMC</a:t>
            </a:r>
            <a:r>
              <a:rPr lang="en-US" sz="1400" dirty="0">
                <a:latin typeface="Source Sans Pro" panose="020B0503030403020204" pitchFamily="34" charset="0"/>
                <a:ea typeface="Source Sans Pro" panose="020B0503030403020204" pitchFamily="34" charset="0"/>
              </a:rPr>
              <a:t> time distributions executed 10 times using one OpenMP thread per core (left). In this comparison, the distribution of times with </a:t>
            </a:r>
            <a:r>
              <a:rPr lang="en-US" sz="1400" dirty="0" err="1">
                <a:latin typeface="Source Sans Pro" panose="020B0503030403020204" pitchFamily="34" charset="0"/>
                <a:ea typeface="Source Sans Pro" panose="020B0503030403020204" pitchFamily="34" charset="0"/>
              </a:rPr>
              <a:t>ZeroSum</a:t>
            </a:r>
            <a:r>
              <a:rPr lang="en-US" sz="1400" dirty="0">
                <a:latin typeface="Source Sans Pro" panose="020B0503030403020204" pitchFamily="34" charset="0"/>
                <a:ea typeface="Source Sans Pro" panose="020B0503030403020204" pitchFamily="34" charset="0"/>
              </a:rPr>
              <a:t> is noisier, but there is no significant observation of measurable overhead. The right figure shows the time distributions using two OpenMP threads per core. In this comparison, the distribution of times with </a:t>
            </a:r>
            <a:r>
              <a:rPr lang="en-US" sz="1400" dirty="0" err="1">
                <a:latin typeface="Source Sans Pro" panose="020B0503030403020204" pitchFamily="34" charset="0"/>
                <a:ea typeface="Source Sans Pro" panose="020B0503030403020204" pitchFamily="34" charset="0"/>
              </a:rPr>
              <a:t>ZeroSum</a:t>
            </a:r>
            <a:r>
              <a:rPr lang="en-US" sz="1400" dirty="0">
                <a:latin typeface="Source Sans Pro" panose="020B0503030403020204" pitchFamily="34" charset="0"/>
                <a:ea typeface="Source Sans Pro" panose="020B0503030403020204" pitchFamily="34" charset="0"/>
              </a:rPr>
              <a:t> is both noisier and longer tailed, and does show an observation of overhead, averaging about 0.2752 seconds, or 0.5%.</a:t>
            </a:r>
          </a:p>
        </p:txBody>
      </p:sp>
    </p:spTree>
    <p:extLst>
      <p:ext uri="{BB962C8B-B14F-4D97-AF65-F5344CB8AC3E}">
        <p14:creationId xmlns:p14="http://schemas.microsoft.com/office/powerpoint/2010/main" val="3844697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2A372-1F46-10BF-F283-38444B96D421}"/>
              </a:ext>
            </a:extLst>
          </p:cNvPr>
          <p:cNvSpPr>
            <a:spLocks noGrp="1"/>
          </p:cNvSpPr>
          <p:nvPr>
            <p:ph type="ctrTitle"/>
          </p:nvPr>
        </p:nvSpPr>
        <p:spPr/>
        <p:txBody>
          <a:bodyPr/>
          <a:lstStyle/>
          <a:p>
            <a:r>
              <a:rPr lang="en-US" dirty="0"/>
              <a:t>Conclusions, Future Work</a:t>
            </a:r>
          </a:p>
        </p:txBody>
      </p:sp>
      <p:sp>
        <p:nvSpPr>
          <p:cNvPr id="3" name="Text Placeholder 2">
            <a:extLst>
              <a:ext uri="{FF2B5EF4-FFF2-40B4-BE49-F238E27FC236}">
                <a16:creationId xmlns:a16="http://schemas.microsoft.com/office/drawing/2014/main" id="{A063D198-23EB-1FE7-1DC9-A67D12E106BC}"/>
              </a:ext>
            </a:extLst>
          </p:cNvPr>
          <p:cNvSpPr>
            <a:spLocks noGrp="1"/>
          </p:cNvSpPr>
          <p:nvPr>
            <p:ph type="body" sz="quarter" idx="10"/>
          </p:nvPr>
        </p:nvSpPr>
        <p:spPr>
          <a:xfrm>
            <a:off x="328129" y="965771"/>
            <a:ext cx="11444768" cy="4969499"/>
          </a:xfrm>
        </p:spPr>
        <p:txBody>
          <a:bodyPr/>
          <a:lstStyle/>
          <a:p>
            <a:r>
              <a:rPr lang="en-US" dirty="0" err="1"/>
              <a:t>ZeroSum</a:t>
            </a:r>
            <a:r>
              <a:rPr lang="en-US" dirty="0"/>
              <a:t> meets a need – it addresses the </a:t>
            </a:r>
            <a:r>
              <a:rPr lang="en-US" i="1" dirty="0"/>
              <a:t>configuration optimization</a:t>
            </a:r>
            <a:r>
              <a:rPr lang="en-US" dirty="0"/>
              <a:t> problem</a:t>
            </a:r>
          </a:p>
          <a:p>
            <a:pPr lvl="1"/>
            <a:r>
              <a:rPr lang="en-US" dirty="0"/>
              <a:t>Future development driven by user requests</a:t>
            </a:r>
          </a:p>
          <a:p>
            <a:pPr lvl="1"/>
            <a:r>
              <a:rPr lang="en-US" dirty="0">
                <a:hlinkClick r:id="rId2"/>
              </a:rPr>
              <a:t>https://github.com/khuck/zerosum</a:t>
            </a:r>
            <a:r>
              <a:rPr lang="en-US" dirty="0"/>
              <a:t> (will move to UO-OACISS group eventually)</a:t>
            </a:r>
          </a:p>
          <a:p>
            <a:r>
              <a:rPr lang="en-US" dirty="0"/>
              <a:t>Need automated misconfiguration/contention detection, deadlock detection(?)</a:t>
            </a:r>
          </a:p>
          <a:p>
            <a:r>
              <a:rPr lang="en-US" dirty="0"/>
              <a:t>Output data could be better – use ADIOS2 BP5? HDF5?</a:t>
            </a:r>
          </a:p>
          <a:p>
            <a:pPr lvl="1"/>
            <a:r>
              <a:rPr lang="en-US" dirty="0"/>
              <a:t>Depends on analysis needs/wants </a:t>
            </a:r>
          </a:p>
          <a:p>
            <a:pPr lvl="1"/>
            <a:r>
              <a:rPr lang="en-US" dirty="0"/>
              <a:t>Current log file “format” means analysis process is manual/ad hoc for now</a:t>
            </a:r>
          </a:p>
          <a:p>
            <a:r>
              <a:rPr lang="en-US" dirty="0"/>
              <a:t>Streaming data to Mochi (SOMA) or other service (LDMS)?</a:t>
            </a:r>
          </a:p>
          <a:p>
            <a:pPr lvl="1"/>
            <a:r>
              <a:rPr lang="en-US" dirty="0"/>
              <a:t>Enables robust monitoring approach</a:t>
            </a:r>
          </a:p>
          <a:p>
            <a:r>
              <a:rPr lang="en-US" dirty="0"/>
              <a:t>Integration with performance tools (TAU, APEX, </a:t>
            </a:r>
            <a:r>
              <a:rPr lang="en-US" dirty="0" err="1"/>
              <a:t>etc</a:t>
            </a:r>
            <a:r>
              <a:rPr lang="en-US" dirty="0"/>
              <a:t>)</a:t>
            </a:r>
          </a:p>
          <a:p>
            <a:pPr lvl="1"/>
            <a:r>
              <a:rPr lang="en-US" dirty="0"/>
              <a:t>Analysis of application performance data in context of system monitoring data</a:t>
            </a:r>
          </a:p>
          <a:p>
            <a:r>
              <a:rPr lang="en-US" dirty="0"/>
              <a:t>Input for automated feedback/control (APEX, </a:t>
            </a:r>
            <a:r>
              <a:rPr lang="en-US" dirty="0" err="1"/>
              <a:t>Argobots</a:t>
            </a:r>
            <a:r>
              <a:rPr lang="en-US" dirty="0"/>
              <a:t>, SOMA, application, etc.)</a:t>
            </a:r>
          </a:p>
        </p:txBody>
      </p:sp>
    </p:spTree>
    <p:extLst>
      <p:ext uri="{BB962C8B-B14F-4D97-AF65-F5344CB8AC3E}">
        <p14:creationId xmlns:p14="http://schemas.microsoft.com/office/powerpoint/2010/main" val="894916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CF6796-A0C4-637D-D968-D9BF3B5BFEB7}"/>
              </a:ext>
            </a:extLst>
          </p:cNvPr>
          <p:cNvSpPr/>
          <p:nvPr/>
        </p:nvSpPr>
        <p:spPr>
          <a:xfrm>
            <a:off x="1868468" y="4313071"/>
            <a:ext cx="8404261" cy="125344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94F35D-196A-7987-F41B-955B7B4376A7}"/>
              </a:ext>
            </a:extLst>
          </p:cNvPr>
          <p:cNvSpPr>
            <a:spLocks noGrp="1"/>
          </p:cNvSpPr>
          <p:nvPr>
            <p:ph type="ctrTitle"/>
          </p:nvPr>
        </p:nvSpPr>
        <p:spPr/>
        <p:txBody>
          <a:bodyPr/>
          <a:lstStyle/>
          <a:p>
            <a:r>
              <a:rPr lang="en-US" dirty="0"/>
              <a:t>Acknowledgements</a:t>
            </a:r>
          </a:p>
        </p:txBody>
      </p:sp>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p:txBody>
          <a:bodyPr/>
          <a:lstStyle/>
          <a:p>
            <a:pPr marL="50800" indent="0">
              <a:buNone/>
            </a:pPr>
            <a:r>
              <a:rPr lang="en-US" dirty="0"/>
              <a:t>Parts of this research was supported by the </a:t>
            </a:r>
            <a:r>
              <a:rPr lang="en-US" dirty="0" err="1"/>
              <a:t>Exascale</a:t>
            </a:r>
            <a:r>
              <a:rPr lang="en-US" dirty="0"/>
              <a:t> Computing Project (17-SC-20-SC), a joint project of the U.S. Department of Energy’s Office of Science and National Nuclear Security Administration, responsible for delivering a capable </a:t>
            </a:r>
            <a:r>
              <a:rPr lang="en-US" dirty="0" err="1"/>
              <a:t>exascale</a:t>
            </a:r>
            <a:r>
              <a:rPr lang="en-US" dirty="0"/>
              <a:t> ecosystem, including software, applications, and hardware technology, to support the nation’s </a:t>
            </a:r>
            <a:r>
              <a:rPr lang="en-US" dirty="0" err="1"/>
              <a:t>exascale</a:t>
            </a:r>
            <a:r>
              <a:rPr lang="en-US" dirty="0"/>
              <a:t> computing imperative. </a:t>
            </a:r>
          </a:p>
          <a:p>
            <a:pPr marL="50800" indent="0">
              <a:buNone/>
            </a:pPr>
            <a:r>
              <a:rPr lang="en-US" dirty="0"/>
              <a:t>This research used resources of the Oak Ridge Leadership Computing Facility at the Oak Ridge National Laboratory, which is supported by the Office of Science of the U.S. Department of Energy under Contract No. DE-AC05-00OR22725.</a:t>
            </a:r>
          </a:p>
        </p:txBody>
      </p:sp>
      <p:pic>
        <p:nvPicPr>
          <p:cNvPr id="2" name="Google Shape;26;p13" descr="DOE_SC_Horizontal.png">
            <a:extLst>
              <a:ext uri="{FF2B5EF4-FFF2-40B4-BE49-F238E27FC236}">
                <a16:creationId xmlns:a16="http://schemas.microsoft.com/office/drawing/2014/main" id="{5E114C38-09AB-4FBF-220B-867CA8ABFC1E}"/>
              </a:ext>
            </a:extLst>
          </p:cNvPr>
          <p:cNvPicPr preferRelativeResize="0"/>
          <p:nvPr/>
        </p:nvPicPr>
        <p:blipFill rotWithShape="1">
          <a:blip r:embed="rId2">
            <a:alphaModFix/>
          </a:blip>
          <a:srcRect/>
          <a:stretch/>
        </p:blipFill>
        <p:spPr>
          <a:xfrm>
            <a:off x="2027793" y="4712147"/>
            <a:ext cx="2910023" cy="504246"/>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CC133558-9C1C-A2C7-71D6-68953FB2D14F}"/>
              </a:ext>
            </a:extLst>
          </p:cNvPr>
          <p:cNvPicPr>
            <a:picLocks noChangeAspect="1"/>
          </p:cNvPicPr>
          <p:nvPr/>
        </p:nvPicPr>
        <p:blipFill>
          <a:blip r:embed="rId3"/>
          <a:stretch>
            <a:fillRect/>
          </a:stretch>
        </p:blipFill>
        <p:spPr>
          <a:xfrm>
            <a:off x="8120180" y="4509077"/>
            <a:ext cx="1643704" cy="861435"/>
          </a:xfrm>
          <a:prstGeom prst="rect">
            <a:avLst/>
          </a:prstGeom>
        </p:spPr>
      </p:pic>
      <p:pic>
        <p:nvPicPr>
          <p:cNvPr id="6" name="Picture 2">
            <a:extLst>
              <a:ext uri="{FF2B5EF4-FFF2-40B4-BE49-F238E27FC236}">
                <a16:creationId xmlns:a16="http://schemas.microsoft.com/office/drawing/2014/main" id="{D6BEFE72-4DA3-17DE-C0E5-050AD324F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851" y="4686516"/>
            <a:ext cx="2578608" cy="52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30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a:xfrm>
            <a:off x="309253" y="3036570"/>
            <a:ext cx="8448381" cy="784860"/>
          </a:xfrm>
        </p:spPr>
        <p:txBody>
          <a:bodyPr/>
          <a:lstStyle/>
          <a:p>
            <a:pPr marL="50800" indent="0">
              <a:buNone/>
            </a:pPr>
            <a:r>
              <a:rPr lang="en-US" dirty="0"/>
              <a:t>Thanks! Questions?</a:t>
            </a:r>
          </a:p>
        </p:txBody>
      </p:sp>
    </p:spTree>
    <p:extLst>
      <p:ext uri="{BB962C8B-B14F-4D97-AF65-F5344CB8AC3E}">
        <p14:creationId xmlns:p14="http://schemas.microsoft.com/office/powerpoint/2010/main" val="2148345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6;p30">
            <a:extLst>
              <a:ext uri="{FF2B5EF4-FFF2-40B4-BE49-F238E27FC236}">
                <a16:creationId xmlns:a16="http://schemas.microsoft.com/office/drawing/2014/main" id="{044FDE5E-7A39-0D80-14D5-5C964B2B2240}"/>
              </a:ext>
            </a:extLst>
          </p:cNvPr>
          <p:cNvSpPr txBox="1">
            <a:spLocks/>
          </p:cNvSpPr>
          <p:nvPr/>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3</a:t>
            </a:fld>
            <a:endParaRPr lang="en-US" dirty="0"/>
          </a:p>
        </p:txBody>
      </p:sp>
      <p:sp>
        <p:nvSpPr>
          <p:cNvPr id="3" name="Title 2">
            <a:extLst>
              <a:ext uri="{FF2B5EF4-FFF2-40B4-BE49-F238E27FC236}">
                <a16:creationId xmlns:a16="http://schemas.microsoft.com/office/drawing/2014/main" id="{39524907-58A1-78FA-4349-3BB72520ED79}"/>
              </a:ext>
            </a:extLst>
          </p:cNvPr>
          <p:cNvSpPr>
            <a:spLocks noGrp="1"/>
          </p:cNvSpPr>
          <p:nvPr>
            <p:ph type="ctrTitle"/>
          </p:nvPr>
        </p:nvSpPr>
        <p:spPr/>
        <p:txBody>
          <a:bodyPr/>
          <a:lstStyle/>
          <a:p>
            <a:r>
              <a:rPr lang="en-US" dirty="0"/>
              <a:t>Motivation: Why do users monitor at runtime?</a:t>
            </a:r>
          </a:p>
        </p:txBody>
      </p:sp>
      <p:sp>
        <p:nvSpPr>
          <p:cNvPr id="4" name="Text Placeholder 3">
            <a:extLst>
              <a:ext uri="{FF2B5EF4-FFF2-40B4-BE49-F238E27FC236}">
                <a16:creationId xmlns:a16="http://schemas.microsoft.com/office/drawing/2014/main" id="{31E419DE-3C03-F74E-0287-65285603B61B}"/>
              </a:ext>
            </a:extLst>
          </p:cNvPr>
          <p:cNvSpPr>
            <a:spLocks noGrp="1"/>
          </p:cNvSpPr>
          <p:nvPr>
            <p:ph type="body" sz="quarter" idx="10"/>
          </p:nvPr>
        </p:nvSpPr>
        <p:spPr/>
        <p:txBody>
          <a:bodyPr/>
          <a:lstStyle/>
          <a:p>
            <a:r>
              <a:rPr lang="en-US" dirty="0"/>
              <a:t>Sanity check / curiosity / impatience</a:t>
            </a:r>
          </a:p>
          <a:p>
            <a:r>
              <a:rPr lang="en-US" b="1" dirty="0"/>
              <a:t>Check for misconfiguration</a:t>
            </a:r>
          </a:p>
          <a:p>
            <a:r>
              <a:rPr lang="en-US" b="1" dirty="0"/>
              <a:t>Check for efficient utilization</a:t>
            </a:r>
          </a:p>
          <a:p>
            <a:r>
              <a:rPr lang="en-US" dirty="0"/>
              <a:t>Confirmation of expected hardware / operating system behavior</a:t>
            </a:r>
          </a:p>
          <a:p>
            <a:r>
              <a:rPr lang="en-US" dirty="0"/>
              <a:t>Identify cause of failure</a:t>
            </a:r>
          </a:p>
          <a:p>
            <a:r>
              <a:rPr lang="en-US" dirty="0"/>
              <a:t>Adaptation / computational steering / feedback &amp; control</a:t>
            </a:r>
          </a:p>
          <a:p>
            <a:r>
              <a:rPr lang="en-US" strike="sngStrike" dirty="0"/>
              <a:t>Identify system failures</a:t>
            </a:r>
            <a:r>
              <a:rPr lang="en-US" dirty="0"/>
              <a:t> – out of scope</a:t>
            </a:r>
            <a:endParaRPr lang="en-US" strike="sngStrike" dirty="0"/>
          </a:p>
        </p:txBody>
      </p:sp>
      <p:sp>
        <p:nvSpPr>
          <p:cNvPr id="2" name="TextBox 1">
            <a:extLst>
              <a:ext uri="{FF2B5EF4-FFF2-40B4-BE49-F238E27FC236}">
                <a16:creationId xmlns:a16="http://schemas.microsoft.com/office/drawing/2014/main" id="{CA31EFD0-84EE-267A-A0B5-350CF7A18993}"/>
              </a:ext>
            </a:extLst>
          </p:cNvPr>
          <p:cNvSpPr txBox="1"/>
          <p:nvPr/>
        </p:nvSpPr>
        <p:spPr>
          <a:xfrm>
            <a:off x="6687098" y="4770969"/>
            <a:ext cx="1787669" cy="369332"/>
          </a:xfrm>
          <a:prstGeom prst="rect">
            <a:avLst/>
          </a:prstGeom>
          <a:noFill/>
        </p:spPr>
        <p:txBody>
          <a:bodyPr wrap="none" rtlCol="0">
            <a:spAutoFit/>
          </a:bodyPr>
          <a:lstStyle/>
          <a:p>
            <a:r>
              <a:rPr lang="en-US" b="1" dirty="0">
                <a:latin typeface="Source Sans Pro" panose="020B0503030403020204" pitchFamily="34" charset="0"/>
                <a:ea typeface="Source Sans Pro" panose="020B0503030403020204" pitchFamily="34" charset="0"/>
              </a:rPr>
              <a:t>(Our foci today)</a:t>
            </a:r>
          </a:p>
        </p:txBody>
      </p:sp>
    </p:spTree>
    <p:extLst>
      <p:ext uri="{BB962C8B-B14F-4D97-AF65-F5344CB8AC3E}">
        <p14:creationId xmlns:p14="http://schemas.microsoft.com/office/powerpoint/2010/main" val="3612567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76AF8-95EF-4E9B-C283-BB0FA07D6205}"/>
              </a:ext>
            </a:extLst>
          </p:cNvPr>
          <p:cNvSpPr>
            <a:spLocks noGrp="1"/>
          </p:cNvSpPr>
          <p:nvPr>
            <p:ph type="ctrTitle"/>
          </p:nvPr>
        </p:nvSpPr>
        <p:spPr/>
        <p:txBody>
          <a:bodyPr/>
          <a:lstStyle/>
          <a:p>
            <a:r>
              <a:rPr lang="en-US" dirty="0"/>
              <a:t>(Mis)Configuration</a:t>
            </a:r>
          </a:p>
        </p:txBody>
      </p:sp>
      <p:sp>
        <p:nvSpPr>
          <p:cNvPr id="3" name="Text Placeholder 2">
            <a:extLst>
              <a:ext uri="{FF2B5EF4-FFF2-40B4-BE49-F238E27FC236}">
                <a16:creationId xmlns:a16="http://schemas.microsoft.com/office/drawing/2014/main" id="{A85D7726-9967-370B-5E8C-68C76897770C}"/>
              </a:ext>
            </a:extLst>
          </p:cNvPr>
          <p:cNvSpPr>
            <a:spLocks noGrp="1"/>
          </p:cNvSpPr>
          <p:nvPr>
            <p:ph type="body" sz="quarter" idx="10"/>
          </p:nvPr>
        </p:nvSpPr>
        <p:spPr/>
        <p:txBody>
          <a:bodyPr/>
          <a:lstStyle/>
          <a:p>
            <a:r>
              <a:rPr lang="en-US" u="sng" dirty="0"/>
              <a:t>Process placement</a:t>
            </a:r>
            <a:r>
              <a:rPr lang="en-US" dirty="0"/>
              <a:t>: </a:t>
            </a:r>
          </a:p>
          <a:p>
            <a:pPr lvl="1"/>
            <a:r>
              <a:rPr lang="en-US" dirty="0"/>
              <a:t>logical/physical mappings, resources assigned/constrained to each process</a:t>
            </a:r>
          </a:p>
          <a:p>
            <a:pPr lvl="1"/>
            <a:r>
              <a:rPr lang="en-US" dirty="0"/>
              <a:t>Reserved core(s) for system?</a:t>
            </a:r>
          </a:p>
          <a:p>
            <a:pPr lvl="1"/>
            <a:r>
              <a:rPr lang="en-US" dirty="0"/>
              <a:t>GPU mapping</a:t>
            </a:r>
          </a:p>
          <a:p>
            <a:r>
              <a:rPr lang="en-US" u="sng" dirty="0"/>
              <a:t>Thread placement</a:t>
            </a:r>
            <a:r>
              <a:rPr lang="en-US" dirty="0"/>
              <a:t>: Socket, NUMA domain, core, thread (HWT)</a:t>
            </a:r>
          </a:p>
          <a:p>
            <a:r>
              <a:rPr lang="en-US" u="sng" dirty="0"/>
              <a:t>Undersubscribing</a:t>
            </a:r>
            <a:r>
              <a:rPr lang="en-US" dirty="0"/>
              <a:t>: Wasted hardware, energy, time (under-utilization)</a:t>
            </a:r>
          </a:p>
          <a:p>
            <a:r>
              <a:rPr lang="en-US" u="sng" dirty="0"/>
              <a:t>Oversubscribing</a:t>
            </a:r>
            <a:r>
              <a:rPr lang="en-US" dirty="0"/>
              <a:t>: Increased contention with no realized benefit (or worse, a penalty)</a:t>
            </a:r>
          </a:p>
          <a:p>
            <a:r>
              <a:rPr lang="en-US" u="sng" dirty="0"/>
              <a:t>Imbalances</a:t>
            </a:r>
            <a:r>
              <a:rPr lang="en-US" dirty="0"/>
              <a:t> (see process placement, above)</a:t>
            </a:r>
          </a:p>
          <a:p>
            <a:pPr lvl="1"/>
            <a:r>
              <a:rPr lang="en-US" dirty="0"/>
              <a:t>What is the communication frequency/volume between pairwise ranks?</a:t>
            </a:r>
          </a:p>
          <a:p>
            <a:r>
              <a:rPr lang="en-US" dirty="0"/>
              <a:t>Let’s admit it: </a:t>
            </a:r>
            <a:r>
              <a:rPr lang="en-US" dirty="0" err="1"/>
              <a:t>Slurm</a:t>
            </a:r>
            <a:r>
              <a:rPr lang="en-US" dirty="0"/>
              <a:t>/PBS/Alps/Torque/Flux are </a:t>
            </a:r>
            <a:r>
              <a:rPr lang="en-US" i="1" dirty="0"/>
              <a:t>complicated to use</a:t>
            </a:r>
          </a:p>
          <a:p>
            <a:pPr lvl="1"/>
            <a:r>
              <a:rPr lang="en-US" dirty="0"/>
              <a:t>…especially when combined with MPI, OpenMP, GPUs, or other model settings</a:t>
            </a:r>
          </a:p>
          <a:p>
            <a:endParaRPr lang="en-US" dirty="0"/>
          </a:p>
        </p:txBody>
      </p:sp>
    </p:spTree>
    <p:extLst>
      <p:ext uri="{BB962C8B-B14F-4D97-AF65-F5344CB8AC3E}">
        <p14:creationId xmlns:p14="http://schemas.microsoft.com/office/powerpoint/2010/main" val="3582859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implified Frontier node architecture diagram">
            <a:extLst>
              <a:ext uri="{FF2B5EF4-FFF2-40B4-BE49-F238E27FC236}">
                <a16:creationId xmlns:a16="http://schemas.microsoft.com/office/drawing/2014/main" id="{03E74594-D61F-51FC-321B-A0F971F2F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761" y="1404555"/>
            <a:ext cx="5341661" cy="32008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D76AF8-95EF-4E9B-C283-BB0FA07D6205}"/>
              </a:ext>
            </a:extLst>
          </p:cNvPr>
          <p:cNvSpPr>
            <a:spLocks noGrp="1"/>
          </p:cNvSpPr>
          <p:nvPr>
            <p:ph type="ctrTitle"/>
          </p:nvPr>
        </p:nvSpPr>
        <p:spPr/>
        <p:txBody>
          <a:bodyPr/>
          <a:lstStyle/>
          <a:p>
            <a:r>
              <a:rPr lang="en-US" dirty="0"/>
              <a:t>System documentation can be subtle/confusing, although accurate</a:t>
            </a:r>
          </a:p>
        </p:txBody>
      </p:sp>
      <p:pic>
        <p:nvPicPr>
          <p:cNvPr id="5" name="Content Placeholder 5">
            <a:extLst>
              <a:ext uri="{FF2B5EF4-FFF2-40B4-BE49-F238E27FC236}">
                <a16:creationId xmlns:a16="http://schemas.microsoft.com/office/drawing/2014/main" id="{D61B7539-7DC3-713D-551F-D530A1477519}"/>
              </a:ext>
            </a:extLst>
          </p:cNvPr>
          <p:cNvPicPr>
            <a:picLocks noChangeAspect="1"/>
          </p:cNvPicPr>
          <p:nvPr/>
        </p:nvPicPr>
        <p:blipFill>
          <a:blip r:embed="rId3"/>
          <a:stretch>
            <a:fillRect/>
          </a:stretch>
        </p:blipFill>
        <p:spPr>
          <a:xfrm>
            <a:off x="146439" y="1052415"/>
            <a:ext cx="6028329" cy="4722398"/>
          </a:xfrm>
          <a:prstGeom prst="rect">
            <a:avLst/>
          </a:prstGeom>
        </p:spPr>
      </p:pic>
      <p:sp>
        <p:nvSpPr>
          <p:cNvPr id="6" name="Oval 5">
            <a:extLst>
              <a:ext uri="{FF2B5EF4-FFF2-40B4-BE49-F238E27FC236}">
                <a16:creationId xmlns:a16="http://schemas.microsoft.com/office/drawing/2014/main" id="{EEF25ED7-33F4-5FF4-5A12-5323E8CBE1D6}"/>
              </a:ext>
            </a:extLst>
          </p:cNvPr>
          <p:cNvSpPr/>
          <p:nvPr/>
        </p:nvSpPr>
        <p:spPr>
          <a:xfrm>
            <a:off x="30640" y="4583676"/>
            <a:ext cx="1697779" cy="141152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B8D131-89AC-CD34-A8B4-14E190BD7AE0}"/>
              </a:ext>
            </a:extLst>
          </p:cNvPr>
          <p:cNvSpPr/>
          <p:nvPr/>
        </p:nvSpPr>
        <p:spPr>
          <a:xfrm>
            <a:off x="2102306" y="4107485"/>
            <a:ext cx="612783" cy="53575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984989-1D0C-0DEA-5017-42573B0F4378}"/>
              </a:ext>
            </a:extLst>
          </p:cNvPr>
          <p:cNvSpPr/>
          <p:nvPr/>
        </p:nvSpPr>
        <p:spPr>
          <a:xfrm>
            <a:off x="4724034" y="2595227"/>
            <a:ext cx="1083658" cy="66987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2A8796-1DBF-D4A7-214D-251B697C3C6F}"/>
              </a:ext>
            </a:extLst>
          </p:cNvPr>
          <p:cNvSpPr/>
          <p:nvPr/>
        </p:nvSpPr>
        <p:spPr>
          <a:xfrm>
            <a:off x="2854211" y="2059469"/>
            <a:ext cx="612783" cy="53575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3A76B3-D0CC-E0C8-095B-66BAC8A56B1F}"/>
              </a:ext>
            </a:extLst>
          </p:cNvPr>
          <p:cNvSpPr txBox="1"/>
          <p:nvPr/>
        </p:nvSpPr>
        <p:spPr>
          <a:xfrm>
            <a:off x="5313258" y="6108458"/>
            <a:ext cx="4721164" cy="461665"/>
          </a:xfrm>
          <a:prstGeom prst="rect">
            <a:avLst/>
          </a:prstGeom>
          <a:noFill/>
        </p:spPr>
        <p:txBody>
          <a:bodyPr wrap="none" rtlCol="0">
            <a:spAutoFit/>
          </a:bodyPr>
          <a:lstStyle/>
          <a:p>
            <a:r>
              <a:rPr lang="en-US" sz="1200" dirty="0">
                <a:latin typeface="Source Sans Pro" panose="020B0503030403020204" pitchFamily="34" charset="0"/>
                <a:ea typeface="Source Sans Pro" panose="020B0503030403020204" pitchFamily="34" charset="0"/>
              </a:rPr>
              <a:t>Sources: </a:t>
            </a:r>
            <a:r>
              <a:rPr lang="en-US" sz="1200" dirty="0">
                <a:latin typeface="Source Sans Pro" panose="020B0503030403020204" pitchFamily="34" charset="0"/>
                <a:ea typeface="Source Sans Pro" panose="020B0503030403020204" pitchFamily="34" charset="0"/>
                <a:hlinkClick r:id="rId4"/>
              </a:rPr>
              <a:t>https://docs.olcf.ornl.gov/systems/summit_user_guide.html</a:t>
            </a:r>
            <a:r>
              <a:rPr lang="en-US" sz="1200" dirty="0">
                <a:latin typeface="Source Sans Pro" panose="020B0503030403020204" pitchFamily="34" charset="0"/>
                <a:ea typeface="Source Sans Pro" panose="020B0503030403020204" pitchFamily="34" charset="0"/>
              </a:rPr>
              <a:t> ,</a:t>
            </a:r>
          </a:p>
          <a:p>
            <a:r>
              <a:rPr lang="en-US" sz="1200" dirty="0">
                <a:latin typeface="Source Sans Pro" panose="020B0503030403020204" pitchFamily="34" charset="0"/>
                <a:ea typeface="Source Sans Pro" panose="020B0503030403020204" pitchFamily="34" charset="0"/>
                <a:hlinkClick r:id="rId5"/>
              </a:rPr>
              <a:t>https://docs.olcf.ornl.gov/systems/frontier_user_guide.html</a:t>
            </a:r>
            <a:r>
              <a:rPr lang="en-US" sz="1200" dirty="0">
                <a:latin typeface="Source Sans Pro" panose="020B0503030403020204" pitchFamily="34" charset="0"/>
                <a:ea typeface="Source Sans Pro" panose="020B0503030403020204" pitchFamily="34" charset="0"/>
              </a:rPr>
              <a:t> </a:t>
            </a:r>
          </a:p>
        </p:txBody>
      </p:sp>
      <p:pic>
        <p:nvPicPr>
          <p:cNvPr id="11" name="Picture 10">
            <a:extLst>
              <a:ext uri="{FF2B5EF4-FFF2-40B4-BE49-F238E27FC236}">
                <a16:creationId xmlns:a16="http://schemas.microsoft.com/office/drawing/2014/main" id="{2D7C97D1-675B-1816-2150-B24202067027}"/>
              </a:ext>
            </a:extLst>
          </p:cNvPr>
          <p:cNvPicPr>
            <a:picLocks noChangeAspect="1"/>
          </p:cNvPicPr>
          <p:nvPr/>
        </p:nvPicPr>
        <p:blipFill>
          <a:blip r:embed="rId6"/>
          <a:stretch>
            <a:fillRect/>
          </a:stretch>
        </p:blipFill>
        <p:spPr>
          <a:xfrm>
            <a:off x="1956088" y="5289441"/>
            <a:ext cx="5535891" cy="387459"/>
          </a:xfrm>
          <a:prstGeom prst="rect">
            <a:avLst/>
          </a:prstGeom>
        </p:spPr>
      </p:pic>
      <p:sp>
        <p:nvSpPr>
          <p:cNvPr id="12" name="TextBox 11">
            <a:extLst>
              <a:ext uri="{FF2B5EF4-FFF2-40B4-BE49-F238E27FC236}">
                <a16:creationId xmlns:a16="http://schemas.microsoft.com/office/drawing/2014/main" id="{02956A90-0AED-1D78-0787-191AF83446B2}"/>
              </a:ext>
            </a:extLst>
          </p:cNvPr>
          <p:cNvSpPr txBox="1"/>
          <p:nvPr/>
        </p:nvSpPr>
        <p:spPr>
          <a:xfrm>
            <a:off x="296767" y="1036415"/>
            <a:ext cx="1165527"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Summit:</a:t>
            </a:r>
          </a:p>
        </p:txBody>
      </p:sp>
      <p:sp>
        <p:nvSpPr>
          <p:cNvPr id="13" name="TextBox 12">
            <a:extLst>
              <a:ext uri="{FF2B5EF4-FFF2-40B4-BE49-F238E27FC236}">
                <a16:creationId xmlns:a16="http://schemas.microsoft.com/office/drawing/2014/main" id="{D77F11FF-7581-6F53-A10E-50E6E13321B3}"/>
              </a:ext>
            </a:extLst>
          </p:cNvPr>
          <p:cNvSpPr txBox="1"/>
          <p:nvPr/>
        </p:nvSpPr>
        <p:spPr>
          <a:xfrm>
            <a:off x="7324557" y="1052415"/>
            <a:ext cx="1265331"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Frontier:</a:t>
            </a:r>
          </a:p>
        </p:txBody>
      </p:sp>
      <p:sp>
        <p:nvSpPr>
          <p:cNvPr id="14" name="Oval 13">
            <a:extLst>
              <a:ext uri="{FF2B5EF4-FFF2-40B4-BE49-F238E27FC236}">
                <a16:creationId xmlns:a16="http://schemas.microsoft.com/office/drawing/2014/main" id="{381F3399-B48A-F9EF-8FBA-734CCB93C035}"/>
              </a:ext>
            </a:extLst>
          </p:cNvPr>
          <p:cNvSpPr/>
          <p:nvPr/>
        </p:nvSpPr>
        <p:spPr>
          <a:xfrm>
            <a:off x="11038558" y="3665094"/>
            <a:ext cx="639529" cy="57847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D5325FA-1BFC-E708-98D0-148D4C43B870}"/>
              </a:ext>
            </a:extLst>
          </p:cNvPr>
          <p:cNvSpPr/>
          <p:nvPr/>
        </p:nvSpPr>
        <p:spPr>
          <a:xfrm>
            <a:off x="6475747" y="1572211"/>
            <a:ext cx="897344" cy="68402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786F4AE-A7AD-C839-565D-BB75268E2D68}"/>
              </a:ext>
            </a:extLst>
          </p:cNvPr>
          <p:cNvSpPr txBox="1"/>
          <p:nvPr/>
        </p:nvSpPr>
        <p:spPr>
          <a:xfrm>
            <a:off x="4709770" y="4852294"/>
            <a:ext cx="5684569" cy="369332"/>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Core indexing, HWT indexing, GPU mapping not universal</a:t>
            </a:r>
          </a:p>
        </p:txBody>
      </p:sp>
    </p:spTree>
    <p:extLst>
      <p:ext uri="{BB962C8B-B14F-4D97-AF65-F5344CB8AC3E}">
        <p14:creationId xmlns:p14="http://schemas.microsoft.com/office/powerpoint/2010/main" val="3734871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Simplified Frontier node architecture diagram (low-noise mode)">
            <a:extLst>
              <a:ext uri="{FF2B5EF4-FFF2-40B4-BE49-F238E27FC236}">
                <a16:creationId xmlns:a16="http://schemas.microsoft.com/office/drawing/2014/main" id="{494E3B36-E0CA-C4DD-3F76-2AC25C963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096" y="1402867"/>
            <a:ext cx="5341707" cy="32008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D76AF8-95EF-4E9B-C283-BB0FA07D6205}"/>
              </a:ext>
            </a:extLst>
          </p:cNvPr>
          <p:cNvSpPr>
            <a:spLocks noGrp="1"/>
          </p:cNvSpPr>
          <p:nvPr>
            <p:ph type="ctrTitle"/>
          </p:nvPr>
        </p:nvSpPr>
        <p:spPr/>
        <p:txBody>
          <a:bodyPr/>
          <a:lstStyle/>
          <a:p>
            <a:r>
              <a:rPr lang="en-US" dirty="0"/>
              <a:t>System documentation can be subtle/confusing, although accurate</a:t>
            </a:r>
          </a:p>
        </p:txBody>
      </p:sp>
      <p:pic>
        <p:nvPicPr>
          <p:cNvPr id="5" name="Content Placeholder 5">
            <a:extLst>
              <a:ext uri="{FF2B5EF4-FFF2-40B4-BE49-F238E27FC236}">
                <a16:creationId xmlns:a16="http://schemas.microsoft.com/office/drawing/2014/main" id="{D61B7539-7DC3-713D-551F-D530A1477519}"/>
              </a:ext>
            </a:extLst>
          </p:cNvPr>
          <p:cNvPicPr>
            <a:picLocks noChangeAspect="1"/>
          </p:cNvPicPr>
          <p:nvPr/>
        </p:nvPicPr>
        <p:blipFill>
          <a:blip r:embed="rId3"/>
          <a:stretch>
            <a:fillRect/>
          </a:stretch>
        </p:blipFill>
        <p:spPr>
          <a:xfrm>
            <a:off x="146439" y="1052415"/>
            <a:ext cx="6028329" cy="4722398"/>
          </a:xfrm>
          <a:prstGeom prst="rect">
            <a:avLst/>
          </a:prstGeom>
        </p:spPr>
      </p:pic>
      <p:sp>
        <p:nvSpPr>
          <p:cNvPr id="6" name="Oval 5">
            <a:extLst>
              <a:ext uri="{FF2B5EF4-FFF2-40B4-BE49-F238E27FC236}">
                <a16:creationId xmlns:a16="http://schemas.microsoft.com/office/drawing/2014/main" id="{EEF25ED7-33F4-5FF4-5A12-5323E8CBE1D6}"/>
              </a:ext>
            </a:extLst>
          </p:cNvPr>
          <p:cNvSpPr/>
          <p:nvPr/>
        </p:nvSpPr>
        <p:spPr>
          <a:xfrm>
            <a:off x="30640" y="4583676"/>
            <a:ext cx="1697779" cy="141152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B8D131-89AC-CD34-A8B4-14E190BD7AE0}"/>
              </a:ext>
            </a:extLst>
          </p:cNvPr>
          <p:cNvSpPr/>
          <p:nvPr/>
        </p:nvSpPr>
        <p:spPr>
          <a:xfrm>
            <a:off x="2102306" y="4107485"/>
            <a:ext cx="612783" cy="53575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984989-1D0C-0DEA-5017-42573B0F4378}"/>
              </a:ext>
            </a:extLst>
          </p:cNvPr>
          <p:cNvSpPr/>
          <p:nvPr/>
        </p:nvSpPr>
        <p:spPr>
          <a:xfrm>
            <a:off x="4724034" y="2595227"/>
            <a:ext cx="1083658" cy="66987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2A8796-1DBF-D4A7-214D-251B697C3C6F}"/>
              </a:ext>
            </a:extLst>
          </p:cNvPr>
          <p:cNvSpPr/>
          <p:nvPr/>
        </p:nvSpPr>
        <p:spPr>
          <a:xfrm>
            <a:off x="2854211" y="2059469"/>
            <a:ext cx="612783" cy="53575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3A76B3-D0CC-E0C8-095B-66BAC8A56B1F}"/>
              </a:ext>
            </a:extLst>
          </p:cNvPr>
          <p:cNvSpPr txBox="1"/>
          <p:nvPr/>
        </p:nvSpPr>
        <p:spPr>
          <a:xfrm>
            <a:off x="5313258" y="6108458"/>
            <a:ext cx="4721164" cy="461665"/>
          </a:xfrm>
          <a:prstGeom prst="rect">
            <a:avLst/>
          </a:prstGeom>
          <a:noFill/>
        </p:spPr>
        <p:txBody>
          <a:bodyPr wrap="none" rtlCol="0">
            <a:spAutoFit/>
          </a:bodyPr>
          <a:lstStyle/>
          <a:p>
            <a:r>
              <a:rPr lang="en-US" sz="1200" dirty="0">
                <a:latin typeface="Source Sans Pro" panose="020B0503030403020204" pitchFamily="34" charset="0"/>
                <a:ea typeface="Source Sans Pro" panose="020B0503030403020204" pitchFamily="34" charset="0"/>
              </a:rPr>
              <a:t>Sources: </a:t>
            </a:r>
            <a:r>
              <a:rPr lang="en-US" sz="1200" dirty="0">
                <a:latin typeface="Source Sans Pro" panose="020B0503030403020204" pitchFamily="34" charset="0"/>
                <a:ea typeface="Source Sans Pro" panose="020B0503030403020204" pitchFamily="34" charset="0"/>
                <a:hlinkClick r:id="rId4"/>
              </a:rPr>
              <a:t>https://docs.olcf.ornl.gov/systems/summit_user_guide.html</a:t>
            </a:r>
            <a:r>
              <a:rPr lang="en-US" sz="1200" dirty="0">
                <a:latin typeface="Source Sans Pro" panose="020B0503030403020204" pitchFamily="34" charset="0"/>
                <a:ea typeface="Source Sans Pro" panose="020B0503030403020204" pitchFamily="34" charset="0"/>
              </a:rPr>
              <a:t> ,</a:t>
            </a:r>
          </a:p>
          <a:p>
            <a:r>
              <a:rPr lang="en-US" sz="1200" dirty="0">
                <a:latin typeface="Source Sans Pro" panose="020B0503030403020204" pitchFamily="34" charset="0"/>
                <a:ea typeface="Source Sans Pro" panose="020B0503030403020204" pitchFamily="34" charset="0"/>
                <a:hlinkClick r:id="rId5"/>
              </a:rPr>
              <a:t>https://docs.olcf.ornl.gov/systems/frontier_user_guide.html</a:t>
            </a:r>
            <a:r>
              <a:rPr lang="en-US" sz="1200" dirty="0">
                <a:latin typeface="Source Sans Pro" panose="020B0503030403020204" pitchFamily="34" charset="0"/>
                <a:ea typeface="Source Sans Pro" panose="020B0503030403020204" pitchFamily="34" charset="0"/>
              </a:rPr>
              <a:t> </a:t>
            </a:r>
          </a:p>
        </p:txBody>
      </p:sp>
      <p:pic>
        <p:nvPicPr>
          <p:cNvPr id="11" name="Picture 10">
            <a:extLst>
              <a:ext uri="{FF2B5EF4-FFF2-40B4-BE49-F238E27FC236}">
                <a16:creationId xmlns:a16="http://schemas.microsoft.com/office/drawing/2014/main" id="{2D7C97D1-675B-1816-2150-B24202067027}"/>
              </a:ext>
            </a:extLst>
          </p:cNvPr>
          <p:cNvPicPr>
            <a:picLocks noChangeAspect="1"/>
          </p:cNvPicPr>
          <p:nvPr/>
        </p:nvPicPr>
        <p:blipFill>
          <a:blip r:embed="rId6"/>
          <a:stretch>
            <a:fillRect/>
          </a:stretch>
        </p:blipFill>
        <p:spPr>
          <a:xfrm>
            <a:off x="1956088" y="5289441"/>
            <a:ext cx="5535891" cy="387459"/>
          </a:xfrm>
          <a:prstGeom prst="rect">
            <a:avLst/>
          </a:prstGeom>
        </p:spPr>
      </p:pic>
      <p:sp>
        <p:nvSpPr>
          <p:cNvPr id="12" name="TextBox 11">
            <a:extLst>
              <a:ext uri="{FF2B5EF4-FFF2-40B4-BE49-F238E27FC236}">
                <a16:creationId xmlns:a16="http://schemas.microsoft.com/office/drawing/2014/main" id="{02956A90-0AED-1D78-0787-191AF83446B2}"/>
              </a:ext>
            </a:extLst>
          </p:cNvPr>
          <p:cNvSpPr txBox="1"/>
          <p:nvPr/>
        </p:nvSpPr>
        <p:spPr>
          <a:xfrm>
            <a:off x="296767" y="1036415"/>
            <a:ext cx="1165527"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Summit:</a:t>
            </a:r>
          </a:p>
        </p:txBody>
      </p:sp>
      <p:sp>
        <p:nvSpPr>
          <p:cNvPr id="13" name="TextBox 12">
            <a:extLst>
              <a:ext uri="{FF2B5EF4-FFF2-40B4-BE49-F238E27FC236}">
                <a16:creationId xmlns:a16="http://schemas.microsoft.com/office/drawing/2014/main" id="{D77F11FF-7581-6F53-A10E-50E6E13321B3}"/>
              </a:ext>
            </a:extLst>
          </p:cNvPr>
          <p:cNvSpPr txBox="1"/>
          <p:nvPr/>
        </p:nvSpPr>
        <p:spPr>
          <a:xfrm>
            <a:off x="7324557" y="1052415"/>
            <a:ext cx="1265331"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Frontier:</a:t>
            </a:r>
          </a:p>
        </p:txBody>
      </p:sp>
      <p:sp>
        <p:nvSpPr>
          <p:cNvPr id="3" name="TextBox 2">
            <a:extLst>
              <a:ext uri="{FF2B5EF4-FFF2-40B4-BE49-F238E27FC236}">
                <a16:creationId xmlns:a16="http://schemas.microsoft.com/office/drawing/2014/main" id="{52C9F545-EAB4-4F26-A961-E1DD49D76109}"/>
              </a:ext>
            </a:extLst>
          </p:cNvPr>
          <p:cNvSpPr txBox="1"/>
          <p:nvPr/>
        </p:nvSpPr>
        <p:spPr>
          <a:xfrm>
            <a:off x="5587885" y="4769823"/>
            <a:ext cx="6365845" cy="369332"/>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Modified default: system reserves 8 cores…but user controllable</a:t>
            </a:r>
          </a:p>
        </p:txBody>
      </p:sp>
    </p:spTree>
    <p:extLst>
      <p:ext uri="{BB962C8B-B14F-4D97-AF65-F5344CB8AC3E}">
        <p14:creationId xmlns:p14="http://schemas.microsoft.com/office/powerpoint/2010/main" val="3073358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76AF8-95EF-4E9B-C283-BB0FA07D6205}"/>
              </a:ext>
            </a:extLst>
          </p:cNvPr>
          <p:cNvSpPr>
            <a:spLocks noGrp="1"/>
          </p:cNvSpPr>
          <p:nvPr>
            <p:ph type="ctrTitle"/>
          </p:nvPr>
        </p:nvSpPr>
        <p:spPr/>
        <p:txBody>
          <a:bodyPr/>
          <a:lstStyle/>
          <a:p>
            <a:r>
              <a:rPr lang="en-US" dirty="0"/>
              <a:t>More systems – information missing</a:t>
            </a:r>
          </a:p>
        </p:txBody>
      </p:sp>
      <p:pic>
        <p:nvPicPr>
          <p:cNvPr id="17" name="Picture 16" descr="A diagram of a computer processor&#10;&#10;Description automatically generated">
            <a:extLst>
              <a:ext uri="{FF2B5EF4-FFF2-40B4-BE49-F238E27FC236}">
                <a16:creationId xmlns:a16="http://schemas.microsoft.com/office/drawing/2014/main" id="{36D5226A-1687-AFD0-DC60-910C3848FCD4}"/>
              </a:ext>
            </a:extLst>
          </p:cNvPr>
          <p:cNvPicPr>
            <a:picLocks noChangeAspect="1"/>
          </p:cNvPicPr>
          <p:nvPr/>
        </p:nvPicPr>
        <p:blipFill>
          <a:blip r:embed="rId2"/>
          <a:stretch>
            <a:fillRect/>
          </a:stretch>
        </p:blipFill>
        <p:spPr>
          <a:xfrm>
            <a:off x="180589" y="1104900"/>
            <a:ext cx="4692090" cy="4572000"/>
          </a:xfrm>
          <a:prstGeom prst="rect">
            <a:avLst/>
          </a:prstGeom>
        </p:spPr>
      </p:pic>
      <p:pic>
        <p:nvPicPr>
          <p:cNvPr id="19" name="Picture 18" descr="A diagram of a computer system&#10;&#10;Description automatically generated">
            <a:extLst>
              <a:ext uri="{FF2B5EF4-FFF2-40B4-BE49-F238E27FC236}">
                <a16:creationId xmlns:a16="http://schemas.microsoft.com/office/drawing/2014/main" id="{D332BA9D-5EEE-1835-22C9-5CEC4BAC9F9B}"/>
              </a:ext>
            </a:extLst>
          </p:cNvPr>
          <p:cNvPicPr>
            <a:picLocks noChangeAspect="1"/>
          </p:cNvPicPr>
          <p:nvPr/>
        </p:nvPicPr>
        <p:blipFill>
          <a:blip r:embed="rId3"/>
          <a:stretch>
            <a:fillRect/>
          </a:stretch>
        </p:blipFill>
        <p:spPr>
          <a:xfrm>
            <a:off x="7877407" y="1104900"/>
            <a:ext cx="2975150" cy="5486400"/>
          </a:xfrm>
          <a:prstGeom prst="rect">
            <a:avLst/>
          </a:prstGeom>
        </p:spPr>
      </p:pic>
      <p:pic>
        <p:nvPicPr>
          <p:cNvPr id="25" name="Graphic 24">
            <a:extLst>
              <a:ext uri="{FF2B5EF4-FFF2-40B4-BE49-F238E27FC236}">
                <a16:creationId xmlns:a16="http://schemas.microsoft.com/office/drawing/2014/main" id="{B4316277-2EC4-BBB3-BECF-C81F2031F9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6067" y="1181100"/>
            <a:ext cx="5994400" cy="3365500"/>
          </a:xfrm>
          <a:prstGeom prst="rect">
            <a:avLst/>
          </a:prstGeom>
        </p:spPr>
      </p:pic>
      <p:sp>
        <p:nvSpPr>
          <p:cNvPr id="3" name="TextBox 2">
            <a:extLst>
              <a:ext uri="{FF2B5EF4-FFF2-40B4-BE49-F238E27FC236}">
                <a16:creationId xmlns:a16="http://schemas.microsoft.com/office/drawing/2014/main" id="{9EAF159D-3B2D-F9FF-B5E5-39CB413E7165}"/>
              </a:ext>
            </a:extLst>
          </p:cNvPr>
          <p:cNvSpPr txBox="1"/>
          <p:nvPr/>
        </p:nvSpPr>
        <p:spPr>
          <a:xfrm>
            <a:off x="4608425" y="4721352"/>
            <a:ext cx="2975150" cy="1200329"/>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No physical layout information available in the documentation, no GPU indexing…</a:t>
            </a:r>
          </a:p>
        </p:txBody>
      </p:sp>
      <p:sp>
        <p:nvSpPr>
          <p:cNvPr id="4" name="TextBox 3">
            <a:extLst>
              <a:ext uri="{FF2B5EF4-FFF2-40B4-BE49-F238E27FC236}">
                <a16:creationId xmlns:a16="http://schemas.microsoft.com/office/drawing/2014/main" id="{8A91BD12-F50D-6D85-6C71-054FF8D42106}"/>
              </a:ext>
            </a:extLst>
          </p:cNvPr>
          <p:cNvSpPr txBox="1"/>
          <p:nvPr/>
        </p:nvSpPr>
        <p:spPr>
          <a:xfrm>
            <a:off x="2787748" y="6426597"/>
            <a:ext cx="8985152" cy="461665"/>
          </a:xfrm>
          <a:prstGeom prst="rect">
            <a:avLst/>
          </a:prstGeom>
          <a:noFill/>
        </p:spPr>
        <p:txBody>
          <a:bodyPr wrap="none" rtlCol="0">
            <a:spAutoFit/>
          </a:bodyPr>
          <a:lstStyle/>
          <a:p>
            <a:r>
              <a:rPr lang="en-US" sz="1200" dirty="0">
                <a:latin typeface="Source Sans Pro" panose="020B0503030403020204" pitchFamily="34" charset="0"/>
                <a:ea typeface="Source Sans Pro" panose="020B0503030403020204" pitchFamily="34" charset="0"/>
              </a:rPr>
              <a:t>Sources: </a:t>
            </a:r>
            <a:r>
              <a:rPr lang="en-US" sz="1200" dirty="0">
                <a:latin typeface="Source Sans Pro" panose="020B0503030403020204" pitchFamily="34" charset="0"/>
                <a:ea typeface="Source Sans Pro" panose="020B0503030403020204" pitchFamily="34" charset="0"/>
                <a:hlinkClick r:id="rId6"/>
              </a:rPr>
              <a:t>https://docs.nersc.gov/systems/perlmutter/architecture/</a:t>
            </a:r>
            <a:r>
              <a:rPr lang="en-US" sz="1200" dirty="0">
                <a:latin typeface="Source Sans Pro" panose="020B0503030403020204" pitchFamily="34" charset="0"/>
                <a:ea typeface="Source Sans Pro" panose="020B0503030403020204" pitchFamily="34" charset="0"/>
              </a:rPr>
              <a:t> </a:t>
            </a:r>
          </a:p>
          <a:p>
            <a:r>
              <a:rPr lang="en-US" sz="1200" dirty="0">
                <a:latin typeface="Source Sans Pro" panose="020B0503030403020204" pitchFamily="34" charset="0"/>
                <a:ea typeface="Source Sans Pro" panose="020B0503030403020204" pitchFamily="34" charset="0"/>
                <a:hlinkClick r:id="rId7"/>
              </a:rPr>
              <a:t>https://extremecomputingtraining.anl.gov/wp-content/uploads/sites/96/2022/11/ATPESC-2022-Track-1-Talk-9-Muralidharan-Aurora.pdf</a:t>
            </a:r>
            <a:r>
              <a:rPr lang="en-US" sz="1200" dirty="0">
                <a:latin typeface="Source Sans Pro" panose="020B0503030403020204" pitchFamily="34" charset="0"/>
                <a:ea typeface="Source Sans Pro" panose="020B0503030403020204" pitchFamily="34" charset="0"/>
              </a:rPr>
              <a:t> </a:t>
            </a:r>
          </a:p>
        </p:txBody>
      </p:sp>
      <p:sp>
        <p:nvSpPr>
          <p:cNvPr id="5" name="TextBox 4">
            <a:extLst>
              <a:ext uri="{FF2B5EF4-FFF2-40B4-BE49-F238E27FC236}">
                <a16:creationId xmlns:a16="http://schemas.microsoft.com/office/drawing/2014/main" id="{AEA7C65E-F71A-FDA5-F804-CF03D31869E6}"/>
              </a:ext>
            </a:extLst>
          </p:cNvPr>
          <p:cNvSpPr txBox="1"/>
          <p:nvPr/>
        </p:nvSpPr>
        <p:spPr>
          <a:xfrm>
            <a:off x="502250" y="765668"/>
            <a:ext cx="2066289"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Perlmutter:</a:t>
            </a:r>
          </a:p>
        </p:txBody>
      </p:sp>
      <p:sp>
        <p:nvSpPr>
          <p:cNvPr id="6" name="TextBox 5">
            <a:extLst>
              <a:ext uri="{FF2B5EF4-FFF2-40B4-BE49-F238E27FC236}">
                <a16:creationId xmlns:a16="http://schemas.microsoft.com/office/drawing/2014/main" id="{E379101E-573E-C216-FE6C-FE88DEF94F5E}"/>
              </a:ext>
            </a:extLst>
          </p:cNvPr>
          <p:cNvSpPr txBox="1"/>
          <p:nvPr/>
        </p:nvSpPr>
        <p:spPr>
          <a:xfrm>
            <a:off x="7530040" y="781668"/>
            <a:ext cx="1265331" cy="369332"/>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Aurora:</a:t>
            </a:r>
          </a:p>
        </p:txBody>
      </p:sp>
    </p:spTree>
    <p:extLst>
      <p:ext uri="{BB962C8B-B14F-4D97-AF65-F5344CB8AC3E}">
        <p14:creationId xmlns:p14="http://schemas.microsoft.com/office/powerpoint/2010/main" val="3008339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2B3856-B150-F7D2-7132-A907424A63A1}"/>
              </a:ext>
            </a:extLst>
          </p:cNvPr>
          <p:cNvSpPr>
            <a:spLocks noGrp="1"/>
          </p:cNvSpPr>
          <p:nvPr>
            <p:ph type="ctrTitle"/>
          </p:nvPr>
        </p:nvSpPr>
        <p:spPr/>
        <p:txBody>
          <a:bodyPr/>
          <a:lstStyle/>
          <a:p>
            <a:r>
              <a:rPr lang="en-US" dirty="0"/>
              <a:t>Utilization</a:t>
            </a:r>
          </a:p>
        </p:txBody>
      </p:sp>
      <p:sp>
        <p:nvSpPr>
          <p:cNvPr id="4" name="Text Placeholder 3">
            <a:extLst>
              <a:ext uri="{FF2B5EF4-FFF2-40B4-BE49-F238E27FC236}">
                <a16:creationId xmlns:a16="http://schemas.microsoft.com/office/drawing/2014/main" id="{2244AFA2-C06C-61B7-FB0C-FC080B43B827}"/>
              </a:ext>
            </a:extLst>
          </p:cNvPr>
          <p:cNvSpPr>
            <a:spLocks noGrp="1"/>
          </p:cNvSpPr>
          <p:nvPr>
            <p:ph type="body" sz="quarter" idx="10"/>
          </p:nvPr>
        </p:nvSpPr>
        <p:spPr/>
        <p:txBody>
          <a:bodyPr/>
          <a:lstStyle/>
          <a:p>
            <a:r>
              <a:rPr lang="en-US" dirty="0"/>
              <a:t>Resource Monitor, Activity Monitor, </a:t>
            </a:r>
            <a:r>
              <a:rPr lang="en-US" dirty="0" err="1"/>
              <a:t>menumeters</a:t>
            </a:r>
            <a:r>
              <a:rPr lang="en-US" dirty="0"/>
              <a:t>, top, </a:t>
            </a:r>
            <a:r>
              <a:rPr lang="en-US" dirty="0" err="1"/>
              <a:t>htop</a:t>
            </a:r>
            <a:r>
              <a:rPr lang="en-US" dirty="0"/>
              <a:t>, NVML, </a:t>
            </a:r>
            <a:r>
              <a:rPr lang="en-US" dirty="0" err="1"/>
              <a:t>ROCm</a:t>
            </a:r>
            <a:r>
              <a:rPr lang="en-US" dirty="0"/>
              <a:t>-SMI, etc.</a:t>
            </a:r>
          </a:p>
          <a:p>
            <a:pPr lvl="1"/>
            <a:r>
              <a:rPr lang="en-US" dirty="0"/>
              <a:t>We LOVE these!</a:t>
            </a:r>
          </a:p>
          <a:p>
            <a:r>
              <a:rPr lang="en-US" dirty="0"/>
              <a:t>Why can’t we have that for HPC?</a:t>
            </a:r>
          </a:p>
          <a:p>
            <a:pPr lvl="1"/>
            <a:r>
              <a:rPr lang="en-US" dirty="0"/>
              <a:t>System admins do!</a:t>
            </a:r>
          </a:p>
          <a:p>
            <a:pPr lvl="1"/>
            <a:r>
              <a:rPr lang="en-US" dirty="0"/>
              <a:t>LDMS, Ganglia, Puppet Console, TACC Stats, </a:t>
            </a:r>
            <a:r>
              <a:rPr lang="en-US" dirty="0" err="1"/>
              <a:t>JobStats</a:t>
            </a:r>
            <a:r>
              <a:rPr lang="en-US" dirty="0"/>
              <a:t>, etc.</a:t>
            </a:r>
          </a:p>
          <a:p>
            <a:r>
              <a:rPr lang="en-US" dirty="0"/>
              <a:t>…for the user?</a:t>
            </a:r>
          </a:p>
          <a:p>
            <a:pPr marL="0" indent="0">
              <a:buNone/>
            </a:pPr>
            <a:endParaRPr lang="en-US" dirty="0"/>
          </a:p>
        </p:txBody>
      </p:sp>
      <p:pic>
        <p:nvPicPr>
          <p:cNvPr id="5" name="Picture 4">
            <a:extLst>
              <a:ext uri="{FF2B5EF4-FFF2-40B4-BE49-F238E27FC236}">
                <a16:creationId xmlns:a16="http://schemas.microsoft.com/office/drawing/2014/main" id="{7369A45C-D577-B5F0-BFC7-AEEC53A36DA3}"/>
              </a:ext>
            </a:extLst>
          </p:cNvPr>
          <p:cNvPicPr>
            <a:picLocks noChangeAspect="1"/>
          </p:cNvPicPr>
          <p:nvPr/>
        </p:nvPicPr>
        <p:blipFill>
          <a:blip r:embed="rId2"/>
          <a:stretch>
            <a:fillRect/>
          </a:stretch>
        </p:blipFill>
        <p:spPr>
          <a:xfrm>
            <a:off x="4732709" y="1429919"/>
            <a:ext cx="3657600" cy="914400"/>
          </a:xfrm>
          <a:prstGeom prst="rect">
            <a:avLst/>
          </a:prstGeom>
        </p:spPr>
      </p:pic>
      <p:pic>
        <p:nvPicPr>
          <p:cNvPr id="6" name="Picture 5">
            <a:extLst>
              <a:ext uri="{FF2B5EF4-FFF2-40B4-BE49-F238E27FC236}">
                <a16:creationId xmlns:a16="http://schemas.microsoft.com/office/drawing/2014/main" id="{06B531B8-D0CC-6D83-4E47-0A59FB818B27}"/>
              </a:ext>
            </a:extLst>
          </p:cNvPr>
          <p:cNvPicPr>
            <a:picLocks noChangeAspect="1"/>
          </p:cNvPicPr>
          <p:nvPr/>
        </p:nvPicPr>
        <p:blipFill>
          <a:blip r:embed="rId3"/>
          <a:stretch>
            <a:fillRect/>
          </a:stretch>
        </p:blipFill>
        <p:spPr>
          <a:xfrm>
            <a:off x="8390309" y="4300875"/>
            <a:ext cx="3657600" cy="914400"/>
          </a:xfrm>
          <a:prstGeom prst="rect">
            <a:avLst/>
          </a:prstGeom>
        </p:spPr>
      </p:pic>
      <p:pic>
        <p:nvPicPr>
          <p:cNvPr id="7" name="Picture 6">
            <a:extLst>
              <a:ext uri="{FF2B5EF4-FFF2-40B4-BE49-F238E27FC236}">
                <a16:creationId xmlns:a16="http://schemas.microsoft.com/office/drawing/2014/main" id="{4A48F52A-036A-2018-8DC9-7AC129F61289}"/>
              </a:ext>
            </a:extLst>
          </p:cNvPr>
          <p:cNvPicPr>
            <a:picLocks noChangeAspect="1"/>
          </p:cNvPicPr>
          <p:nvPr/>
        </p:nvPicPr>
        <p:blipFill>
          <a:blip r:embed="rId4"/>
          <a:stretch>
            <a:fillRect/>
          </a:stretch>
        </p:blipFill>
        <p:spPr>
          <a:xfrm>
            <a:off x="4416042" y="3063090"/>
            <a:ext cx="3657600" cy="914400"/>
          </a:xfrm>
          <a:prstGeom prst="rect">
            <a:avLst/>
          </a:prstGeom>
        </p:spPr>
      </p:pic>
      <p:pic>
        <p:nvPicPr>
          <p:cNvPr id="8" name="Picture 7">
            <a:extLst>
              <a:ext uri="{FF2B5EF4-FFF2-40B4-BE49-F238E27FC236}">
                <a16:creationId xmlns:a16="http://schemas.microsoft.com/office/drawing/2014/main" id="{A53A42D4-7443-7783-C765-96699199A02F}"/>
              </a:ext>
            </a:extLst>
          </p:cNvPr>
          <p:cNvPicPr>
            <a:picLocks noChangeAspect="1"/>
          </p:cNvPicPr>
          <p:nvPr/>
        </p:nvPicPr>
        <p:blipFill>
          <a:blip r:embed="rId5"/>
          <a:stretch>
            <a:fillRect/>
          </a:stretch>
        </p:blipFill>
        <p:spPr>
          <a:xfrm>
            <a:off x="483430" y="3569506"/>
            <a:ext cx="3657600" cy="914400"/>
          </a:xfrm>
          <a:prstGeom prst="rect">
            <a:avLst/>
          </a:prstGeom>
        </p:spPr>
      </p:pic>
      <p:pic>
        <p:nvPicPr>
          <p:cNvPr id="9" name="Picture 8">
            <a:extLst>
              <a:ext uri="{FF2B5EF4-FFF2-40B4-BE49-F238E27FC236}">
                <a16:creationId xmlns:a16="http://schemas.microsoft.com/office/drawing/2014/main" id="{D0400E19-693D-67A0-E494-0F01ACC1C126}"/>
              </a:ext>
            </a:extLst>
          </p:cNvPr>
          <p:cNvPicPr>
            <a:picLocks noChangeAspect="1"/>
          </p:cNvPicPr>
          <p:nvPr/>
        </p:nvPicPr>
        <p:blipFill>
          <a:blip r:embed="rId6"/>
          <a:stretch>
            <a:fillRect/>
          </a:stretch>
        </p:blipFill>
        <p:spPr>
          <a:xfrm>
            <a:off x="8390309" y="3272965"/>
            <a:ext cx="3657600" cy="914400"/>
          </a:xfrm>
          <a:prstGeom prst="rect">
            <a:avLst/>
          </a:prstGeom>
        </p:spPr>
      </p:pic>
      <p:pic>
        <p:nvPicPr>
          <p:cNvPr id="10" name="Picture 9">
            <a:extLst>
              <a:ext uri="{FF2B5EF4-FFF2-40B4-BE49-F238E27FC236}">
                <a16:creationId xmlns:a16="http://schemas.microsoft.com/office/drawing/2014/main" id="{49A5D7FC-8F6B-5146-BA3C-AD08B46F7F30}"/>
              </a:ext>
            </a:extLst>
          </p:cNvPr>
          <p:cNvPicPr>
            <a:picLocks noChangeAspect="1"/>
          </p:cNvPicPr>
          <p:nvPr/>
        </p:nvPicPr>
        <p:blipFill>
          <a:blip r:embed="rId7"/>
          <a:stretch>
            <a:fillRect/>
          </a:stretch>
        </p:blipFill>
        <p:spPr>
          <a:xfrm>
            <a:off x="8390309" y="1764216"/>
            <a:ext cx="3657600" cy="914400"/>
          </a:xfrm>
          <a:prstGeom prst="rect">
            <a:avLst/>
          </a:prstGeom>
        </p:spPr>
      </p:pic>
      <p:sp>
        <p:nvSpPr>
          <p:cNvPr id="2" name="TextBox 1">
            <a:extLst>
              <a:ext uri="{FF2B5EF4-FFF2-40B4-BE49-F238E27FC236}">
                <a16:creationId xmlns:a16="http://schemas.microsoft.com/office/drawing/2014/main" id="{A3D38185-9485-54ED-4267-566FE0EF7BAE}"/>
              </a:ext>
            </a:extLst>
          </p:cNvPr>
          <p:cNvSpPr txBox="1"/>
          <p:nvPr/>
        </p:nvSpPr>
        <p:spPr>
          <a:xfrm>
            <a:off x="8191332" y="5376064"/>
            <a:ext cx="2975150" cy="1477328"/>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rPr>
              <a:t>Figures: time series monitor data from APEX performance measurement tool</a:t>
            </a:r>
          </a:p>
          <a:p>
            <a:r>
              <a:rPr lang="en-US" dirty="0">
                <a:latin typeface="Source Sans Pro" panose="020B0503030403020204" pitchFamily="34" charset="0"/>
                <a:ea typeface="Source Sans Pro" panose="020B0503030403020204" pitchFamily="34" charset="0"/>
                <a:hlinkClick r:id="rId8"/>
              </a:rPr>
              <a:t>https://github.com/UO-OACISS/apex/</a:t>
            </a:r>
            <a:r>
              <a:rPr lang="en-US" dirty="0">
                <a:latin typeface="Source Sans Pro" panose="020B0503030403020204" pitchFamily="34" charset="0"/>
                <a:ea typeface="Source Sans Pro" panose="020B0503030403020204" pitchFamily="34" charset="0"/>
              </a:rPr>
              <a:t> </a:t>
            </a:r>
          </a:p>
        </p:txBody>
      </p:sp>
      <p:pic>
        <p:nvPicPr>
          <p:cNvPr id="12" name="Picture 11" descr="A screenshot of a computer&#10;&#10;Description automatically generated">
            <a:extLst>
              <a:ext uri="{FF2B5EF4-FFF2-40B4-BE49-F238E27FC236}">
                <a16:creationId xmlns:a16="http://schemas.microsoft.com/office/drawing/2014/main" id="{46DFD806-4178-6F4B-7165-3A3449FCE86D}"/>
              </a:ext>
            </a:extLst>
          </p:cNvPr>
          <p:cNvPicPr>
            <a:picLocks noChangeAspect="1"/>
          </p:cNvPicPr>
          <p:nvPr/>
        </p:nvPicPr>
        <p:blipFill>
          <a:blip r:embed="rId9"/>
          <a:stretch>
            <a:fillRect/>
          </a:stretch>
        </p:blipFill>
        <p:spPr>
          <a:xfrm>
            <a:off x="2530424" y="4026706"/>
            <a:ext cx="5701551" cy="2537928"/>
          </a:xfrm>
          <a:prstGeom prst="rect">
            <a:avLst/>
          </a:prstGeom>
        </p:spPr>
      </p:pic>
    </p:spTree>
    <p:extLst>
      <p:ext uri="{BB962C8B-B14F-4D97-AF65-F5344CB8AC3E}">
        <p14:creationId xmlns:p14="http://schemas.microsoft.com/office/powerpoint/2010/main" val="646883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5AFC0-0E33-49E7-3779-2CEA114C2F1B}"/>
              </a:ext>
            </a:extLst>
          </p:cNvPr>
          <p:cNvSpPr>
            <a:spLocks noGrp="1"/>
          </p:cNvSpPr>
          <p:nvPr>
            <p:ph type="ctrTitle"/>
          </p:nvPr>
        </p:nvSpPr>
        <p:spPr/>
        <p:txBody>
          <a:bodyPr/>
          <a:lstStyle/>
          <a:p>
            <a:r>
              <a:rPr lang="en-US" dirty="0"/>
              <a:t>Caveat: Monitoring != Explicit Measurement</a:t>
            </a:r>
          </a:p>
        </p:txBody>
      </p:sp>
      <p:sp>
        <p:nvSpPr>
          <p:cNvPr id="4" name="Text Placeholder 6">
            <a:extLst>
              <a:ext uri="{FF2B5EF4-FFF2-40B4-BE49-F238E27FC236}">
                <a16:creationId xmlns:a16="http://schemas.microsoft.com/office/drawing/2014/main" id="{3A23556E-2B8F-370E-DC8B-32D8F373F645}"/>
              </a:ext>
            </a:extLst>
          </p:cNvPr>
          <p:cNvSpPr txBox="1">
            <a:spLocks/>
          </p:cNvSpPr>
          <p:nvPr/>
        </p:nvSpPr>
        <p:spPr>
          <a:xfrm>
            <a:off x="493160" y="869824"/>
            <a:ext cx="4485812" cy="479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Source Sans Pro" panose="020B0503030403020204" pitchFamily="34" charset="0"/>
                <a:ea typeface="Source Sans Pro" panose="020B0503030403020204" pitchFamily="34" charset="0"/>
              </a:rPr>
              <a:t>Monitoring Data (periodic)</a:t>
            </a:r>
          </a:p>
        </p:txBody>
      </p:sp>
      <p:pic>
        <p:nvPicPr>
          <p:cNvPr id="5" name="Content Placeholder 11">
            <a:extLst>
              <a:ext uri="{FF2B5EF4-FFF2-40B4-BE49-F238E27FC236}">
                <a16:creationId xmlns:a16="http://schemas.microsoft.com/office/drawing/2014/main" id="{C4F2657C-AB14-8BF1-9662-A701E31FB148}"/>
              </a:ext>
            </a:extLst>
          </p:cNvPr>
          <p:cNvPicPr>
            <a:picLocks noChangeAspect="1"/>
          </p:cNvPicPr>
          <p:nvPr/>
        </p:nvPicPr>
        <p:blipFill>
          <a:blip r:embed="rId2"/>
          <a:srcRect/>
          <a:stretch/>
        </p:blipFill>
        <p:spPr>
          <a:xfrm>
            <a:off x="428288" y="2480768"/>
            <a:ext cx="4754880" cy="1188720"/>
          </a:xfrm>
          <a:prstGeom prst="rect">
            <a:avLst/>
          </a:prstGeom>
        </p:spPr>
      </p:pic>
      <p:sp>
        <p:nvSpPr>
          <p:cNvPr id="6" name="Text Placeholder 8">
            <a:extLst>
              <a:ext uri="{FF2B5EF4-FFF2-40B4-BE49-F238E27FC236}">
                <a16:creationId xmlns:a16="http://schemas.microsoft.com/office/drawing/2014/main" id="{D55E35CC-B4AF-3A97-9677-10A1DB0C9512}"/>
              </a:ext>
            </a:extLst>
          </p:cNvPr>
          <p:cNvSpPr txBox="1">
            <a:spLocks/>
          </p:cNvSpPr>
          <p:nvPr/>
        </p:nvSpPr>
        <p:spPr>
          <a:xfrm>
            <a:off x="6096000" y="880911"/>
            <a:ext cx="4041775" cy="479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Source Sans Pro" panose="020B0503030403020204" pitchFamily="34" charset="0"/>
                <a:ea typeface="Source Sans Pro" panose="020B0503030403020204" pitchFamily="34" charset="0"/>
              </a:rPr>
              <a:t>Progress Data (events)</a:t>
            </a:r>
          </a:p>
        </p:txBody>
      </p:sp>
      <p:pic>
        <p:nvPicPr>
          <p:cNvPr id="7" name="Content Placeholder 13">
            <a:extLst>
              <a:ext uri="{FF2B5EF4-FFF2-40B4-BE49-F238E27FC236}">
                <a16:creationId xmlns:a16="http://schemas.microsoft.com/office/drawing/2014/main" id="{0F05D01B-0A52-47F3-7AB8-4F5896E7E579}"/>
              </a:ext>
            </a:extLst>
          </p:cNvPr>
          <p:cNvPicPr>
            <a:picLocks noChangeAspect="1"/>
          </p:cNvPicPr>
          <p:nvPr/>
        </p:nvPicPr>
        <p:blipFill>
          <a:blip r:embed="rId3"/>
          <a:stretch>
            <a:fillRect/>
          </a:stretch>
        </p:blipFill>
        <p:spPr>
          <a:xfrm>
            <a:off x="419095" y="1315844"/>
            <a:ext cx="4754885" cy="1188720"/>
          </a:xfrm>
          <a:prstGeom prst="rect">
            <a:avLst/>
          </a:prstGeom>
        </p:spPr>
      </p:pic>
      <p:pic>
        <p:nvPicPr>
          <p:cNvPr id="8" name="Picture 7">
            <a:extLst>
              <a:ext uri="{FF2B5EF4-FFF2-40B4-BE49-F238E27FC236}">
                <a16:creationId xmlns:a16="http://schemas.microsoft.com/office/drawing/2014/main" id="{8B199D10-F666-1A6B-8A05-EA2CB763239B}"/>
              </a:ext>
            </a:extLst>
          </p:cNvPr>
          <p:cNvPicPr>
            <a:picLocks noChangeAspect="1"/>
          </p:cNvPicPr>
          <p:nvPr/>
        </p:nvPicPr>
        <p:blipFill>
          <a:blip r:embed="rId4"/>
          <a:stretch>
            <a:fillRect/>
          </a:stretch>
        </p:blipFill>
        <p:spPr>
          <a:xfrm>
            <a:off x="419095" y="3632059"/>
            <a:ext cx="4754880" cy="1188720"/>
          </a:xfrm>
          <a:prstGeom prst="rect">
            <a:avLst/>
          </a:prstGeom>
        </p:spPr>
      </p:pic>
      <p:pic>
        <p:nvPicPr>
          <p:cNvPr id="9" name="Picture 8">
            <a:extLst>
              <a:ext uri="{FF2B5EF4-FFF2-40B4-BE49-F238E27FC236}">
                <a16:creationId xmlns:a16="http://schemas.microsoft.com/office/drawing/2014/main" id="{781F7F64-27FE-9E5C-680F-CE9F7BBA8CE8}"/>
              </a:ext>
            </a:extLst>
          </p:cNvPr>
          <p:cNvPicPr>
            <a:picLocks noChangeAspect="1"/>
          </p:cNvPicPr>
          <p:nvPr/>
        </p:nvPicPr>
        <p:blipFill>
          <a:blip r:embed="rId5"/>
          <a:stretch>
            <a:fillRect/>
          </a:stretch>
        </p:blipFill>
        <p:spPr>
          <a:xfrm>
            <a:off x="416586" y="4834412"/>
            <a:ext cx="4754876" cy="1188720"/>
          </a:xfrm>
          <a:prstGeom prst="rect">
            <a:avLst/>
          </a:prstGeom>
        </p:spPr>
      </p:pic>
      <p:pic>
        <p:nvPicPr>
          <p:cNvPr id="10" name="Picture 9">
            <a:extLst>
              <a:ext uri="{FF2B5EF4-FFF2-40B4-BE49-F238E27FC236}">
                <a16:creationId xmlns:a16="http://schemas.microsoft.com/office/drawing/2014/main" id="{A02A67BD-97E6-1321-3F9B-6561F63C66E5}"/>
              </a:ext>
            </a:extLst>
          </p:cNvPr>
          <p:cNvPicPr>
            <a:picLocks noChangeAspect="1"/>
          </p:cNvPicPr>
          <p:nvPr/>
        </p:nvPicPr>
        <p:blipFill>
          <a:blip r:embed="rId6"/>
          <a:stretch>
            <a:fillRect/>
          </a:stretch>
        </p:blipFill>
        <p:spPr>
          <a:xfrm>
            <a:off x="6089561" y="1437404"/>
            <a:ext cx="4754880" cy="1188720"/>
          </a:xfrm>
          <a:prstGeom prst="rect">
            <a:avLst/>
          </a:prstGeom>
        </p:spPr>
      </p:pic>
      <p:pic>
        <p:nvPicPr>
          <p:cNvPr id="11" name="Picture 10">
            <a:extLst>
              <a:ext uri="{FF2B5EF4-FFF2-40B4-BE49-F238E27FC236}">
                <a16:creationId xmlns:a16="http://schemas.microsoft.com/office/drawing/2014/main" id="{070AE4F0-CC40-CC15-7ECA-B0E61A134445}"/>
              </a:ext>
            </a:extLst>
          </p:cNvPr>
          <p:cNvPicPr>
            <a:picLocks noChangeAspect="1"/>
          </p:cNvPicPr>
          <p:nvPr/>
        </p:nvPicPr>
        <p:blipFill>
          <a:blip r:embed="rId7"/>
          <a:stretch>
            <a:fillRect/>
          </a:stretch>
        </p:blipFill>
        <p:spPr>
          <a:xfrm>
            <a:off x="6098622" y="3819524"/>
            <a:ext cx="4754880" cy="1188720"/>
          </a:xfrm>
          <a:prstGeom prst="rect">
            <a:avLst/>
          </a:prstGeom>
        </p:spPr>
      </p:pic>
      <p:pic>
        <p:nvPicPr>
          <p:cNvPr id="12" name="Picture 11">
            <a:extLst>
              <a:ext uri="{FF2B5EF4-FFF2-40B4-BE49-F238E27FC236}">
                <a16:creationId xmlns:a16="http://schemas.microsoft.com/office/drawing/2014/main" id="{60287B46-DA08-D8F7-A476-C462283918C3}"/>
              </a:ext>
            </a:extLst>
          </p:cNvPr>
          <p:cNvPicPr>
            <a:picLocks noChangeAspect="1"/>
          </p:cNvPicPr>
          <p:nvPr/>
        </p:nvPicPr>
        <p:blipFill>
          <a:blip r:embed="rId8"/>
          <a:stretch>
            <a:fillRect/>
          </a:stretch>
        </p:blipFill>
        <p:spPr>
          <a:xfrm>
            <a:off x="6089561" y="2626124"/>
            <a:ext cx="4754880" cy="1188720"/>
          </a:xfrm>
          <a:prstGeom prst="rect">
            <a:avLst/>
          </a:prstGeom>
        </p:spPr>
      </p:pic>
      <p:sp>
        <p:nvSpPr>
          <p:cNvPr id="13" name="TextBox 12">
            <a:extLst>
              <a:ext uri="{FF2B5EF4-FFF2-40B4-BE49-F238E27FC236}">
                <a16:creationId xmlns:a16="http://schemas.microsoft.com/office/drawing/2014/main" id="{1F1264E5-D900-DABD-9DE9-5E882F5A7451}"/>
              </a:ext>
            </a:extLst>
          </p:cNvPr>
          <p:cNvSpPr txBox="1"/>
          <p:nvPr/>
        </p:nvSpPr>
        <p:spPr>
          <a:xfrm>
            <a:off x="6173480" y="5097430"/>
            <a:ext cx="4845344" cy="923330"/>
          </a:xfrm>
          <a:prstGeom prst="rect">
            <a:avLst/>
          </a:prstGeom>
          <a:noFill/>
        </p:spPr>
        <p:txBody>
          <a:bodyPr wrap="square" rtlCol="0">
            <a:spAutoFit/>
          </a:bodyPr>
          <a:lstStyle/>
          <a:p>
            <a:r>
              <a:rPr lang="en-US" i="1" dirty="0">
                <a:latin typeface="Source Sans Pro" panose="020B0503030403020204" pitchFamily="34" charset="0"/>
                <a:ea typeface="Source Sans Pro" panose="020B0503030403020204" pitchFamily="34" charset="0"/>
              </a:rPr>
              <a:t>Example: APEX data from </a:t>
            </a:r>
            <a:r>
              <a:rPr lang="en-US" i="1" dirty="0" err="1">
                <a:latin typeface="Source Sans Pro" panose="020B0503030403020204" pitchFamily="34" charset="0"/>
                <a:ea typeface="Source Sans Pro" panose="020B0503030403020204" pitchFamily="34" charset="0"/>
              </a:rPr>
              <a:t>Lulesh</a:t>
            </a:r>
            <a:r>
              <a:rPr lang="en-US" i="1" dirty="0">
                <a:latin typeface="Source Sans Pro" panose="020B0503030403020204" pitchFamily="34" charset="0"/>
                <a:ea typeface="Source Sans Pro" panose="020B0503030403020204" pitchFamily="34" charset="0"/>
              </a:rPr>
              <a:t> </a:t>
            </a:r>
            <a:r>
              <a:rPr lang="en-US" i="1" dirty="0" err="1">
                <a:latin typeface="Source Sans Pro" panose="020B0503030403020204" pitchFamily="34" charset="0"/>
                <a:ea typeface="Source Sans Pro" panose="020B0503030403020204" pitchFamily="34" charset="0"/>
              </a:rPr>
              <a:t>Kokkos</a:t>
            </a:r>
            <a:r>
              <a:rPr lang="en-US" i="1" dirty="0">
                <a:latin typeface="Source Sans Pro" panose="020B0503030403020204" pitchFamily="34" charset="0"/>
                <a:ea typeface="Source Sans Pro" panose="020B0503030403020204" pitchFamily="34" charset="0"/>
              </a:rPr>
              <a:t> with CUDA back end, visualized with Python – clear need for GPU HWM</a:t>
            </a:r>
          </a:p>
        </p:txBody>
      </p:sp>
      <p:cxnSp>
        <p:nvCxnSpPr>
          <p:cNvPr id="14" name="Straight Arrow Connector 13">
            <a:extLst>
              <a:ext uri="{FF2B5EF4-FFF2-40B4-BE49-F238E27FC236}">
                <a16:creationId xmlns:a16="http://schemas.microsoft.com/office/drawing/2014/main" id="{F1861745-924D-E982-8C92-3BD225A46BD5}"/>
              </a:ext>
            </a:extLst>
          </p:cNvPr>
          <p:cNvCxnSpPr>
            <a:cxnSpLocks/>
            <a:stCxn id="5" idx="3"/>
            <a:endCxn id="10" idx="1"/>
          </p:cNvCxnSpPr>
          <p:nvPr/>
        </p:nvCxnSpPr>
        <p:spPr>
          <a:xfrm flipV="1">
            <a:off x="5183168" y="2031764"/>
            <a:ext cx="906393" cy="10433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6227593B-F932-75F2-17C7-E7AF3CA58821}"/>
              </a:ext>
            </a:extLst>
          </p:cNvPr>
          <p:cNvCxnSpPr>
            <a:cxnSpLocks/>
            <a:stCxn id="5" idx="3"/>
            <a:endCxn id="12" idx="1"/>
          </p:cNvCxnSpPr>
          <p:nvPr/>
        </p:nvCxnSpPr>
        <p:spPr>
          <a:xfrm>
            <a:off x="5183168" y="3075128"/>
            <a:ext cx="906393" cy="1453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42DA9FD6-18AF-37A7-6434-189F45F4D5A3}"/>
              </a:ext>
            </a:extLst>
          </p:cNvPr>
          <p:cNvCxnSpPr>
            <a:cxnSpLocks/>
            <a:stCxn id="5" idx="3"/>
            <a:endCxn id="11" idx="1"/>
          </p:cNvCxnSpPr>
          <p:nvPr/>
        </p:nvCxnSpPr>
        <p:spPr>
          <a:xfrm>
            <a:off x="5183168" y="3075128"/>
            <a:ext cx="915454" cy="13387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54CCEEEE-35D0-4B4C-42D1-17104B816F19}"/>
              </a:ext>
            </a:extLst>
          </p:cNvPr>
          <p:cNvSpPr/>
          <p:nvPr/>
        </p:nvSpPr>
        <p:spPr>
          <a:xfrm>
            <a:off x="1564399" y="2424962"/>
            <a:ext cx="591389" cy="130033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050D55A-B76F-FC66-7C7C-AC9A9A676C0D}"/>
              </a:ext>
            </a:extLst>
          </p:cNvPr>
          <p:cNvSpPr/>
          <p:nvPr/>
        </p:nvSpPr>
        <p:spPr>
          <a:xfrm>
            <a:off x="7575387" y="1437404"/>
            <a:ext cx="591389" cy="357689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theme/theme1.xml><?xml version="1.0" encoding="utf-8"?>
<a:theme xmlns:a="http://schemas.openxmlformats.org/drawingml/2006/main" name="Office Theme">
  <a:themeElements>
    <a:clrScheme name="Custom 1">
      <a:dk1>
        <a:srgbClr val="000000"/>
      </a:dk1>
      <a:lt1>
        <a:srgbClr val="FFFFFF"/>
      </a:lt1>
      <a:dk2>
        <a:srgbClr val="007030"/>
      </a:dk2>
      <a:lt2>
        <a:srgbClr val="FEE11A"/>
      </a:lt2>
      <a:accent1>
        <a:srgbClr val="104734"/>
      </a:accent1>
      <a:accent2>
        <a:srgbClr val="489046"/>
      </a:accent2>
      <a:accent3>
        <a:srgbClr val="8ABB40"/>
      </a:accent3>
      <a:accent4>
        <a:srgbClr val="E2E11B"/>
      </a:accent4>
      <a:accent5>
        <a:srgbClr val="004F6E"/>
      </a:accent5>
      <a:accent6>
        <a:srgbClr val="04A3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16304</TotalTime>
  <Words>1892</Words>
  <Application>Microsoft Macintosh PowerPoint</Application>
  <PresentationFormat>Widescreen</PresentationFormat>
  <Paragraphs>176</Paragraphs>
  <Slides>24</Slides>
  <Notes>0</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Courier New</vt:lpstr>
      <vt:lpstr>Source Sans Pro</vt:lpstr>
      <vt:lpstr>Source Sans Pro Black</vt:lpstr>
      <vt:lpstr>Source Sans Pro SemiBold</vt:lpstr>
      <vt:lpstr>Source Sans Pro SemiBold</vt:lpstr>
      <vt:lpstr>System Font Regular</vt:lpstr>
      <vt:lpstr>Wingdings</vt:lpstr>
      <vt:lpstr>Office Theme</vt:lpstr>
      <vt:lpstr>PowerPoint Presentation</vt:lpstr>
      <vt:lpstr>Performance Analysis Perspective on Monitoring</vt:lpstr>
      <vt:lpstr>Motivation: Why do users monitor at runtime?</vt:lpstr>
      <vt:lpstr>(Mis)Configuration</vt:lpstr>
      <vt:lpstr>System documentation can be subtle/confusing, although accurate</vt:lpstr>
      <vt:lpstr>System documentation can be subtle/confusing, although accurate</vt:lpstr>
      <vt:lpstr>More systems – information missing</vt:lpstr>
      <vt:lpstr>Utilization</vt:lpstr>
      <vt:lpstr>Caveat: Monitoring != Explicit Measurement</vt:lpstr>
      <vt:lpstr>What is the hardware / operating system doing?</vt:lpstr>
      <vt:lpstr>What (we think) users DON’T want:</vt:lpstr>
      <vt:lpstr>ZeroSum: User Space Monitoring of Resource Utilization and Contention</vt:lpstr>
      <vt:lpstr>Proposed Functionality for ZeroSum</vt:lpstr>
      <vt:lpstr>How to use ZeroSum</vt:lpstr>
      <vt:lpstr>Configuration Detection</vt:lpstr>
      <vt:lpstr>Utilization Report</vt:lpstr>
      <vt:lpstr>Example Output – miniQMC (OpenMP target offload) on Frontier (OLCF)</vt:lpstr>
      <vt:lpstr>Example Output – miniQMC (OpenMP target offload) on Frontier (OLCF)</vt:lpstr>
      <vt:lpstr>Contention Detection Support</vt:lpstr>
      <vt:lpstr>Evaluation / Example usage</vt:lpstr>
      <vt:lpstr>Overhead – less than 0.5% in resource constrained example</vt:lpstr>
      <vt:lpstr>Conclusions, Future Work</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Marchese</dc:creator>
  <cp:lastModifiedBy>Kevin Huck</cp:lastModifiedBy>
  <cp:revision>101</cp:revision>
  <dcterms:created xsi:type="dcterms:W3CDTF">2022-05-29T02:25:42Z</dcterms:created>
  <dcterms:modified xsi:type="dcterms:W3CDTF">2023-11-12T16:25:20Z</dcterms:modified>
</cp:coreProperties>
</file>